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82"/>
  </p:notesMasterIdLst>
  <p:sldIdLst>
    <p:sldId id="304" r:id="rId2"/>
    <p:sldId id="728" r:id="rId3"/>
    <p:sldId id="646" r:id="rId4"/>
    <p:sldId id="654" r:id="rId5"/>
    <p:sldId id="751" r:id="rId6"/>
    <p:sldId id="500" r:id="rId7"/>
    <p:sldId id="753" r:id="rId8"/>
    <p:sldId id="501" r:id="rId9"/>
    <p:sldId id="602" r:id="rId10"/>
    <p:sldId id="755" r:id="rId11"/>
    <p:sldId id="691" r:id="rId12"/>
    <p:sldId id="763" r:id="rId13"/>
    <p:sldId id="692" r:id="rId14"/>
    <p:sldId id="774" r:id="rId15"/>
    <p:sldId id="648" r:id="rId16"/>
    <p:sldId id="777" r:id="rId17"/>
    <p:sldId id="655" r:id="rId18"/>
    <p:sldId id="511" r:id="rId19"/>
    <p:sldId id="636" r:id="rId20"/>
    <p:sldId id="792" r:id="rId21"/>
    <p:sldId id="809" r:id="rId22"/>
    <p:sldId id="657" r:id="rId23"/>
    <p:sldId id="813" r:id="rId24"/>
    <p:sldId id="647" r:id="rId25"/>
    <p:sldId id="720" r:id="rId26"/>
    <p:sldId id="710" r:id="rId27"/>
    <p:sldId id="686" r:id="rId28"/>
    <p:sldId id="840" r:id="rId29"/>
    <p:sldId id="725" r:id="rId30"/>
    <p:sldId id="847" r:id="rId31"/>
    <p:sldId id="722" r:id="rId32"/>
    <p:sldId id="860" r:id="rId33"/>
    <p:sldId id="507" r:id="rId34"/>
    <p:sldId id="653" r:id="rId35"/>
    <p:sldId id="872" r:id="rId36"/>
    <p:sldId id="607" r:id="rId37"/>
    <p:sldId id="638" r:id="rId38"/>
    <p:sldId id="878" r:id="rId39"/>
    <p:sldId id="509" r:id="rId40"/>
    <p:sldId id="882" r:id="rId41"/>
    <p:sldId id="724" r:id="rId42"/>
    <p:sldId id="886" r:id="rId43"/>
    <p:sldId id="704" r:id="rId44"/>
    <p:sldId id="892" r:id="rId45"/>
    <p:sldId id="709" r:id="rId46"/>
    <p:sldId id="499" r:id="rId47"/>
    <p:sldId id="723" r:id="rId48"/>
    <p:sldId id="947" r:id="rId49"/>
    <p:sldId id="964" r:id="rId50"/>
    <p:sldId id="706" r:id="rId51"/>
    <p:sldId id="958" r:id="rId52"/>
    <p:sldId id="712" r:id="rId53"/>
    <p:sldId id="963" r:id="rId54"/>
    <p:sldId id="652" r:id="rId55"/>
    <p:sldId id="973" r:id="rId56"/>
    <p:sldId id="974" r:id="rId57"/>
    <p:sldId id="975" r:id="rId58"/>
    <p:sldId id="976" r:id="rId59"/>
    <p:sldId id="502" r:id="rId60"/>
    <p:sldId id="993" r:id="rId61"/>
    <p:sldId id="649" r:id="rId62"/>
    <p:sldId id="997" r:id="rId63"/>
    <p:sldId id="1005" r:id="rId64"/>
    <p:sldId id="1010" r:id="rId65"/>
    <p:sldId id="643" r:id="rId66"/>
    <p:sldId id="510" r:id="rId67"/>
    <p:sldId id="508" r:id="rId68"/>
    <p:sldId id="851" r:id="rId69"/>
    <p:sldId id="714" r:id="rId70"/>
    <p:sldId id="637" r:id="rId71"/>
    <p:sldId id="640" r:id="rId72"/>
    <p:sldId id="708" r:id="rId73"/>
    <p:sldId id="645" r:id="rId74"/>
    <p:sldId id="505" r:id="rId75"/>
    <p:sldId id="885" r:id="rId76"/>
    <p:sldId id="711" r:id="rId77"/>
    <p:sldId id="504" r:id="rId78"/>
    <p:sldId id="506" r:id="rId79"/>
    <p:sldId id="644" r:id="rId80"/>
    <p:sldId id="707" r:id="rId81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39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6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48E8C-ADC7-6A49-A7B3-4A7321B7514B}" type="datetimeFigureOut">
              <a:rPr lang="es-PE" smtClean="0"/>
              <a:t>25/08/25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C1BEF-5675-834B-ACDE-08FDCE7C1E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7392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ACA-A303-194C-8CC0-FF8D69858130}" type="datetimeFigureOut">
              <a:rPr lang="es-PE" smtClean="0"/>
              <a:t>25/08/25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137068A3-6630-0145-B5F3-4582D842DA9D}" type="slidenum">
              <a:rPr lang="es-PE" smtClean="0"/>
              <a:t>‹Nº›</a:t>
            </a:fld>
            <a:endParaRPr lang="es-PE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8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ACA-A303-194C-8CC0-FF8D69858130}" type="datetimeFigureOut">
              <a:rPr lang="es-PE" smtClean="0"/>
              <a:t>25/08/25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8A3-6630-0145-B5F3-4582D842DA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55378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ACA-A303-194C-8CC0-FF8D69858130}" type="datetimeFigureOut">
              <a:rPr lang="es-PE" smtClean="0"/>
              <a:t>25/08/25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8A3-6630-0145-B5F3-4582D842DA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2197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ACA-A303-194C-8CC0-FF8D69858130}" type="datetimeFigureOut">
              <a:rPr lang="es-PE" smtClean="0"/>
              <a:t>25/08/25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3604" y="6447831"/>
            <a:ext cx="636727" cy="322851"/>
          </a:xfrm>
        </p:spPr>
        <p:txBody>
          <a:bodyPr/>
          <a:lstStyle/>
          <a:p>
            <a:fld id="{137068A3-6630-0145-B5F3-4582D842DA9D}" type="slidenum">
              <a:rPr lang="es-PE" smtClean="0"/>
              <a:t>‹Nº›</a:t>
            </a:fld>
            <a:endParaRPr lang="es-PE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04F945-61AF-E748-BB44-3E289914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4789" b="24454"/>
          <a:stretch/>
        </p:blipFill>
        <p:spPr>
          <a:xfrm flipV="1">
            <a:off x="-165405" y="23097"/>
            <a:ext cx="7357733" cy="7726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63B15E6-6947-B648-9FAD-BB024040D1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856" y="5658604"/>
            <a:ext cx="806793" cy="80679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E00567CA-A69F-9045-94C7-D006C914E7CE}"/>
              </a:ext>
            </a:extLst>
          </p:cNvPr>
          <p:cNvSpPr/>
          <p:nvPr userDrawn="1"/>
        </p:nvSpPr>
        <p:spPr>
          <a:xfrm>
            <a:off x="831574" y="5613215"/>
            <a:ext cx="63607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FFC000"/>
                </a:solidFill>
              </a:rPr>
              <a:t>“I CONGRESO MUTIDISCIPLINARIO DE PRODUCCIÓN INTELECTUAL Y ACADÉMICA: FADE / UPT”</a:t>
            </a:r>
            <a:r>
              <a:rPr lang="es-PE" dirty="0"/>
              <a:t> </a:t>
            </a:r>
          </a:p>
          <a:p>
            <a:r>
              <a:rPr lang="es-PE" dirty="0"/>
              <a:t>En conmemoración del 40 Aniversario de creación de la UPT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8E5F771-6990-2F49-A76D-24DF4FC51E61}"/>
              </a:ext>
            </a:extLst>
          </p:cNvPr>
          <p:cNvSpPr txBox="1"/>
          <p:nvPr userDrawn="1"/>
        </p:nvSpPr>
        <p:spPr>
          <a:xfrm>
            <a:off x="8340680" y="172053"/>
            <a:ext cx="3957522" cy="32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503" b="1" dirty="0">
                <a:solidFill>
                  <a:srgbClr val="FFC000"/>
                </a:solidFill>
              </a:rPr>
              <a:t>CLÁSICOS DEL DERECHO</a:t>
            </a:r>
          </a:p>
        </p:txBody>
      </p:sp>
    </p:spTree>
    <p:extLst>
      <p:ext uri="{BB962C8B-B14F-4D97-AF65-F5344CB8AC3E}">
        <p14:creationId xmlns:p14="http://schemas.microsoft.com/office/powerpoint/2010/main" val="153611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ACA-A303-194C-8CC0-FF8D69858130}" type="datetimeFigureOut">
              <a:rPr lang="es-PE" smtClean="0"/>
              <a:t>25/08/25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8A3-6630-0145-B5F3-4582D842DA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6389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ACA-A303-194C-8CC0-FF8D69858130}" type="datetimeFigureOut">
              <a:rPr lang="es-PE" smtClean="0"/>
              <a:t>25/08/25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8A3-6630-0145-B5F3-4582D842DA9D}" type="slidenum">
              <a:rPr lang="es-PE" smtClean="0"/>
              <a:t>‹Nº›</a:t>
            </a:fld>
            <a:endParaRPr lang="es-PE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7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ACA-A303-194C-8CC0-FF8D69858130}" type="datetimeFigureOut">
              <a:rPr lang="es-PE" smtClean="0"/>
              <a:t>25/08/25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8A3-6630-0145-B5F3-4582D842DA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6156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ACA-A303-194C-8CC0-FF8D69858130}" type="datetimeFigureOut">
              <a:rPr lang="es-PE" smtClean="0"/>
              <a:t>25/08/25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8A3-6630-0145-B5F3-4582D842DA9D}" type="slidenum">
              <a:rPr lang="es-PE" smtClean="0"/>
              <a:t>‹Nº›</a:t>
            </a:fld>
            <a:endParaRPr lang="es-PE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ACA-A303-194C-8CC0-FF8D69858130}" type="datetimeFigureOut">
              <a:rPr lang="es-PE" smtClean="0"/>
              <a:t>25/08/25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8A3-6630-0145-B5F3-4582D842DA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5954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ACA-A303-194C-8CC0-FF8D69858130}" type="datetimeFigureOut">
              <a:rPr lang="es-PE" smtClean="0"/>
              <a:t>25/08/25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8A3-6630-0145-B5F3-4582D842DA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649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7ACA-A303-194C-8CC0-FF8D69858130}" type="datetimeFigureOut">
              <a:rPr lang="es-PE" smtClean="0"/>
              <a:t>25/08/25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8A3-6630-0145-B5F3-4582D842DA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937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F567ACA-A303-194C-8CC0-FF8D69858130}" type="datetimeFigureOut">
              <a:rPr lang="es-PE" smtClean="0"/>
              <a:t>25/08/25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068A3-6630-0145-B5F3-4582D842DA9D}" type="slidenum">
              <a:rPr lang="es-PE" smtClean="0"/>
              <a:t>‹Nº›</a:t>
            </a:fld>
            <a:endParaRPr lang="es-PE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6969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C0B5AEAB-E5C8-7745-B337-9C207048F7FF}"/>
              </a:ext>
            </a:extLst>
          </p:cNvPr>
          <p:cNvSpPr/>
          <p:nvPr/>
        </p:nvSpPr>
        <p:spPr>
          <a:xfrm>
            <a:off x="3406684" y="5881216"/>
            <a:ext cx="605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23, 24 y 25 de junio de 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Sala de Usos Múltiples Javier Ríos Lavagna de la UPT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A5162D1-02A9-5348-8610-1BE21DCC9B80}"/>
              </a:ext>
            </a:extLst>
          </p:cNvPr>
          <p:cNvSpPr/>
          <p:nvPr/>
        </p:nvSpPr>
        <p:spPr>
          <a:xfrm>
            <a:off x="3593428" y="769984"/>
            <a:ext cx="5198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LIBROS CLÁSICOS DEL DERECHO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5B959AA-3F59-E448-BADB-3BCC4FD7188B}"/>
              </a:ext>
            </a:extLst>
          </p:cNvPr>
          <p:cNvSpPr/>
          <p:nvPr/>
        </p:nvSpPr>
        <p:spPr>
          <a:xfrm>
            <a:off x="2640048" y="3634447"/>
            <a:ext cx="73330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“I CONGRESO MUTIDISCIPLINARIO DE PRODUCCIÓN INTELECTUAL Y ACADÉMICA: FADE / UPT”</a:t>
            </a:r>
            <a:r>
              <a:rPr kumimoji="0" lang="es-P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 conmemoración del 40 Aniversario de creación de la Universidad Privada de Tacna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91C74A4-8DAB-4F46-8847-9AAE1E332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436"/>
            <a:ext cx="806793" cy="80679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BDFA1F-84BF-1344-8EFA-69AAFE757D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789"/>
          <a:stretch/>
        </p:blipFill>
        <p:spPr>
          <a:xfrm>
            <a:off x="2496131" y="1847202"/>
            <a:ext cx="7357733" cy="19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3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D30572D4-C2F0-A846-AD92-3E1880DA8D0A}"/>
              </a:ext>
            </a:extLst>
          </p:cNvPr>
          <p:cNvSpPr txBox="1"/>
          <p:nvPr/>
        </p:nvSpPr>
        <p:spPr>
          <a:xfrm>
            <a:off x="8544629" y="543783"/>
            <a:ext cx="2065124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Jeremy BENTHAM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“TRATADO DE LAS PRUEBAS JUDICIALES”</a:t>
            </a:r>
          </a:p>
        </p:txBody>
      </p:sp>
      <p:pic>
        <p:nvPicPr>
          <p:cNvPr id="105" name="Imagen 104">
            <a:extLst>
              <a:ext uri="{FF2B5EF4-FFF2-40B4-BE49-F238E27FC236}">
                <a16:creationId xmlns:a16="http://schemas.microsoft.com/office/drawing/2014/main" id="{B7B9010B-CB6A-5846-A316-1120C6FA2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52512"/>
            <a:ext cx="2926773" cy="4253371"/>
          </a:xfrm>
          <a:prstGeom prst="rect">
            <a:avLst/>
          </a:prstGeom>
        </p:spPr>
      </p:pic>
      <p:pic>
        <p:nvPicPr>
          <p:cNvPr id="106" name="Picture 8" descr="Jeremy Bentham - Wikipedia, la enciclopedia libre">
            <a:extLst>
              <a:ext uri="{FF2B5EF4-FFF2-40B4-BE49-F238E27FC236}">
                <a16:creationId xmlns:a16="http://schemas.microsoft.com/office/drawing/2014/main" id="{250F385A-6167-BC47-882F-54B49B1BC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6189" r="1812" b="9606"/>
          <a:stretch/>
        </p:blipFill>
        <p:spPr bwMode="auto">
          <a:xfrm>
            <a:off x="8374113" y="2024063"/>
            <a:ext cx="2640625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801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6" descr="Biografia de Norberto Bobbio">
            <a:extLst>
              <a:ext uri="{FF2B5EF4-FFF2-40B4-BE49-F238E27FC236}">
                <a16:creationId xmlns:a16="http://schemas.microsoft.com/office/drawing/2014/main" id="{FEF4BE26-B2D7-2A4D-B5D7-09144994F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1700213"/>
            <a:ext cx="2654877" cy="32802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DA9021EE-CA53-3C46-AA82-EBD857CFBFF2}"/>
              </a:ext>
            </a:extLst>
          </p:cNvPr>
          <p:cNvSpPr txBox="1"/>
          <p:nvPr/>
        </p:nvSpPr>
        <p:spPr>
          <a:xfrm>
            <a:off x="8401050" y="601556"/>
            <a:ext cx="2412956" cy="901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Norberto Bobbio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2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1909-2004</a:t>
            </a:r>
            <a:endParaRPr kumimoji="0" lang="es-PE" sz="131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“Estado, gobierno y sociedad”</a:t>
            </a:r>
            <a:endParaRPr kumimoji="0" lang="es-PE" sz="200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52EA2940-5C4D-7646-974F-7E6371944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99" y="1085451"/>
            <a:ext cx="2885209" cy="423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0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A026C4F6-A0D8-8B4B-8598-DC26D928A8C7}"/>
              </a:ext>
            </a:extLst>
          </p:cNvPr>
          <p:cNvSpPr txBox="1"/>
          <p:nvPr/>
        </p:nvSpPr>
        <p:spPr>
          <a:xfrm>
            <a:off x="8456470" y="531609"/>
            <a:ext cx="2412956" cy="69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Norberto Bobbio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2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1909-2004</a:t>
            </a:r>
            <a:endParaRPr kumimoji="0" lang="es-PE" sz="131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DICCIONARIO DE POLÍTICA</a:t>
            </a:r>
            <a:endParaRPr kumimoji="0" lang="es-PE" sz="200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7C873AD7-EDDF-EE46-9F65-4FFAC2E96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92609"/>
            <a:ext cx="2899064" cy="4213104"/>
          </a:xfrm>
          <a:prstGeom prst="rect">
            <a:avLst/>
          </a:prstGeom>
        </p:spPr>
      </p:pic>
      <p:pic>
        <p:nvPicPr>
          <p:cNvPr id="104" name="Picture 6" descr="Biografia de Norberto Bobbio">
            <a:extLst>
              <a:ext uri="{FF2B5EF4-FFF2-40B4-BE49-F238E27FC236}">
                <a16:creationId xmlns:a16="http://schemas.microsoft.com/office/drawing/2014/main" id="{ACCF5BA6-6FD1-7649-96FF-AA31894B3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1700213"/>
            <a:ext cx="2654877" cy="32802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74063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n 58">
            <a:extLst>
              <a:ext uri="{FF2B5EF4-FFF2-40B4-BE49-F238E27FC236}">
                <a16:creationId xmlns:a16="http://schemas.microsoft.com/office/drawing/2014/main" id="{29D03B02-D67D-2245-B10E-86C2DFFE0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50" y="1700213"/>
            <a:ext cx="2660468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98EC5B41-E002-B944-963B-10CAD80686C3}"/>
              </a:ext>
            </a:extLst>
          </p:cNvPr>
          <p:cNvSpPr txBox="1"/>
          <p:nvPr/>
        </p:nvSpPr>
        <p:spPr>
          <a:xfrm>
            <a:off x="8523519" y="505500"/>
            <a:ext cx="2412956" cy="72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Edgar Bodenheimer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1908-1991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“Teoría del Derecho”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213F897B-2D2A-0B45-82B4-B2C273A1B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760518" cy="42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92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7B433E1D-9980-F249-A047-47EC48783A9B}"/>
              </a:ext>
            </a:extLst>
          </p:cNvPr>
          <p:cNvSpPr txBox="1"/>
          <p:nvPr/>
        </p:nvSpPr>
        <p:spPr>
          <a:xfrm>
            <a:off x="8401050" y="659424"/>
            <a:ext cx="2412956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Piero CALAMANDREI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“Elogio de los jueces escrito por un abogado”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4A1E7A41-84B5-5948-B1B9-FBE95802B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23"/>
          <a:stretch/>
        </p:blipFill>
        <p:spPr>
          <a:xfrm>
            <a:off x="8401050" y="1700213"/>
            <a:ext cx="2665438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9DEFF7A7-376E-9A44-B685-9792D0201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4" r="12850" b="40140"/>
          <a:stretch/>
        </p:blipFill>
        <p:spPr>
          <a:xfrm>
            <a:off x="2171700" y="1052513"/>
            <a:ext cx="2912918" cy="423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9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84A92689-72F1-F546-9286-28F99D2E6D40}"/>
              </a:ext>
            </a:extLst>
          </p:cNvPr>
          <p:cNvSpPr txBox="1"/>
          <p:nvPr/>
        </p:nvSpPr>
        <p:spPr>
          <a:xfrm>
            <a:off x="8589972" y="554112"/>
            <a:ext cx="2065124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Francesco CARNELUTTI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LAS MISERIAS DEL PROCESO PENAL</a:t>
            </a:r>
          </a:p>
        </p:txBody>
      </p:sp>
      <p:pic>
        <p:nvPicPr>
          <p:cNvPr id="61" name="Picture 12" descr="Francesco Carnelutti - Trabajo, Pensamiento jurídico, Biografía | KripKit">
            <a:extLst>
              <a:ext uri="{FF2B5EF4-FFF2-40B4-BE49-F238E27FC236}">
                <a16:creationId xmlns:a16="http://schemas.microsoft.com/office/drawing/2014/main" id="{2FC216C3-DF2D-034B-A09A-1FDB78F6E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r="13290" b="40750"/>
          <a:stretch/>
        </p:blipFill>
        <p:spPr bwMode="auto">
          <a:xfrm>
            <a:off x="8401050" y="1862259"/>
            <a:ext cx="2626394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1C5B3E5C-8F0B-4240-ACE1-D416A88D8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45"/>
          <a:stretch/>
        </p:blipFill>
        <p:spPr>
          <a:xfrm>
            <a:off x="2171699" y="1062841"/>
            <a:ext cx="2926773" cy="418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02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B3C23213-8A6B-604F-89D6-CD3B48D79942}"/>
              </a:ext>
            </a:extLst>
          </p:cNvPr>
          <p:cNvSpPr txBox="1"/>
          <p:nvPr/>
        </p:nvSpPr>
        <p:spPr>
          <a:xfrm>
            <a:off x="8645391" y="463112"/>
            <a:ext cx="2065124" cy="12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Francesco CARNELUTTI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CUESTIONES SOBRE EL PROCESO PENAL</a:t>
            </a:r>
          </a:p>
        </p:txBody>
      </p:sp>
      <p:pic>
        <p:nvPicPr>
          <p:cNvPr id="105" name="Imagen 104">
            <a:extLst>
              <a:ext uri="{FF2B5EF4-FFF2-40B4-BE49-F238E27FC236}">
                <a16:creationId xmlns:a16="http://schemas.microsoft.com/office/drawing/2014/main" id="{97441FF2-8FC7-A54B-9E46-D77832822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7" r="6582" b="10275"/>
          <a:stretch/>
        </p:blipFill>
        <p:spPr>
          <a:xfrm>
            <a:off x="2171700" y="1087482"/>
            <a:ext cx="2885210" cy="4192970"/>
          </a:xfrm>
          <a:prstGeom prst="rect">
            <a:avLst/>
          </a:prstGeom>
        </p:spPr>
      </p:pic>
      <p:pic>
        <p:nvPicPr>
          <p:cNvPr id="106" name="Picture 12" descr="Francesco Carnelutti - Trabajo, Pensamiento jurídico, Biografía | KripKit">
            <a:extLst>
              <a:ext uri="{FF2B5EF4-FFF2-40B4-BE49-F238E27FC236}">
                <a16:creationId xmlns:a16="http://schemas.microsoft.com/office/drawing/2014/main" id="{9C753697-797C-B249-9B4C-E649E3DF3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r="13290" b="40750"/>
          <a:stretch/>
        </p:blipFill>
        <p:spPr bwMode="auto">
          <a:xfrm>
            <a:off x="8401050" y="1862259"/>
            <a:ext cx="2626394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47154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1914C7BB-E49A-0441-837B-2A188D0FD3D0}"/>
              </a:ext>
            </a:extLst>
          </p:cNvPr>
          <p:cNvSpPr txBox="1"/>
          <p:nvPr/>
        </p:nvSpPr>
        <p:spPr>
          <a:xfrm>
            <a:off x="8600282" y="451473"/>
            <a:ext cx="2065124" cy="12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Francesco CARRARA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“Programa del curso de Derecho Criminal”</a:t>
            </a:r>
          </a:p>
        </p:txBody>
      </p:sp>
      <p:pic>
        <p:nvPicPr>
          <p:cNvPr id="61" name="Picture 10" descr="Biografía de Francesco Carrara - ¿Quién fue?">
            <a:extLst>
              <a:ext uri="{FF2B5EF4-FFF2-40B4-BE49-F238E27FC236}">
                <a16:creationId xmlns:a16="http://schemas.microsoft.com/office/drawing/2014/main" id="{A0B1281D-BD66-9A4D-A146-8D8401187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5" r="27908" b="16203"/>
          <a:stretch/>
        </p:blipFill>
        <p:spPr bwMode="auto">
          <a:xfrm>
            <a:off x="8600282" y="1921397"/>
            <a:ext cx="2400074" cy="2951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B5B55E06-AFDF-D243-B006-EDB8EF4FC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80"/>
          <a:stretch/>
        </p:blipFill>
        <p:spPr>
          <a:xfrm>
            <a:off x="2171700" y="1054411"/>
            <a:ext cx="2926773" cy="425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82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25193155-D345-1C44-ADAA-AE8CD137DD83}"/>
              </a:ext>
            </a:extLst>
          </p:cNvPr>
          <p:cNvSpPr txBox="1"/>
          <p:nvPr/>
        </p:nvSpPr>
        <p:spPr>
          <a:xfrm>
            <a:off x="8619231" y="451473"/>
            <a:ext cx="2065124" cy="12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Giussepe</a:t>
            </a: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CHIOVENDA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“Principios del Derecho Procesal Civil”</a:t>
            </a:r>
            <a:endParaRPr kumimoji="0" lang="es-PE" sz="150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1" name="Picture 2" descr="GIUSEPPE CHIOVENDA; LA MODERNIZACION DEL PROCESO – Historia del derecho –  blog oficial de la cátedra de historia del derecho de la fcjs de la unl">
            <a:extLst>
              <a:ext uri="{FF2B5EF4-FFF2-40B4-BE49-F238E27FC236}">
                <a16:creationId xmlns:a16="http://schemas.microsoft.com/office/drawing/2014/main" id="{DDEC0B04-5C77-3B43-9883-1D53C5A5C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8639" r="5465" b="17391"/>
          <a:stretch/>
        </p:blipFill>
        <p:spPr bwMode="auto">
          <a:xfrm>
            <a:off x="8401049" y="2060293"/>
            <a:ext cx="2343317" cy="29165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E192DB63-8E57-A349-899B-7F02E7421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27" r="11493" b="22294"/>
          <a:stretch/>
        </p:blipFill>
        <p:spPr>
          <a:xfrm>
            <a:off x="2171700" y="1052513"/>
            <a:ext cx="2760518" cy="42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3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C5005D81-714E-5246-830B-786E3A4AD5D8}"/>
              </a:ext>
            </a:extLst>
          </p:cNvPr>
          <p:cNvSpPr txBox="1"/>
          <p:nvPr/>
        </p:nvSpPr>
        <p:spPr>
          <a:xfrm>
            <a:off x="8670202" y="543783"/>
            <a:ext cx="2247592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Eduardo Juan COUTURE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“VOCABULARIO JURÍDICO”</a:t>
            </a:r>
          </a:p>
        </p:txBody>
      </p:sp>
      <p:pic>
        <p:nvPicPr>
          <p:cNvPr id="61" name="Picture 6" descr="TUTORIAS Vamos Derecho: BREVE BIOGRAFÍA DE EDUARDO J. COUTURE (1904 – 1956)">
            <a:extLst>
              <a:ext uri="{FF2B5EF4-FFF2-40B4-BE49-F238E27FC236}">
                <a16:creationId xmlns:a16="http://schemas.microsoft.com/office/drawing/2014/main" id="{5C75950F-8CE7-6846-B79F-E24AE3292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1869" r="6172" b="26486"/>
          <a:stretch/>
        </p:blipFill>
        <p:spPr bwMode="auto">
          <a:xfrm>
            <a:off x="8401050" y="1700214"/>
            <a:ext cx="2627668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D10919D6-B908-1A41-B367-02EE1CEBA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2"/>
            <a:ext cx="2885209" cy="419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6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1A1AC9C-1DDB-834E-B320-CE03A3631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67"/>
          <a:stretch/>
        </p:blipFill>
        <p:spPr>
          <a:xfrm>
            <a:off x="2168382" y="2033531"/>
            <a:ext cx="2222316" cy="2717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B1836082-2264-0853-0F2A-407A24FB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69931-E716-4FF4-9403-101C75629B4C}" type="slidenum">
              <a:rPr kumimoji="0" lang="es-PE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78EAA81-DE71-2747-BB0C-CC2B3A755BCF}"/>
              </a:ext>
            </a:extLst>
          </p:cNvPr>
          <p:cNvSpPr txBox="1"/>
          <p:nvPr/>
        </p:nvSpPr>
        <p:spPr>
          <a:xfrm>
            <a:off x="1300779" y="1074529"/>
            <a:ext cx="3957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Niceto ALCALA-ZAMORA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“Cuestiones de terminología procesal”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8B154A4-56D8-F840-B71F-F26E2F278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964" y="1074529"/>
            <a:ext cx="3220640" cy="476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96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22DB8D39-C2E7-204A-980C-5880F2379654}"/>
              </a:ext>
            </a:extLst>
          </p:cNvPr>
          <p:cNvSpPr txBox="1"/>
          <p:nvPr/>
        </p:nvSpPr>
        <p:spPr>
          <a:xfrm>
            <a:off x="8401049" y="521207"/>
            <a:ext cx="2641023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Eduardo Juan COUTURE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ESTUDIOS DE DERECHO PROCESAL CIVIL- Tomo I</a:t>
            </a:r>
          </a:p>
        </p:txBody>
      </p:sp>
      <p:pic>
        <p:nvPicPr>
          <p:cNvPr id="105" name="Imagen 104">
            <a:extLst>
              <a:ext uri="{FF2B5EF4-FFF2-40B4-BE49-F238E27FC236}">
                <a16:creationId xmlns:a16="http://schemas.microsoft.com/office/drawing/2014/main" id="{0855459C-4D80-1845-8533-4242FBBD0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5" t="2544" r="7477" b="13524"/>
          <a:stretch/>
        </p:blipFill>
        <p:spPr>
          <a:xfrm>
            <a:off x="2171700" y="1052513"/>
            <a:ext cx="2912918" cy="4233236"/>
          </a:xfrm>
          <a:prstGeom prst="rect">
            <a:avLst/>
          </a:prstGeom>
        </p:spPr>
      </p:pic>
      <p:pic>
        <p:nvPicPr>
          <p:cNvPr id="106" name="Picture 6" descr="TUTORIAS Vamos Derecho: BREVE BIOGRAFÍA DE EDUARDO J. COUTURE (1904 – 1956)">
            <a:extLst>
              <a:ext uri="{FF2B5EF4-FFF2-40B4-BE49-F238E27FC236}">
                <a16:creationId xmlns:a16="http://schemas.microsoft.com/office/drawing/2014/main" id="{25B15762-BCA6-F640-9AE7-C1B8EF82D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1869" r="6172" b="26486"/>
          <a:stretch/>
        </p:blipFill>
        <p:spPr bwMode="auto">
          <a:xfrm>
            <a:off x="8401050" y="1700214"/>
            <a:ext cx="2627668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33262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A9AFA738-5073-E849-85C7-459E4C54509B}"/>
              </a:ext>
            </a:extLst>
          </p:cNvPr>
          <p:cNvSpPr txBox="1"/>
          <p:nvPr/>
        </p:nvSpPr>
        <p:spPr>
          <a:xfrm>
            <a:off x="8401050" y="543784"/>
            <a:ext cx="2412956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Hernando Devis Echandía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TEORÍA GENERAL DE LA PRUEBA JUDICIAL</a:t>
            </a:r>
          </a:p>
        </p:txBody>
      </p:sp>
      <p:pic>
        <p:nvPicPr>
          <p:cNvPr id="61" name="Picture 8">
            <a:extLst>
              <a:ext uri="{FF2B5EF4-FFF2-40B4-BE49-F238E27FC236}">
                <a16:creationId xmlns:a16="http://schemas.microsoft.com/office/drawing/2014/main" id="{5523178B-0858-D948-8D37-25864CCA8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49" y="1700213"/>
            <a:ext cx="268989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0B8E4783-0291-F441-9B07-F5D0B4EA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825746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6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9CCF2648-D5EC-F54E-9B0D-860CDAFD5301}"/>
              </a:ext>
            </a:extLst>
          </p:cNvPr>
          <p:cNvSpPr txBox="1"/>
          <p:nvPr/>
        </p:nvSpPr>
        <p:spPr>
          <a:xfrm>
            <a:off x="8583674" y="562899"/>
            <a:ext cx="2065124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Luis DÍEZ-PICAZO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“Experiencias jurídicas y Teoría del Derecho”</a:t>
            </a:r>
          </a:p>
        </p:txBody>
      </p:sp>
      <p:pic>
        <p:nvPicPr>
          <p:cNvPr id="61" name="Picture 14" descr="LUÍS DÍEZ-PICAZO Y PONCE DE LEÓN. -Jurista-. | Burgospedia, la enciclopedia  del conocimiento burgalés">
            <a:extLst>
              <a:ext uri="{FF2B5EF4-FFF2-40B4-BE49-F238E27FC236}">
                <a16:creationId xmlns:a16="http://schemas.microsoft.com/office/drawing/2014/main" id="{FC3FF7D9-7B02-444B-8684-346C38500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7" r="33917" b="18204"/>
          <a:stretch/>
        </p:blipFill>
        <p:spPr bwMode="auto">
          <a:xfrm>
            <a:off x="8401050" y="1765297"/>
            <a:ext cx="2557895" cy="321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40DD3FAF-A8DF-3B4A-9FD0-CE9FEA208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71628"/>
            <a:ext cx="2899064" cy="421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32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2A69D599-8A2B-E34B-BE39-0640321EC308}"/>
              </a:ext>
            </a:extLst>
          </p:cNvPr>
          <p:cNvSpPr txBox="1"/>
          <p:nvPr/>
        </p:nvSpPr>
        <p:spPr>
          <a:xfrm>
            <a:off x="8639093" y="515660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Luis DÍEZ-PICAZO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SISTEMA DE DERECHO CIVIL</a:t>
            </a:r>
          </a:p>
        </p:txBody>
      </p:sp>
      <p:pic>
        <p:nvPicPr>
          <p:cNvPr id="61" name="Picture 14" descr="LUÍS DÍEZ-PICAZO Y PONCE DE LEÓN. -Jurista-. | Burgospedia, la enciclopedia  del conocimiento burgalés">
            <a:extLst>
              <a:ext uri="{FF2B5EF4-FFF2-40B4-BE49-F238E27FC236}">
                <a16:creationId xmlns:a16="http://schemas.microsoft.com/office/drawing/2014/main" id="{C35DB258-89F5-4B47-B1D3-537BCE24C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7" r="33917" b="18204"/>
          <a:stretch/>
        </p:blipFill>
        <p:spPr bwMode="auto">
          <a:xfrm>
            <a:off x="8401050" y="1700213"/>
            <a:ext cx="260973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B2A94E25-E90A-2944-8EC4-F13EF7690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4" t="6695"/>
          <a:stretch/>
        </p:blipFill>
        <p:spPr>
          <a:xfrm>
            <a:off x="2171700" y="1074546"/>
            <a:ext cx="2802082" cy="420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24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60E03865-B61F-344D-856F-B9BE909B9704}"/>
              </a:ext>
            </a:extLst>
          </p:cNvPr>
          <p:cNvSpPr txBox="1"/>
          <p:nvPr/>
        </p:nvSpPr>
        <p:spPr>
          <a:xfrm>
            <a:off x="8667397" y="659424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Ronald DWORKIN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LOS DERECHOS EN SERIO</a:t>
            </a:r>
          </a:p>
        </p:txBody>
      </p:sp>
      <p:pic>
        <p:nvPicPr>
          <p:cNvPr id="61" name="Picture 10" descr="CanalBiblos: blog de la Biblioteca de la Universidad Autónoma de Madrid:  Exposición en homenaje a Ronald Dworkin">
            <a:extLst>
              <a:ext uri="{FF2B5EF4-FFF2-40B4-BE49-F238E27FC236}">
                <a16:creationId xmlns:a16="http://schemas.microsoft.com/office/drawing/2014/main" id="{B964D4F7-74C5-F94F-905C-F38CC4699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8"/>
          <a:stretch/>
        </p:blipFill>
        <p:spPr bwMode="auto">
          <a:xfrm>
            <a:off x="8401050" y="1700213"/>
            <a:ext cx="264303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73B94193-A31A-BA4D-BABB-84A7CD430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939115"/>
            <a:ext cx="2815936" cy="433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3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8BD9CC88-7202-C04B-80EF-BC7705B40927}"/>
              </a:ext>
            </a:extLst>
          </p:cNvPr>
          <p:cNvSpPr txBox="1"/>
          <p:nvPr/>
        </p:nvSpPr>
        <p:spPr>
          <a:xfrm>
            <a:off x="8578377" y="528751"/>
            <a:ext cx="2412956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Pietro ELLERO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“Tratado de la prueba  en materia penal”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AB370909-0528-C64C-B237-7308E0F07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09" r="19384"/>
          <a:stretch/>
        </p:blipFill>
        <p:spPr>
          <a:xfrm>
            <a:off x="8401050" y="1700213"/>
            <a:ext cx="2676306" cy="3276600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56544499-D384-C347-84F1-9373629F7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899064" cy="421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72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3BD8D893-D864-774B-B280-5BA38B123A72}"/>
              </a:ext>
            </a:extLst>
          </p:cNvPr>
          <p:cNvSpPr txBox="1"/>
          <p:nvPr/>
        </p:nvSpPr>
        <p:spPr>
          <a:xfrm>
            <a:off x="8401050" y="497618"/>
            <a:ext cx="2412956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Luigi FERRAJOLI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“DERECHO Y RAZÓN”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E4014E9D-7897-2F40-8530-CFE68D93C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68" r="1" b="9415"/>
          <a:stretch/>
        </p:blipFill>
        <p:spPr>
          <a:xfrm>
            <a:off x="8401050" y="1701635"/>
            <a:ext cx="2669088" cy="3275177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4E4A7FD8-D1CA-594A-9E96-365098EF0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2" r="9574" b="9703"/>
          <a:stretch/>
        </p:blipFill>
        <p:spPr>
          <a:xfrm>
            <a:off x="2171700" y="1052513"/>
            <a:ext cx="2815936" cy="42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44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3AAB9D1B-60A9-3243-9F7C-8E28A7599FD7}"/>
              </a:ext>
            </a:extLst>
          </p:cNvPr>
          <p:cNvSpPr txBox="1"/>
          <p:nvPr/>
        </p:nvSpPr>
        <p:spPr>
          <a:xfrm>
            <a:off x="8576070" y="494687"/>
            <a:ext cx="2158492" cy="70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Michel Foucault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(1926-1984)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 PANOPTICO</a:t>
            </a:r>
            <a:endParaRPr kumimoji="0" lang="es-PE" sz="300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1" name="Picture 16" descr="El conocimiento es poder - Cultura Genial">
            <a:extLst>
              <a:ext uri="{FF2B5EF4-FFF2-40B4-BE49-F238E27FC236}">
                <a16:creationId xmlns:a16="http://schemas.microsoft.com/office/drawing/2014/main" id="{3C8CC3FD-6AAA-434F-A0CC-12AAFBA5F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4" r="10" b="18774"/>
          <a:stretch/>
        </p:blipFill>
        <p:spPr bwMode="auto">
          <a:xfrm>
            <a:off x="8401050" y="1700213"/>
            <a:ext cx="266582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E2D316DF-4F9C-C34B-A26C-D6B84E5BF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3" t="4019" r="10225" b="4763"/>
          <a:stretch/>
        </p:blipFill>
        <p:spPr>
          <a:xfrm>
            <a:off x="2171700" y="1067325"/>
            <a:ext cx="2926773" cy="425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13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82C9B18C-9A3A-EA4F-B660-5F94F6891DDB}"/>
              </a:ext>
            </a:extLst>
          </p:cNvPr>
          <p:cNvSpPr txBox="1"/>
          <p:nvPr/>
        </p:nvSpPr>
        <p:spPr>
          <a:xfrm>
            <a:off x="8620711" y="5300663"/>
            <a:ext cx="2158492" cy="940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Michel Foucault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(1926-1984)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“VIGILAR Y CASTIGAR”</a:t>
            </a:r>
            <a:endParaRPr kumimoji="0" lang="es-PE" sz="300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1" name="Picture 16" descr="El conocimiento es poder - Cultura Genial">
            <a:extLst>
              <a:ext uri="{FF2B5EF4-FFF2-40B4-BE49-F238E27FC236}">
                <a16:creationId xmlns:a16="http://schemas.microsoft.com/office/drawing/2014/main" id="{49E46C58-17A8-9E47-B6AA-47D56F673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4" r="10" b="18774"/>
          <a:stretch/>
        </p:blipFill>
        <p:spPr bwMode="auto">
          <a:xfrm>
            <a:off x="8401050" y="1700213"/>
            <a:ext cx="266582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5F6CFCB3-6F60-334D-860E-98F5F9CEA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02" t="2367" r="5337" b="16767"/>
          <a:stretch/>
        </p:blipFill>
        <p:spPr>
          <a:xfrm>
            <a:off x="2171700" y="1052513"/>
            <a:ext cx="2760518" cy="414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01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D2A946D9-762F-744B-BAB8-B1A37129A2FE}"/>
              </a:ext>
            </a:extLst>
          </p:cNvPr>
          <p:cNvSpPr txBox="1"/>
          <p:nvPr/>
        </p:nvSpPr>
        <p:spPr>
          <a:xfrm>
            <a:off x="8756290" y="5337889"/>
            <a:ext cx="2065124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Domingo García Rada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“Memorias de un Juez”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8F914A8-A09C-3A48-A522-A872A4A13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699" y="1052513"/>
            <a:ext cx="2980046" cy="424815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D1F1715-29F7-3345-9D8B-A4864B55C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65" r="30600"/>
          <a:stretch/>
        </p:blipFill>
        <p:spPr>
          <a:xfrm>
            <a:off x="8401050" y="1700213"/>
            <a:ext cx="252548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84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90F70752-A6EA-F3E6-5423-C5D15681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69931-E716-4FF4-9403-101C75629B4C}" type="slidenum">
              <a:rPr kumimoji="0" lang="es-PE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C92B217C-ED0D-FC45-BECF-1A02FEE77470}"/>
              </a:ext>
            </a:extLst>
          </p:cNvPr>
          <p:cNvSpPr txBox="1"/>
          <p:nvPr/>
        </p:nvSpPr>
        <p:spPr>
          <a:xfrm>
            <a:off x="2386890" y="964618"/>
            <a:ext cx="2893448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Robert ALEXY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  <a:r>
              <a:rPr kumimoji="0" lang="es-ES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Teoría del discurso y derechos humanos"</a:t>
            </a:r>
            <a:endParaRPr kumimoji="0" lang="es-PE" sz="150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0" name="Picture 8" descr="Robert Alexy (@RAlexyUN) / Twitter">
            <a:extLst>
              <a:ext uri="{FF2B5EF4-FFF2-40B4-BE49-F238E27FC236}">
                <a16:creationId xmlns:a16="http://schemas.microsoft.com/office/drawing/2014/main" id="{3D4F0412-FF3C-E344-9E04-D453D4860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7" r="23632" b="38244"/>
          <a:stretch/>
        </p:blipFill>
        <p:spPr bwMode="auto">
          <a:xfrm>
            <a:off x="2932645" y="2276184"/>
            <a:ext cx="1993879" cy="2456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444BA6A1-BA32-3E4D-BB5B-59CA40982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277" y="964618"/>
            <a:ext cx="3375644" cy="481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3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669EFBCC-FCD4-584E-BFD0-039AEDEA0AB8}"/>
              </a:ext>
            </a:extLst>
          </p:cNvPr>
          <p:cNvSpPr txBox="1"/>
          <p:nvPr/>
        </p:nvSpPr>
        <p:spPr>
          <a:xfrm>
            <a:off x="8545585" y="5300663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Rafael Garófalo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Indemnización a las Víctimas del Delito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A9BC1E47-21CC-7C43-93B1-3114BEB58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5" t="5382" b="6009"/>
          <a:stretch/>
        </p:blipFill>
        <p:spPr>
          <a:xfrm>
            <a:off x="2171700" y="1052512"/>
            <a:ext cx="2921398" cy="42455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F44A90-44EA-8040-A089-E827A10A9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729" y="1700212"/>
            <a:ext cx="2212836" cy="32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09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7EE80EC2-1E00-964B-9707-656CB7094915}"/>
              </a:ext>
            </a:extLst>
          </p:cNvPr>
          <p:cNvSpPr txBox="1"/>
          <p:nvPr/>
        </p:nvSpPr>
        <p:spPr>
          <a:xfrm>
            <a:off x="8785323" y="5069168"/>
            <a:ext cx="2138306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Hanns GROSS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“MANUAL DEL JUEZ”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CD1CEC13-63BA-F548-BB82-BF1BE679C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3" r="8390" b="21077"/>
          <a:stretch/>
        </p:blipFill>
        <p:spPr>
          <a:xfrm>
            <a:off x="8401050" y="1700213"/>
            <a:ext cx="2360867" cy="2906511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5F064BBE-57F8-104A-8911-67D73CA4A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99" y="1052512"/>
            <a:ext cx="2886437" cy="424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46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18BA8DF5-F2BE-4844-A439-C89F376ABD31}"/>
              </a:ext>
            </a:extLst>
          </p:cNvPr>
          <p:cNvSpPr txBox="1"/>
          <p:nvPr/>
        </p:nvSpPr>
        <p:spPr>
          <a:xfrm>
            <a:off x="8626015" y="5115709"/>
            <a:ext cx="2419219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Friedrich August HAYEK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“DERECHO, LEGISLACIÓN Y LIBERTAD”</a:t>
            </a:r>
          </a:p>
        </p:txBody>
      </p:sp>
      <p:pic>
        <p:nvPicPr>
          <p:cNvPr id="61" name="Picture 18">
            <a:extLst>
              <a:ext uri="{FF2B5EF4-FFF2-40B4-BE49-F238E27FC236}">
                <a16:creationId xmlns:a16="http://schemas.microsoft.com/office/drawing/2014/main" id="{241DF0EB-057C-7C4C-B950-3A89E42CF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r="9425" b="12742"/>
          <a:stretch/>
        </p:blipFill>
        <p:spPr bwMode="auto">
          <a:xfrm>
            <a:off x="8401050" y="1886673"/>
            <a:ext cx="2411181" cy="295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682F7D8A-9733-D54C-ACD7-2E2BC9A91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805414" cy="4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54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04437382-8D8C-014D-9590-1376F9516352}"/>
              </a:ext>
            </a:extLst>
          </p:cNvPr>
          <p:cNvSpPr txBox="1"/>
          <p:nvPr/>
        </p:nvSpPr>
        <p:spPr>
          <a:xfrm>
            <a:off x="8744010" y="5193476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Rudolf </a:t>
            </a:r>
            <a:r>
              <a:rPr kumimoji="0" lang="es-PE" sz="150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von</a:t>
            </a: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IHERING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“LA LUCHA POR EL DERECHO”</a:t>
            </a:r>
          </a:p>
        </p:txBody>
      </p:sp>
      <p:pic>
        <p:nvPicPr>
          <p:cNvPr id="61" name="Picture 10" descr="Influencia - Rudolph von Ihering - LUCHANDO POR EL DERECHO">
            <a:extLst>
              <a:ext uri="{FF2B5EF4-FFF2-40B4-BE49-F238E27FC236}">
                <a16:creationId xmlns:a16="http://schemas.microsoft.com/office/drawing/2014/main" id="{0CA2A086-4400-494E-AF45-22D3C367B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77" r="7605" b="28348"/>
          <a:stretch/>
        </p:blipFill>
        <p:spPr bwMode="auto">
          <a:xfrm>
            <a:off x="8401051" y="1700213"/>
            <a:ext cx="2435926" cy="299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917A7F57-A758-D649-BC0D-BFC08DB6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92318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47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559ADD1B-C000-744F-AB54-B37BEBC90022}"/>
              </a:ext>
            </a:extLst>
          </p:cNvPr>
          <p:cNvSpPr txBox="1"/>
          <p:nvPr/>
        </p:nvSpPr>
        <p:spPr>
          <a:xfrm>
            <a:off x="8401050" y="4976813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Günther JAKOBS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“Derecho Penal del enemigo”</a:t>
            </a:r>
          </a:p>
        </p:txBody>
      </p:sp>
      <p:pic>
        <p:nvPicPr>
          <p:cNvPr id="61" name="Picture 6" descr="Günther Jakobs (n.... - ACTIO LEGIS Estudio Jurídico | Facebook">
            <a:extLst>
              <a:ext uri="{FF2B5EF4-FFF2-40B4-BE49-F238E27FC236}">
                <a16:creationId xmlns:a16="http://schemas.microsoft.com/office/drawing/2014/main" id="{CB53B82B-B422-F04D-9B96-1DF157374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b="15944"/>
          <a:stretch/>
        </p:blipFill>
        <p:spPr bwMode="auto">
          <a:xfrm>
            <a:off x="8401050" y="2035578"/>
            <a:ext cx="2395111" cy="29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97CC61E9-1779-4B4D-9E64-352B2AE0D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923181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27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n 60">
            <a:extLst>
              <a:ext uri="{FF2B5EF4-FFF2-40B4-BE49-F238E27FC236}">
                <a16:creationId xmlns:a16="http://schemas.microsoft.com/office/drawing/2014/main" id="{3F0C4DF9-630B-3144-AA82-FC8975B8D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00" t="13501"/>
          <a:stretch/>
        </p:blipFill>
        <p:spPr>
          <a:xfrm>
            <a:off x="2171700" y="1052513"/>
            <a:ext cx="2815302" cy="4144460"/>
          </a:xfrm>
          <a:prstGeom prst="rect">
            <a:avLst/>
          </a:prstGeom>
        </p:spPr>
      </p:pic>
      <p:sp>
        <p:nvSpPr>
          <p:cNvPr id="105" name="CuadroTexto 104">
            <a:extLst>
              <a:ext uri="{FF2B5EF4-FFF2-40B4-BE49-F238E27FC236}">
                <a16:creationId xmlns:a16="http://schemas.microsoft.com/office/drawing/2014/main" id="{716CE976-2488-484D-BEE7-2AD7198B6486}"/>
              </a:ext>
            </a:extLst>
          </p:cNvPr>
          <p:cNvSpPr txBox="1"/>
          <p:nvPr/>
        </p:nvSpPr>
        <p:spPr>
          <a:xfrm>
            <a:off x="8496460" y="5196973"/>
            <a:ext cx="2396412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Günther JAKOBS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“Los presupuestos filosóficos del Derecho Penal contemporáneo”</a:t>
            </a:r>
          </a:p>
        </p:txBody>
      </p:sp>
      <p:pic>
        <p:nvPicPr>
          <p:cNvPr id="106" name="Picture 6" descr="Günther Jakobs (n.... - ACTIO LEGIS Estudio Jurídico | Facebook">
            <a:extLst>
              <a:ext uri="{FF2B5EF4-FFF2-40B4-BE49-F238E27FC236}">
                <a16:creationId xmlns:a16="http://schemas.microsoft.com/office/drawing/2014/main" id="{C5740083-2F01-B142-8D02-AD69546F6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b="15944"/>
          <a:stretch/>
        </p:blipFill>
        <p:spPr bwMode="auto">
          <a:xfrm>
            <a:off x="8401050" y="2035578"/>
            <a:ext cx="2395111" cy="29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666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n 59">
            <a:extLst>
              <a:ext uri="{FF2B5EF4-FFF2-40B4-BE49-F238E27FC236}">
                <a16:creationId xmlns:a16="http://schemas.microsoft.com/office/drawing/2014/main" id="{79314F66-ECE7-A34D-9B94-EA4D5F01A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5"/>
          <a:stretch/>
        </p:blipFill>
        <p:spPr>
          <a:xfrm>
            <a:off x="8401050" y="1931706"/>
            <a:ext cx="2310604" cy="2859495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10B16A4-5668-B948-906D-71C3D2552E89}"/>
              </a:ext>
            </a:extLst>
          </p:cNvPr>
          <p:cNvSpPr txBox="1"/>
          <p:nvPr/>
        </p:nvSpPr>
        <p:spPr>
          <a:xfrm>
            <a:off x="8401050" y="4979407"/>
            <a:ext cx="2104499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Luis JIMÉNEZ DE ASÚA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“Principios de Derecho Penal”</a:t>
            </a:r>
          </a:p>
        </p:txBody>
      </p:sp>
      <p:pic>
        <p:nvPicPr>
          <p:cNvPr id="105" name="Imagen 104">
            <a:extLst>
              <a:ext uri="{FF2B5EF4-FFF2-40B4-BE49-F238E27FC236}">
                <a16:creationId xmlns:a16="http://schemas.microsoft.com/office/drawing/2014/main" id="{EEA755C3-9F56-CA46-A1B9-493D1E31E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106579"/>
            <a:ext cx="2909586" cy="422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66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CDD2B98C-F42F-764F-80C4-D01908D22B30}"/>
              </a:ext>
            </a:extLst>
          </p:cNvPr>
          <p:cNvSpPr txBox="1"/>
          <p:nvPr/>
        </p:nvSpPr>
        <p:spPr>
          <a:xfrm>
            <a:off x="8401050" y="5023215"/>
            <a:ext cx="2065124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JUSTINIANO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 DIGESTO</a:t>
            </a:r>
          </a:p>
        </p:txBody>
      </p:sp>
      <p:pic>
        <p:nvPicPr>
          <p:cNvPr id="61" name="Picture 10" descr="Justiniano I - Wikipedia, la enciclopedia libre">
            <a:extLst>
              <a:ext uri="{FF2B5EF4-FFF2-40B4-BE49-F238E27FC236}">
                <a16:creationId xmlns:a16="http://schemas.microsoft.com/office/drawing/2014/main" id="{BBAAF3D1-9D12-A240-82A5-D72AC3AF1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675" b="9851"/>
          <a:stretch/>
        </p:blipFill>
        <p:spPr bwMode="auto">
          <a:xfrm>
            <a:off x="8401050" y="2088749"/>
            <a:ext cx="2314355" cy="288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9319A928-E7E0-994D-B720-16936A6AF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7" t="3821" b="20133"/>
          <a:stretch/>
        </p:blipFill>
        <p:spPr>
          <a:xfrm>
            <a:off x="2171700" y="1083358"/>
            <a:ext cx="2831198" cy="42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33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51BCE799-5AEB-2A4F-AA00-9390E62C64CA}"/>
              </a:ext>
            </a:extLst>
          </p:cNvPr>
          <p:cNvSpPr txBox="1"/>
          <p:nvPr/>
        </p:nvSpPr>
        <p:spPr>
          <a:xfrm>
            <a:off x="8456453" y="4976813"/>
            <a:ext cx="2262239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Immanuel KANT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“PRINCIPIOS METAFÍSICOS DEL DERECHO”</a:t>
            </a:r>
            <a:endParaRPr kumimoji="0" lang="es-PE" sz="150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1" name="Picture 16">
            <a:extLst>
              <a:ext uri="{FF2B5EF4-FFF2-40B4-BE49-F238E27FC236}">
                <a16:creationId xmlns:a16="http://schemas.microsoft.com/office/drawing/2014/main" id="{7DEBC6AD-E1AA-2E44-B8BA-BC7FFE033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3" t="3420" r="28792" b="44725"/>
          <a:stretch/>
        </p:blipFill>
        <p:spPr bwMode="auto">
          <a:xfrm>
            <a:off x="8456453" y="1875099"/>
            <a:ext cx="2322705" cy="288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48B745C5-E0E0-F74D-A4BF-F103DA10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7" t="3138" r="5516" b="15021"/>
          <a:stretch/>
        </p:blipFill>
        <p:spPr>
          <a:xfrm>
            <a:off x="2171700" y="1052513"/>
            <a:ext cx="2816989" cy="42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89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F8CAB438-46F0-1042-B8FF-BCCF3D7C3667}"/>
              </a:ext>
            </a:extLst>
          </p:cNvPr>
          <p:cNvSpPr txBox="1"/>
          <p:nvPr/>
        </p:nvSpPr>
        <p:spPr>
          <a:xfrm>
            <a:off x="8401050" y="4976813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Hans KELSEN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TEORÍA GENERAL DEL ESTADO</a:t>
            </a:r>
          </a:p>
        </p:txBody>
      </p:sp>
      <p:pic>
        <p:nvPicPr>
          <p:cNvPr id="61" name="Picture 18" descr="Hans Kelsen | Wiki Iuris | Fandom">
            <a:extLst>
              <a:ext uri="{FF2B5EF4-FFF2-40B4-BE49-F238E27FC236}">
                <a16:creationId xmlns:a16="http://schemas.microsoft.com/office/drawing/2014/main" id="{11D8DF14-4FDC-2646-88C8-0C0088573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r="5377" b="22616"/>
          <a:stretch/>
        </p:blipFill>
        <p:spPr bwMode="auto">
          <a:xfrm>
            <a:off x="8401050" y="2070603"/>
            <a:ext cx="1990078" cy="245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8D14E261-ADC7-0242-8B9B-AA8035921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40"/>
          <a:stretch/>
        </p:blipFill>
        <p:spPr>
          <a:xfrm>
            <a:off x="2171700" y="1088672"/>
            <a:ext cx="2874862" cy="417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23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F82A8C00-D2F8-C96B-4A3D-E92D28CFB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69931-E716-4FF4-9403-101C75629B4C}" type="slidenum">
              <a:rPr kumimoji="0" lang="es-PE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95919112-A70A-E647-B472-855F0ACF9EFD}"/>
              </a:ext>
            </a:extLst>
          </p:cNvPr>
          <p:cNvSpPr txBox="1"/>
          <p:nvPr/>
        </p:nvSpPr>
        <p:spPr>
          <a:xfrm>
            <a:off x="7932738" y="728663"/>
            <a:ext cx="3663517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Geraldo ATALIBA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“Hipótesis de incidencia tributaria”</a:t>
            </a:r>
          </a:p>
        </p:txBody>
      </p:sp>
      <p:pic>
        <p:nvPicPr>
          <p:cNvPr id="60" name="Picture 8" descr="Geraldo Ataliba | Facebook">
            <a:extLst>
              <a:ext uri="{FF2B5EF4-FFF2-40B4-BE49-F238E27FC236}">
                <a16:creationId xmlns:a16="http://schemas.microsoft.com/office/drawing/2014/main" id="{98B9A985-D8B0-E948-B96B-15C5431CE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0" t="6355" r="2288" b="21570"/>
          <a:stretch/>
        </p:blipFill>
        <p:spPr bwMode="auto">
          <a:xfrm>
            <a:off x="8509000" y="1610485"/>
            <a:ext cx="2552683" cy="3132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0AB18222-0066-DA43-959A-5DFFBEAEF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552" y="1052512"/>
            <a:ext cx="2923181" cy="4248151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8451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42FB64EE-F5E9-D84D-A3DA-4219B3F24BEE}"/>
              </a:ext>
            </a:extLst>
          </p:cNvPr>
          <p:cNvSpPr txBox="1"/>
          <p:nvPr/>
        </p:nvSpPr>
        <p:spPr>
          <a:xfrm>
            <a:off x="7942426" y="4389948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Hans KELSEN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“TEORÍA PURA DEL DERECHO”</a:t>
            </a:r>
          </a:p>
        </p:txBody>
      </p:sp>
      <p:pic>
        <p:nvPicPr>
          <p:cNvPr id="61" name="Picture 18" descr="Hans Kelsen | Wiki Iuris | Fandom">
            <a:extLst>
              <a:ext uri="{FF2B5EF4-FFF2-40B4-BE49-F238E27FC236}">
                <a16:creationId xmlns:a16="http://schemas.microsoft.com/office/drawing/2014/main" id="{9D22C091-2783-9E49-81BE-DEDFC74B4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r="5377" b="22616"/>
          <a:stretch/>
        </p:blipFill>
        <p:spPr bwMode="auto">
          <a:xfrm>
            <a:off x="7979949" y="1585754"/>
            <a:ext cx="1990078" cy="245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A75D9467-2B48-EA47-B072-1CE29D33D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2" r="15144" b="33023"/>
          <a:stretch/>
        </p:blipFill>
        <p:spPr>
          <a:xfrm>
            <a:off x="2171700" y="1052513"/>
            <a:ext cx="3036908" cy="42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83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6DE894D8-BA40-874A-B76F-59EA644DEE0D}"/>
              </a:ext>
            </a:extLst>
          </p:cNvPr>
          <p:cNvSpPr txBox="1"/>
          <p:nvPr/>
        </p:nvSpPr>
        <p:spPr>
          <a:xfrm>
            <a:off x="8827816" y="5135172"/>
            <a:ext cx="2219380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Jacques Lacan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 Familia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8C174FE7-A78B-3548-9953-7CFE676D2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37" y="1052512"/>
            <a:ext cx="2904880" cy="42215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5878F28-467C-3447-96A4-4B2365B03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529" y="2317506"/>
            <a:ext cx="1709618" cy="241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06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n 59">
            <a:extLst>
              <a:ext uri="{FF2B5EF4-FFF2-40B4-BE49-F238E27FC236}">
                <a16:creationId xmlns:a16="http://schemas.microsoft.com/office/drawing/2014/main" id="{23E52863-5DF9-B949-9E93-EE4FEB4D4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4" b="5879"/>
          <a:stretch/>
        </p:blipFill>
        <p:spPr>
          <a:xfrm>
            <a:off x="2171699" y="1052512"/>
            <a:ext cx="2816989" cy="420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31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77D946E8-9605-8D41-9E6F-2C726A7208B1}"/>
              </a:ext>
            </a:extLst>
          </p:cNvPr>
          <p:cNvSpPr txBox="1"/>
          <p:nvPr/>
        </p:nvSpPr>
        <p:spPr>
          <a:xfrm>
            <a:off x="7822845" y="4156150"/>
            <a:ext cx="2138306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Ferdinand Lassalle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“¿Qué es la Constitución?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AA64CF51-86D8-FB40-AAF3-5A1DC037C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2" r="17885"/>
          <a:stretch/>
        </p:blipFill>
        <p:spPr>
          <a:xfrm>
            <a:off x="7902396" y="1732839"/>
            <a:ext cx="1988751" cy="2448365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4291234A-5B44-9145-9ECA-9EA0767BC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99" y="1052512"/>
            <a:ext cx="2816989" cy="425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482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0B3718F8-A26C-0840-BBD7-02CD645752D0}"/>
              </a:ext>
            </a:extLst>
          </p:cNvPr>
          <p:cNvSpPr txBox="1"/>
          <p:nvPr/>
        </p:nvSpPr>
        <p:spPr>
          <a:xfrm>
            <a:off x="7380980" y="4468084"/>
            <a:ext cx="2219380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Enrique LÓPEZ ALBÚJAR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“Los caballeros del delito”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2A4D44EF-D369-AA4F-84F1-0E1955FCB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52513"/>
            <a:ext cx="2909586" cy="42283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3C2A06F-90E5-FC4E-B9C0-2D48FB006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382" y="2208191"/>
            <a:ext cx="2074441" cy="20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53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Biografía de Jean-Paul Marat (Su vida, historia, bio resumida)">
            <a:extLst>
              <a:ext uri="{FF2B5EF4-FFF2-40B4-BE49-F238E27FC236}">
                <a16:creationId xmlns:a16="http://schemas.microsoft.com/office/drawing/2014/main" id="{7218BCC8-8B2A-D047-82B2-AD35BA5F0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1"/>
          <a:stretch/>
        </p:blipFill>
        <p:spPr bwMode="auto">
          <a:xfrm>
            <a:off x="8071235" y="1680685"/>
            <a:ext cx="1997011" cy="24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531DEC60-8197-B544-B81A-E3B2EC1C25CD}"/>
              </a:ext>
            </a:extLst>
          </p:cNvPr>
          <p:cNvSpPr txBox="1"/>
          <p:nvPr/>
        </p:nvSpPr>
        <p:spPr>
          <a:xfrm>
            <a:off x="7842608" y="4097445"/>
            <a:ext cx="2412956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Jean-Paul MARAT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“Plan de legislación criminal”</a:t>
            </a:r>
          </a:p>
        </p:txBody>
      </p:sp>
      <p:pic>
        <p:nvPicPr>
          <p:cNvPr id="105" name="Imagen 104">
            <a:extLst>
              <a:ext uri="{FF2B5EF4-FFF2-40B4-BE49-F238E27FC236}">
                <a16:creationId xmlns:a16="http://schemas.microsoft.com/office/drawing/2014/main" id="{7E3FE8C0-24F2-0B4C-997B-2D06198EF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10" t="5181"/>
          <a:stretch/>
        </p:blipFill>
        <p:spPr>
          <a:xfrm>
            <a:off x="2171699" y="1052512"/>
            <a:ext cx="2782265" cy="420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526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1D6C5390-A74D-F648-9FF9-E9F91020B229}"/>
              </a:ext>
            </a:extLst>
          </p:cNvPr>
          <p:cNvSpPr txBox="1"/>
          <p:nvPr/>
        </p:nvSpPr>
        <p:spPr>
          <a:xfrm>
            <a:off x="8045821" y="4167186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MONTESQUIEU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“EL ESPÍRITU DE LAS LEYES”</a:t>
            </a:r>
          </a:p>
        </p:txBody>
      </p:sp>
      <p:pic>
        <p:nvPicPr>
          <p:cNvPr id="61" name="Picture 4" descr="MONTESQUIEU: Biografía, Ideas, Frases, Obras, y mucho más">
            <a:extLst>
              <a:ext uri="{FF2B5EF4-FFF2-40B4-BE49-F238E27FC236}">
                <a16:creationId xmlns:a16="http://schemas.microsoft.com/office/drawing/2014/main" id="{4DE8A254-7650-7F4E-B101-76C809420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 t="3316" r="18615" b="24807"/>
          <a:stretch/>
        </p:blipFill>
        <p:spPr bwMode="auto">
          <a:xfrm>
            <a:off x="8080205" y="1731234"/>
            <a:ext cx="2000976" cy="244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AD8E02BF-FEE7-7443-AB0A-808AB8259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883974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813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73E2902C-EB97-5647-9062-816FB5F8ECFE}"/>
              </a:ext>
            </a:extLst>
          </p:cNvPr>
          <p:cNvSpPr txBox="1"/>
          <p:nvPr/>
        </p:nvSpPr>
        <p:spPr>
          <a:xfrm>
            <a:off x="7777361" y="4313932"/>
            <a:ext cx="2147852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Chaim PERELMAN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“El imperio retórico”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CF3759E5-C1CD-2E49-8CAF-467C7D57C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9" t="1893" r="4936" b="17313"/>
          <a:stretch/>
        </p:blipFill>
        <p:spPr>
          <a:xfrm>
            <a:off x="7828671" y="1839927"/>
            <a:ext cx="1996208" cy="2439809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6E0E91EB-D574-4A4D-B410-9C8AA7F65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735966" cy="42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414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9B0FEECF-EC52-F340-A1DD-38238EEF998F}"/>
              </a:ext>
            </a:extLst>
          </p:cNvPr>
          <p:cNvSpPr txBox="1"/>
          <p:nvPr/>
        </p:nvSpPr>
        <p:spPr>
          <a:xfrm>
            <a:off x="8096015" y="4036840"/>
            <a:ext cx="2147852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Chaim PERELMAN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LA JUSTICIA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8DA27BC7-8825-6A4C-AB64-D4882005D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9" t="1893" r="4936" b="17313"/>
          <a:stretch/>
        </p:blipFill>
        <p:spPr>
          <a:xfrm>
            <a:off x="8147325" y="1562835"/>
            <a:ext cx="1996208" cy="2439809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D83BD31A-5737-8D43-9B21-43A1EEDD8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75680"/>
            <a:ext cx="2851713" cy="42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297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9F6D0D39-FEC4-8F46-BF2B-39B8F353E979}"/>
              </a:ext>
            </a:extLst>
          </p:cNvPr>
          <p:cNvSpPr txBox="1"/>
          <p:nvPr/>
        </p:nvSpPr>
        <p:spPr>
          <a:xfrm>
            <a:off x="7830472" y="4258514"/>
            <a:ext cx="2065124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Platón (427-348 a.C.)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LAS LEYES</a:t>
            </a:r>
          </a:p>
        </p:txBody>
      </p:sp>
      <p:pic>
        <p:nvPicPr>
          <p:cNvPr id="61" name="Picture 14">
            <a:extLst>
              <a:ext uri="{FF2B5EF4-FFF2-40B4-BE49-F238E27FC236}">
                <a16:creationId xmlns:a16="http://schemas.microsoft.com/office/drawing/2014/main" id="{C5835E38-D42B-4245-9A2D-1B06A7598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6"/>
          <a:stretch/>
        </p:blipFill>
        <p:spPr bwMode="auto">
          <a:xfrm>
            <a:off x="7888113" y="1790547"/>
            <a:ext cx="1984528" cy="245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C741AB50-669E-C84F-B3DE-8F9273E7A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0" r="6548" b="6258"/>
          <a:stretch/>
        </p:blipFill>
        <p:spPr>
          <a:xfrm>
            <a:off x="2171700" y="1052512"/>
            <a:ext cx="2851713" cy="42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6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2B7EBBDF-7AF9-E733-E7D4-79938681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69931-E716-4FF4-9403-101C75629B4C}" type="slidenum">
              <a:rPr kumimoji="0" lang="es-PE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4812DD61-7DAA-1147-B335-1217B50BF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699" y="1052512"/>
            <a:ext cx="2940627" cy="4279457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424BD6FF-C16C-1A43-80DB-D2F89E51A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2407533"/>
            <a:ext cx="2098830" cy="2581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808AC651-32CF-184B-88B7-20E20D26182D}"/>
              </a:ext>
            </a:extLst>
          </p:cNvPr>
          <p:cNvSpPr txBox="1"/>
          <p:nvPr/>
        </p:nvSpPr>
        <p:spPr>
          <a:xfrm>
            <a:off x="8150185" y="1152354"/>
            <a:ext cx="2219448" cy="728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Frédéric </a:t>
            </a:r>
            <a:r>
              <a:rPr kumimoji="0" lang="es-PE" sz="150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Bastiat</a:t>
            </a:r>
            <a:r>
              <a:rPr kumimoji="0" lang="es-PE" sz="112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2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1801-1850</a:t>
            </a:r>
            <a:endParaRPr kumimoji="0" lang="es-PE" sz="150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 LEY</a:t>
            </a:r>
            <a:endParaRPr kumimoji="0" lang="es-PE" sz="250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82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9522BE8E-0BDD-3240-BCA9-0167F7EA212F}"/>
              </a:ext>
            </a:extLst>
          </p:cNvPr>
          <p:cNvSpPr txBox="1"/>
          <p:nvPr/>
        </p:nvSpPr>
        <p:spPr>
          <a:xfrm>
            <a:off x="7791377" y="4028016"/>
            <a:ext cx="2365325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Robert Joseph POTHIER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DERECHO DE DOMINIO DE LA PROPIEDAD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449F1D7B-EB8F-8D48-86A9-B6400DE6E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9" r="-1" b="23713"/>
          <a:stretch/>
        </p:blipFill>
        <p:spPr>
          <a:xfrm>
            <a:off x="7953163" y="1618818"/>
            <a:ext cx="1996405" cy="2445006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C4178FA4-4A0E-5045-9193-179269D65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61294"/>
            <a:ext cx="2909586" cy="422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208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100EBC82-767D-B44C-AC20-F68CEBD93FB1}"/>
              </a:ext>
            </a:extLst>
          </p:cNvPr>
          <p:cNvSpPr txBox="1"/>
          <p:nvPr/>
        </p:nvSpPr>
        <p:spPr>
          <a:xfrm>
            <a:off x="7749813" y="4069579"/>
            <a:ext cx="2365325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Robert Joseph POTHIER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“TRATADO DE LAS OBLIGACIONES”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9203CC5E-9DDE-6B4D-9814-BEF049621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9" r="-1" b="23713"/>
          <a:stretch/>
        </p:blipFill>
        <p:spPr>
          <a:xfrm>
            <a:off x="7911599" y="1660381"/>
            <a:ext cx="1996405" cy="2445006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E6B3D4FB-0058-974A-BD67-759A848B4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845" y="1102857"/>
            <a:ext cx="2893889" cy="420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77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399AFEE3-3E65-FE47-9EF0-F1B595AEA690}"/>
              </a:ext>
            </a:extLst>
          </p:cNvPr>
          <p:cNvSpPr txBox="1"/>
          <p:nvPr/>
        </p:nvSpPr>
        <p:spPr>
          <a:xfrm>
            <a:off x="7874764" y="4052923"/>
            <a:ext cx="2412956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Pierre-Joseph Proudhon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“QUÉ ES LA PROPIEDAD”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712F7DF9-2727-0A41-BD7C-59B71D682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05"/>
          <a:stretch/>
        </p:blipFill>
        <p:spPr>
          <a:xfrm>
            <a:off x="8090623" y="1607576"/>
            <a:ext cx="1985969" cy="2436631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C408E7E4-038C-5B40-A01C-16A3832DB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604" y="1088561"/>
            <a:ext cx="2621061" cy="41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226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41181841-FD2B-114B-A759-9DEE98B66650}"/>
              </a:ext>
            </a:extLst>
          </p:cNvPr>
          <p:cNvSpPr txBox="1"/>
          <p:nvPr/>
        </p:nvSpPr>
        <p:spPr>
          <a:xfrm>
            <a:off x="8570999" y="4190636"/>
            <a:ext cx="2412956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John Rawls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 Justicia como Equidad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DED50EF8-E387-6244-B72C-5C625E79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52512"/>
            <a:ext cx="2863287" cy="42480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9E4039-762F-5D44-BA16-E67AFC7D2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905" y="1680236"/>
            <a:ext cx="1793143" cy="25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505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FDB1A76C-7441-DB43-AC35-C09149E47914}"/>
              </a:ext>
            </a:extLst>
          </p:cNvPr>
          <p:cNvSpPr txBox="1"/>
          <p:nvPr/>
        </p:nvSpPr>
        <p:spPr>
          <a:xfrm>
            <a:off x="7865961" y="4062338"/>
            <a:ext cx="2370489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Claus ROXIN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AUTORÍA Y DOMINO DEL HECHO EN DERECHO PENAL</a:t>
            </a:r>
          </a:p>
        </p:txBody>
      </p:sp>
      <p:pic>
        <p:nvPicPr>
          <p:cNvPr id="61" name="Picture 2" descr="lookaside.fbsbx.com/lookaside/crawler/media/?me...">
            <a:extLst>
              <a:ext uri="{FF2B5EF4-FFF2-40B4-BE49-F238E27FC236}">
                <a16:creationId xmlns:a16="http://schemas.microsoft.com/office/drawing/2014/main" id="{59087293-2FA1-E049-97F1-2BAC4F37E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4" b="11747"/>
          <a:stretch/>
        </p:blipFill>
        <p:spPr bwMode="auto">
          <a:xfrm>
            <a:off x="8104978" y="1608018"/>
            <a:ext cx="1953470" cy="243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DFABAD51-6925-5744-A077-639EE99FF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798" y="1052513"/>
            <a:ext cx="2848787" cy="422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3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lookaside.fbsbx.com/lookaside/crawler/media/?me...">
            <a:extLst>
              <a:ext uri="{FF2B5EF4-FFF2-40B4-BE49-F238E27FC236}">
                <a16:creationId xmlns:a16="http://schemas.microsoft.com/office/drawing/2014/main" id="{7BF230DF-8C59-CC4B-AB5A-5B7C2DDB64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4" b="11747"/>
          <a:stretch/>
        </p:blipFill>
        <p:spPr bwMode="auto">
          <a:xfrm>
            <a:off x="8049559" y="1635727"/>
            <a:ext cx="1953470" cy="243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28B486BC-8C7B-D542-AD34-D57DE779C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72338"/>
            <a:ext cx="2921161" cy="4245215"/>
          </a:xfrm>
          <a:prstGeom prst="rect">
            <a:avLst/>
          </a:prstGeom>
        </p:spPr>
      </p:pic>
      <p:sp>
        <p:nvSpPr>
          <p:cNvPr id="105" name="CuadroTexto 104">
            <a:extLst>
              <a:ext uri="{FF2B5EF4-FFF2-40B4-BE49-F238E27FC236}">
                <a16:creationId xmlns:a16="http://schemas.microsoft.com/office/drawing/2014/main" id="{E54FD872-ACBE-F845-9AE2-F3DFF177DA25}"/>
              </a:ext>
            </a:extLst>
          </p:cNvPr>
          <p:cNvSpPr txBox="1"/>
          <p:nvPr/>
        </p:nvSpPr>
        <p:spPr>
          <a:xfrm>
            <a:off x="7819447" y="4283205"/>
            <a:ext cx="2413693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Claus ROXIN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CULPABILIDAD Y PREVENCIÓN EN DERECHO PENAL</a:t>
            </a:r>
          </a:p>
        </p:txBody>
      </p:sp>
    </p:spTree>
    <p:extLst>
      <p:ext uri="{BB962C8B-B14F-4D97-AF65-F5344CB8AC3E}">
        <p14:creationId xmlns:p14="http://schemas.microsoft.com/office/powerpoint/2010/main" val="34615763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06D4675D-6D78-AA40-B475-11B8A811D5DE}"/>
              </a:ext>
            </a:extLst>
          </p:cNvPr>
          <p:cNvSpPr txBox="1"/>
          <p:nvPr/>
        </p:nvSpPr>
        <p:spPr>
          <a:xfrm>
            <a:off x="8015172" y="3965356"/>
            <a:ext cx="2065124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Claus ROXIN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SOBRE EL ESTADO DE LA TEORÍA DEL DELITO</a:t>
            </a:r>
          </a:p>
        </p:txBody>
      </p:sp>
      <p:pic>
        <p:nvPicPr>
          <p:cNvPr id="61" name="Picture 2" descr="lookaside.fbsbx.com/lookaside/crawler/media/?me...">
            <a:extLst>
              <a:ext uri="{FF2B5EF4-FFF2-40B4-BE49-F238E27FC236}">
                <a16:creationId xmlns:a16="http://schemas.microsoft.com/office/drawing/2014/main" id="{625C880F-E710-AE44-BA66-C6BDFA549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4" b="11747"/>
          <a:stretch/>
        </p:blipFill>
        <p:spPr bwMode="auto">
          <a:xfrm>
            <a:off x="8049559" y="1511036"/>
            <a:ext cx="1953470" cy="243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F3B6A7F0-A415-304E-A0FA-D4E0F5468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92318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299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225F4CB0-6F60-1441-AF31-1C2025491ED7}"/>
              </a:ext>
            </a:extLst>
          </p:cNvPr>
          <p:cNvSpPr txBox="1"/>
          <p:nvPr/>
        </p:nvSpPr>
        <p:spPr>
          <a:xfrm>
            <a:off x="7821209" y="4034629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Claus ROXIN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TEORÍA DEL TIPO PENAL</a:t>
            </a:r>
          </a:p>
        </p:txBody>
      </p:sp>
      <p:pic>
        <p:nvPicPr>
          <p:cNvPr id="61" name="Picture 2" descr="lookaside.fbsbx.com/lookaside/crawler/media/?me...">
            <a:extLst>
              <a:ext uri="{FF2B5EF4-FFF2-40B4-BE49-F238E27FC236}">
                <a16:creationId xmlns:a16="http://schemas.microsoft.com/office/drawing/2014/main" id="{EA10BCB8-3B87-BD41-9846-B0524CEF4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4" b="11747"/>
          <a:stretch/>
        </p:blipFill>
        <p:spPr bwMode="auto">
          <a:xfrm>
            <a:off x="7855596" y="1580309"/>
            <a:ext cx="1953470" cy="243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0BF3B06C-EA0D-4843-876C-74A80AC03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92318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465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45A5A0A7-E2C3-074A-8F96-9D465987D7B0}"/>
              </a:ext>
            </a:extLst>
          </p:cNvPr>
          <p:cNvSpPr txBox="1"/>
          <p:nvPr/>
        </p:nvSpPr>
        <p:spPr>
          <a:xfrm>
            <a:off x="7696518" y="4062338"/>
            <a:ext cx="2065124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Claus ROXIN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DERECHO PENAL</a:t>
            </a:r>
          </a:p>
        </p:txBody>
      </p:sp>
      <p:pic>
        <p:nvPicPr>
          <p:cNvPr id="61" name="Picture 2" descr="lookaside.fbsbx.com/lookaside/crawler/media/?me...">
            <a:extLst>
              <a:ext uri="{FF2B5EF4-FFF2-40B4-BE49-F238E27FC236}">
                <a16:creationId xmlns:a16="http://schemas.microsoft.com/office/drawing/2014/main" id="{C7DB4FB3-36F4-0A42-B7BB-2D614B9E4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4" b="11747"/>
          <a:stretch/>
        </p:blipFill>
        <p:spPr bwMode="auto">
          <a:xfrm>
            <a:off x="7730905" y="1608018"/>
            <a:ext cx="1953470" cy="243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F29850E9-5288-4642-9A17-C36DA4788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7179"/>
            <a:ext cx="2898011" cy="421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70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CCC63036-4659-A241-92F7-E7E7B34ECF9E}"/>
              </a:ext>
            </a:extLst>
          </p:cNvPr>
          <p:cNvSpPr txBox="1"/>
          <p:nvPr/>
        </p:nvSpPr>
        <p:spPr>
          <a:xfrm>
            <a:off x="7849742" y="4180706"/>
            <a:ext cx="2335060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Friedrich SAVIGNY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“TRATADO DE LA POSESIÓN”</a:t>
            </a:r>
          </a:p>
        </p:txBody>
      </p:sp>
      <p:pic>
        <p:nvPicPr>
          <p:cNvPr id="61" name="Picture 2" descr="Friedrich Carl von Savigny">
            <a:extLst>
              <a:ext uri="{FF2B5EF4-FFF2-40B4-BE49-F238E27FC236}">
                <a16:creationId xmlns:a16="http://schemas.microsoft.com/office/drawing/2014/main" id="{3218880C-62D0-4142-A204-DF36CE966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4"/>
          <a:stretch/>
        </p:blipFill>
        <p:spPr bwMode="auto">
          <a:xfrm>
            <a:off x="8018667" y="1693397"/>
            <a:ext cx="1995072" cy="245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98D00FD1-E7B6-0145-A63E-B11E954A2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941422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05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9B5122DE-5B44-5E26-21A5-0285476A7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69931-E716-4FF4-9403-101C75629B4C}" type="slidenum">
              <a:rPr kumimoji="0" lang="es-PE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608CA02B-F114-6A40-B3A4-A2CBA659D1B3}"/>
              </a:ext>
            </a:extLst>
          </p:cNvPr>
          <p:cNvSpPr txBox="1"/>
          <p:nvPr/>
        </p:nvSpPr>
        <p:spPr>
          <a:xfrm>
            <a:off x="8639744" y="856199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César BECCARIA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“De los delitos y las penas”</a:t>
            </a:r>
          </a:p>
        </p:txBody>
      </p:sp>
      <p:pic>
        <p:nvPicPr>
          <p:cNvPr id="60" name="Picture 6" descr="Cesare Beccaria - Wikipedia, la enciclopedia libre">
            <a:extLst>
              <a:ext uri="{FF2B5EF4-FFF2-40B4-BE49-F238E27FC236}">
                <a16:creationId xmlns:a16="http://schemas.microsoft.com/office/drawing/2014/main" id="{866AF268-7BC7-BF41-8814-C9E3250C2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t="8534" r="9526" b="17806"/>
          <a:stretch/>
        </p:blipFill>
        <p:spPr bwMode="auto">
          <a:xfrm>
            <a:off x="8639744" y="1908564"/>
            <a:ext cx="2285137" cy="2848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AD0CD9CD-8E69-6C45-8EC4-DAF521D09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47292"/>
            <a:ext cx="2926773" cy="425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966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71366E3E-1458-634B-92F7-696ADCFF4F11}"/>
              </a:ext>
            </a:extLst>
          </p:cNvPr>
          <p:cNvSpPr txBox="1"/>
          <p:nvPr/>
        </p:nvSpPr>
        <p:spPr>
          <a:xfrm>
            <a:off x="7851342" y="4079745"/>
            <a:ext cx="2412956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Herbert Spencer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DEMASIADAS LEYES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FB65E73A-BEE9-F943-9668-F0BEB2A52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44" t="8658" r="21071" b="46923"/>
          <a:stretch/>
        </p:blipFill>
        <p:spPr>
          <a:xfrm>
            <a:off x="8031280" y="1595997"/>
            <a:ext cx="1968865" cy="2445877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ED771DEA-FD2E-3346-8094-A9446E803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74585"/>
            <a:ext cx="2907992" cy="42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758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93DCAB4F-4C38-9C4D-856D-E5CA9F2F52AA}"/>
              </a:ext>
            </a:extLst>
          </p:cNvPr>
          <p:cNvSpPr txBox="1"/>
          <p:nvPr/>
        </p:nvSpPr>
        <p:spPr>
          <a:xfrm>
            <a:off x="7436501" y="4341640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Rudolf </a:t>
            </a:r>
            <a:r>
              <a:rPr kumimoji="0" lang="es-PE" sz="150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von</a:t>
            </a: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STAMMLER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 JUEZ</a:t>
            </a:r>
          </a:p>
        </p:txBody>
      </p:sp>
      <p:pic>
        <p:nvPicPr>
          <p:cNvPr id="61" name="Picture 14" descr="Rudolf Stammler - Wikipedia, la enciclopedia libre">
            <a:extLst>
              <a:ext uri="{FF2B5EF4-FFF2-40B4-BE49-F238E27FC236}">
                <a16:creationId xmlns:a16="http://schemas.microsoft.com/office/drawing/2014/main" id="{10CD9503-B89B-C748-9E17-ACB907F4E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t="5680" r="14071" b="29428"/>
          <a:stretch/>
        </p:blipFill>
        <p:spPr bwMode="auto">
          <a:xfrm>
            <a:off x="7470887" y="1867413"/>
            <a:ext cx="1993879" cy="24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73A1BB-A103-1B4C-8AB3-9A1C81B8E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99" y="1052513"/>
            <a:ext cx="29531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42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422EE8D3-16AF-8347-B0AB-DC4A5AF1E338}"/>
              </a:ext>
            </a:extLst>
          </p:cNvPr>
          <p:cNvSpPr txBox="1"/>
          <p:nvPr/>
        </p:nvSpPr>
        <p:spPr>
          <a:xfrm>
            <a:off x="8148603" y="4283205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Michele Taruffo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 Prueba, Artículos y Conferencias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D14A0F-8B4E-9647-99E6-45E034059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27" r="19164" b="22745"/>
          <a:stretch/>
        </p:blipFill>
        <p:spPr>
          <a:xfrm>
            <a:off x="8401050" y="1757579"/>
            <a:ext cx="1812677" cy="23398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0D63C09-9E5F-0242-8720-DD826586E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99" y="1052512"/>
            <a:ext cx="2782265" cy="41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15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468B9F12-4C74-6941-BA76-B388B551EF13}"/>
              </a:ext>
            </a:extLst>
          </p:cNvPr>
          <p:cNvSpPr txBox="1"/>
          <p:nvPr/>
        </p:nvSpPr>
        <p:spPr>
          <a:xfrm>
            <a:off x="7784130" y="4035803"/>
            <a:ext cx="2219445" cy="12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VOLTAIRE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COMENTARIO SOBRE EL LIBRO DE LOS DELITOS Y DE LAS PENAS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143904D6-8561-8A46-8ECB-E58E0024B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890" y="1698433"/>
            <a:ext cx="1914294" cy="2365475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AF7DD5FD-D8EF-374C-A3EC-5A85AA001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24" t="16423"/>
          <a:stretch/>
        </p:blipFill>
        <p:spPr>
          <a:xfrm>
            <a:off x="2171699" y="1071900"/>
            <a:ext cx="2793839" cy="42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77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adroTexto 59">
            <a:extLst>
              <a:ext uri="{FF2B5EF4-FFF2-40B4-BE49-F238E27FC236}">
                <a16:creationId xmlns:a16="http://schemas.microsoft.com/office/drawing/2014/main" id="{BF7B197D-103F-5E49-B860-98780178CC8E}"/>
              </a:ext>
            </a:extLst>
          </p:cNvPr>
          <p:cNvSpPr txBox="1"/>
          <p:nvPr/>
        </p:nvSpPr>
        <p:spPr>
          <a:xfrm>
            <a:off x="7776870" y="4172167"/>
            <a:ext cx="2281199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Auguste Comte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Principios de Filosofía positiva  </a:t>
            </a:r>
            <a:r>
              <a:rPr kumimoji="0" lang="es-PE" sz="112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(1798-1857)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50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1" name="Picture 18" descr="Biografia de Augusto Comte">
            <a:extLst>
              <a:ext uri="{FF2B5EF4-FFF2-40B4-BE49-F238E27FC236}">
                <a16:creationId xmlns:a16="http://schemas.microsoft.com/office/drawing/2014/main" id="{8C636653-3124-864E-956E-111C643A4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r="13709" b="10438"/>
          <a:stretch/>
        </p:blipFill>
        <p:spPr bwMode="auto">
          <a:xfrm>
            <a:off x="7911681" y="1697939"/>
            <a:ext cx="1987395" cy="244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16E4773E-B5FC-4B4B-8B6D-E50E72FFE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921161" cy="42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96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86BE1244-CF74-1B44-ADF0-281FA0C471AC}"/>
              </a:ext>
            </a:extLst>
          </p:cNvPr>
          <p:cNvSpPr txBox="1"/>
          <p:nvPr/>
        </p:nvSpPr>
        <p:spPr>
          <a:xfrm>
            <a:off x="7984245" y="4128124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Edward COKE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“Institutos de las leyes de Inglaterra”</a:t>
            </a:r>
          </a:p>
        </p:txBody>
      </p:sp>
      <p:pic>
        <p:nvPicPr>
          <p:cNvPr id="60" name="Picture 2" descr="Edward Coke sobre la ley y el rey. - Forislex Abogados en Madrid Norte">
            <a:extLst>
              <a:ext uri="{FF2B5EF4-FFF2-40B4-BE49-F238E27FC236}">
                <a16:creationId xmlns:a16="http://schemas.microsoft.com/office/drawing/2014/main" id="{54DDAFBB-97FD-B241-A77C-718239F64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4" r="24229" b="15371"/>
          <a:stretch/>
        </p:blipFill>
        <p:spPr bwMode="auto">
          <a:xfrm>
            <a:off x="7994485" y="1703614"/>
            <a:ext cx="1960068" cy="24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ACC79A-334A-FE49-B550-1819691B3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618014" cy="426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655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D5CD2BE1-F6E1-964B-8BD2-170E5C526326}"/>
              </a:ext>
            </a:extLst>
          </p:cNvPr>
          <p:cNvSpPr txBox="1"/>
          <p:nvPr/>
        </p:nvSpPr>
        <p:spPr>
          <a:xfrm>
            <a:off x="7440009" y="4070184"/>
            <a:ext cx="2306951" cy="902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Alvert</a:t>
            </a: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PE" sz="150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Venn</a:t>
            </a: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PE" sz="150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Dicey</a:t>
            </a:r>
            <a:endParaRPr kumimoji="0" lang="es-PE" sz="150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5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“Introducción al Estudio del Derecho de la Constitución”</a:t>
            </a:r>
            <a:endParaRPr kumimoji="0" lang="es-PE" sz="125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0" name="Picture 20">
            <a:extLst>
              <a:ext uri="{FF2B5EF4-FFF2-40B4-BE49-F238E27FC236}">
                <a16:creationId xmlns:a16="http://schemas.microsoft.com/office/drawing/2014/main" id="{6F88440D-EB0B-8B42-8FEF-A18C29D61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4676" r="12599" b="20159"/>
          <a:stretch/>
        </p:blipFill>
        <p:spPr bwMode="auto">
          <a:xfrm>
            <a:off x="7608655" y="1653720"/>
            <a:ext cx="1971683" cy="245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A0729B4-8211-624C-A331-A5CF7BD86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71" r="13509"/>
          <a:stretch/>
        </p:blipFill>
        <p:spPr>
          <a:xfrm>
            <a:off x="2171699" y="1052513"/>
            <a:ext cx="2881563" cy="42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045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8C1E95AB-33C6-6144-8403-ECE38854BCDC}"/>
              </a:ext>
            </a:extLst>
          </p:cNvPr>
          <p:cNvSpPr txBox="1"/>
          <p:nvPr/>
        </p:nvSpPr>
        <p:spPr>
          <a:xfrm>
            <a:off x="8309336" y="3839658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León DUGUIT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“Soberanía y libertad”</a:t>
            </a:r>
          </a:p>
        </p:txBody>
      </p:sp>
      <p:pic>
        <p:nvPicPr>
          <p:cNvPr id="60" name="Picture 16" descr="Instituto de Investigaciones Jurídicas del Notariado - 18 de diciembre de  1928 Fallece Pierre Marie Nicolas Léon Duguit, fue un jurista francés  especializado en Derecho público. Colega de Émile Durkheim, se convirtió">
            <a:extLst>
              <a:ext uri="{FF2B5EF4-FFF2-40B4-BE49-F238E27FC236}">
                <a16:creationId xmlns:a16="http://schemas.microsoft.com/office/drawing/2014/main" id="{20F555B5-0612-424A-A4F3-1BE1ED58C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r="8450" b="11212"/>
          <a:stretch/>
        </p:blipFill>
        <p:spPr bwMode="auto">
          <a:xfrm>
            <a:off x="8343721" y="1365431"/>
            <a:ext cx="1995072" cy="243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61319A-F78E-6A4B-BB1A-A064A8732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99" y="1031734"/>
            <a:ext cx="2669807" cy="4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855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CC360793-15B7-364B-BF73-3DC84770B088}"/>
              </a:ext>
            </a:extLst>
          </p:cNvPr>
          <p:cNvSpPr txBox="1"/>
          <p:nvPr/>
        </p:nvSpPr>
        <p:spPr>
          <a:xfrm>
            <a:off x="8368363" y="4106581"/>
            <a:ext cx="2065124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Hugo GROCIO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“Mares libres”</a:t>
            </a:r>
          </a:p>
        </p:txBody>
      </p:sp>
      <p:pic>
        <p:nvPicPr>
          <p:cNvPr id="60" name="Picture 2" descr="Hugo Grocio - Wikipedia, la enciclopedia libre">
            <a:extLst>
              <a:ext uri="{FF2B5EF4-FFF2-40B4-BE49-F238E27FC236}">
                <a16:creationId xmlns:a16="http://schemas.microsoft.com/office/drawing/2014/main" id="{EE1EAB80-C46F-AB4B-ACFB-71E774064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7" t="4277" r="21840" b="27117"/>
          <a:stretch/>
        </p:blipFill>
        <p:spPr bwMode="auto">
          <a:xfrm>
            <a:off x="8402749" y="1656708"/>
            <a:ext cx="1993879" cy="244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E3D9D43-D762-4845-B249-145148F48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2"/>
            <a:ext cx="2871938" cy="42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709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C17E5960-08E7-AC4B-B4BA-7E3E20BFEB1D}"/>
              </a:ext>
            </a:extLst>
          </p:cNvPr>
          <p:cNvSpPr txBox="1"/>
          <p:nvPr/>
        </p:nvSpPr>
        <p:spPr>
          <a:xfrm>
            <a:off x="8016108" y="4106113"/>
            <a:ext cx="2147852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Francesco GALGANO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“Derecho comercial”</a:t>
            </a: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8C734CBE-9E8B-A442-954E-67BCCD291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1" r="26299" b="24645"/>
          <a:stretch/>
        </p:blipFill>
        <p:spPr>
          <a:xfrm>
            <a:off x="8069817" y="1644853"/>
            <a:ext cx="1992922" cy="243282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3F4EF07-7544-7F4F-99C4-02070BCF8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997066" cy="421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93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n 59">
            <a:extLst>
              <a:ext uri="{FF2B5EF4-FFF2-40B4-BE49-F238E27FC236}">
                <a16:creationId xmlns:a16="http://schemas.microsoft.com/office/drawing/2014/main" id="{8A60FB7D-94CF-9444-9B8E-FEA343BEA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52513"/>
            <a:ext cx="2940627" cy="4273504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9E2427FC-28D8-564C-A207-46D2EAD0F29B}"/>
              </a:ext>
            </a:extLst>
          </p:cNvPr>
          <p:cNvSpPr txBox="1"/>
          <p:nvPr/>
        </p:nvSpPr>
        <p:spPr>
          <a:xfrm>
            <a:off x="8304067" y="659424"/>
            <a:ext cx="2585606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Gary Stanley BECKER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“Crimen y castigo: un enfoque económico”</a:t>
            </a:r>
          </a:p>
        </p:txBody>
      </p:sp>
      <p:pic>
        <p:nvPicPr>
          <p:cNvPr id="104" name="Picture 20" descr="El Legado de Gary Becker | Economía Personal">
            <a:extLst>
              <a:ext uri="{FF2B5EF4-FFF2-40B4-BE49-F238E27FC236}">
                <a16:creationId xmlns:a16="http://schemas.microsoft.com/office/drawing/2014/main" id="{93BC72A4-59C9-374F-9F1D-81962CAAC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1" r="9016" b="7111"/>
          <a:stretch/>
        </p:blipFill>
        <p:spPr bwMode="auto">
          <a:xfrm>
            <a:off x="8401049" y="1794276"/>
            <a:ext cx="2585606" cy="3182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5" name="CuadroTexto 104">
            <a:extLst>
              <a:ext uri="{FF2B5EF4-FFF2-40B4-BE49-F238E27FC236}">
                <a16:creationId xmlns:a16="http://schemas.microsoft.com/office/drawing/2014/main" id="{CE283129-7F93-3D4B-9768-DF222C221F5B}"/>
              </a:ext>
            </a:extLst>
          </p:cNvPr>
          <p:cNvSpPr txBox="1"/>
          <p:nvPr/>
        </p:nvSpPr>
        <p:spPr>
          <a:xfrm>
            <a:off x="2115606" y="1283668"/>
            <a:ext cx="2955160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Gary Stanley BECKER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“Crimen y castigo: un enfoque económico”</a:t>
            </a:r>
          </a:p>
        </p:txBody>
      </p:sp>
    </p:spTree>
    <p:extLst>
      <p:ext uri="{BB962C8B-B14F-4D97-AF65-F5344CB8AC3E}">
        <p14:creationId xmlns:p14="http://schemas.microsoft.com/office/powerpoint/2010/main" val="23275605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6079842A-5BAA-E745-973F-8BFB7DD5ADBB}"/>
              </a:ext>
            </a:extLst>
          </p:cNvPr>
          <p:cNvSpPr txBox="1"/>
          <p:nvPr/>
        </p:nvSpPr>
        <p:spPr>
          <a:xfrm>
            <a:off x="8244260" y="3828306"/>
            <a:ext cx="2065124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Joaquín GARRIGUES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“Contratos bancarios”</a:t>
            </a:r>
          </a:p>
        </p:txBody>
      </p:sp>
      <p:pic>
        <p:nvPicPr>
          <p:cNvPr id="60" name="Picture 8" descr="Joaquin Garrigues - delajusticia.com - El rincón jurídico de José Ramón  Chaves">
            <a:extLst>
              <a:ext uri="{FF2B5EF4-FFF2-40B4-BE49-F238E27FC236}">
                <a16:creationId xmlns:a16="http://schemas.microsoft.com/office/drawing/2014/main" id="{F0CEC6AF-E079-AE42-B110-98C5EC29F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5480" r="12659" b="32912"/>
          <a:stretch/>
        </p:blipFill>
        <p:spPr bwMode="auto">
          <a:xfrm>
            <a:off x="8268326" y="1371977"/>
            <a:ext cx="1956346" cy="24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1D99CC0-7AAD-5A47-83FC-CC93DA059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18"/>
          <a:stretch/>
        </p:blipFill>
        <p:spPr>
          <a:xfrm>
            <a:off x="2171699" y="1052512"/>
            <a:ext cx="2910439" cy="425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761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71599491-C4D6-6E41-96D8-350B3AF3C39E}"/>
              </a:ext>
            </a:extLst>
          </p:cNvPr>
          <p:cNvSpPr txBox="1"/>
          <p:nvPr/>
        </p:nvSpPr>
        <p:spPr>
          <a:xfrm>
            <a:off x="8431403" y="3740498"/>
            <a:ext cx="2065124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GAYO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“Instituciones”</a:t>
            </a:r>
          </a:p>
        </p:txBody>
      </p:sp>
      <p:pic>
        <p:nvPicPr>
          <p:cNvPr id="60" name="Picture 14">
            <a:extLst>
              <a:ext uri="{FF2B5EF4-FFF2-40B4-BE49-F238E27FC236}">
                <a16:creationId xmlns:a16="http://schemas.microsoft.com/office/drawing/2014/main" id="{B42B2758-C0ED-E94F-8B82-187E47B2E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2893" r="28776" b="68542"/>
          <a:stretch/>
        </p:blipFill>
        <p:spPr bwMode="auto">
          <a:xfrm>
            <a:off x="8465194" y="1247178"/>
            <a:ext cx="1967296" cy="246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8095A2-D506-D146-A620-95BC10AB8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766060" cy="424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424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48EB93F1-7081-8240-A295-6D2492192AF7}"/>
              </a:ext>
            </a:extLst>
          </p:cNvPr>
          <p:cNvSpPr txBox="1"/>
          <p:nvPr/>
        </p:nvSpPr>
        <p:spPr>
          <a:xfrm>
            <a:off x="8192340" y="3863895"/>
            <a:ext cx="2412956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John HOWARD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“El estado de las prisiones en Inglaterra”</a:t>
            </a: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46428031-F993-4541-8E8A-78A77FDD7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315" y="1432298"/>
            <a:ext cx="1990035" cy="24433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ADC9AD-E75D-3C45-82E8-C47BF6B3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3" t="22120" r="26243" b="7268"/>
          <a:stretch/>
        </p:blipFill>
        <p:spPr>
          <a:xfrm>
            <a:off x="2171700" y="1052512"/>
            <a:ext cx="3037609" cy="42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031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adroTexto 60">
            <a:extLst>
              <a:ext uri="{FF2B5EF4-FFF2-40B4-BE49-F238E27FC236}">
                <a16:creationId xmlns:a16="http://schemas.microsoft.com/office/drawing/2014/main" id="{DC11A371-A24C-D74A-B81A-A2EDD7A91581}"/>
              </a:ext>
            </a:extLst>
          </p:cNvPr>
          <p:cNvSpPr txBox="1"/>
          <p:nvPr/>
        </p:nvSpPr>
        <p:spPr>
          <a:xfrm>
            <a:off x="8103864" y="4097463"/>
            <a:ext cx="2283086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Herbert L. A. HART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“El concepto de Derecho”</a:t>
            </a:r>
          </a:p>
        </p:txBody>
      </p:sp>
      <p:pic>
        <p:nvPicPr>
          <p:cNvPr id="105" name="Picture 6" descr="H. L. A. Hart - Wikipedia, la enciclopedia libre">
            <a:extLst>
              <a:ext uri="{FF2B5EF4-FFF2-40B4-BE49-F238E27FC236}">
                <a16:creationId xmlns:a16="http://schemas.microsoft.com/office/drawing/2014/main" id="{68160F42-7B49-1F41-B61C-FAD3AD41F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r="13029" b="15371"/>
          <a:stretch/>
        </p:blipFill>
        <p:spPr bwMode="auto">
          <a:xfrm>
            <a:off x="8218415" y="1617268"/>
            <a:ext cx="2004661" cy="243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65E2954-C2BF-BC42-B78E-00BA642FC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118254"/>
            <a:ext cx="2899064" cy="418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087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FB0A12ED-E6FC-5C44-854A-30B9E5243A39}"/>
              </a:ext>
            </a:extLst>
          </p:cNvPr>
          <p:cNvSpPr txBox="1"/>
          <p:nvPr/>
        </p:nvSpPr>
        <p:spPr>
          <a:xfrm>
            <a:off x="8132472" y="3900528"/>
            <a:ext cx="2314906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Maurice HAURIOU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  <a:r>
              <a:rPr kumimoji="0" lang="es-ES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Principios de Derecho Público y Constitucional”</a:t>
            </a:r>
            <a:endParaRPr kumimoji="0" lang="es-PE" sz="150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0" name="Picture 14" descr="Servicios públicos y concesionalidad: por una administración eficiente">
            <a:extLst>
              <a:ext uri="{FF2B5EF4-FFF2-40B4-BE49-F238E27FC236}">
                <a16:creationId xmlns:a16="http://schemas.microsoft.com/office/drawing/2014/main" id="{003001F1-D1E4-D549-82C0-11EF03742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6" t="6564" r="23599" b="39658"/>
          <a:stretch/>
        </p:blipFill>
        <p:spPr bwMode="auto">
          <a:xfrm>
            <a:off x="8302158" y="1489250"/>
            <a:ext cx="1995072" cy="245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86A9CDC-0775-F14B-B796-394C68096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2"/>
            <a:ext cx="3009900" cy="42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48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n 58">
            <a:extLst>
              <a:ext uri="{FF2B5EF4-FFF2-40B4-BE49-F238E27FC236}">
                <a16:creationId xmlns:a16="http://schemas.microsoft.com/office/drawing/2014/main" id="{F00EB87F-32DF-CF4A-B0E3-62AF3221D8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3"/>
          <a:stretch/>
        </p:blipFill>
        <p:spPr>
          <a:xfrm>
            <a:off x="8246303" y="1399236"/>
            <a:ext cx="2018023" cy="2473735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546C336F-94B3-0349-893B-5CAC7FA49448}"/>
              </a:ext>
            </a:extLst>
          </p:cNvPr>
          <p:cNvSpPr txBox="1"/>
          <p:nvPr/>
        </p:nvSpPr>
        <p:spPr>
          <a:xfrm>
            <a:off x="8147365" y="3833195"/>
            <a:ext cx="2219380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Enrique LÓPEZ ALBÚJAR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“Los caballeros del delito”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9F146C5-0A07-1C44-AC42-A8CC6D38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2"/>
            <a:ext cx="2908300" cy="421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786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CC2F922B-B529-B142-99BF-EC9574832A42}"/>
              </a:ext>
            </a:extLst>
          </p:cNvPr>
          <p:cNvSpPr txBox="1"/>
          <p:nvPr/>
        </p:nvSpPr>
        <p:spPr>
          <a:xfrm>
            <a:off x="8645246" y="3764308"/>
            <a:ext cx="2412956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Paul </a:t>
            </a:r>
            <a:r>
              <a:rPr kumimoji="0" lang="es-PE" sz="150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Lafargue</a:t>
            </a:r>
            <a:endParaRPr kumimoji="0" lang="es-PE" sz="150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“Derecho a la pereza”</a:t>
            </a: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A828BEB3-AABC-B149-8838-95DE9965B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1"/>
          <a:stretch/>
        </p:blipFill>
        <p:spPr>
          <a:xfrm>
            <a:off x="8780111" y="1287318"/>
            <a:ext cx="1994970" cy="24382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BB1CC1-C0B6-D249-AD4A-1D3295A6D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78" t="4222" r="19332" b="4667"/>
          <a:stretch/>
        </p:blipFill>
        <p:spPr>
          <a:xfrm>
            <a:off x="2171700" y="1052513"/>
            <a:ext cx="2832100" cy="42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21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771E89C6-AAA4-E147-91F7-8A923D7681D9}"/>
              </a:ext>
            </a:extLst>
          </p:cNvPr>
          <p:cNvSpPr txBox="1"/>
          <p:nvPr/>
        </p:nvSpPr>
        <p:spPr>
          <a:xfrm>
            <a:off x="8364520" y="4215949"/>
            <a:ext cx="2065124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Paul MAGNAUD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“El buen juez”</a:t>
            </a:r>
          </a:p>
        </p:txBody>
      </p:sp>
      <p:pic>
        <p:nvPicPr>
          <p:cNvPr id="60" name="Picture 12" descr="Paul Magnaud. El buen juez – Viajes Jurídicos">
            <a:extLst>
              <a:ext uri="{FF2B5EF4-FFF2-40B4-BE49-F238E27FC236}">
                <a16:creationId xmlns:a16="http://schemas.microsoft.com/office/drawing/2014/main" id="{21D6597E-CD7C-044C-AADC-DEDE4B462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1" r="21437" b="42154"/>
          <a:stretch/>
        </p:blipFill>
        <p:spPr bwMode="auto">
          <a:xfrm>
            <a:off x="8398905" y="1729082"/>
            <a:ext cx="1972120" cy="244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DDB7307-F2D4-8444-B398-BB9D29048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52513"/>
            <a:ext cx="2844800" cy="42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143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DF9070D7-EDD6-0944-BE53-506EC536C955}"/>
              </a:ext>
            </a:extLst>
          </p:cNvPr>
          <p:cNvSpPr txBox="1"/>
          <p:nvPr/>
        </p:nvSpPr>
        <p:spPr>
          <a:xfrm>
            <a:off x="8393244" y="3942361"/>
            <a:ext cx="2065124" cy="78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John MARSHALL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“Marbury v. Madison”</a:t>
            </a:r>
          </a:p>
        </p:txBody>
      </p:sp>
      <p:pic>
        <p:nvPicPr>
          <p:cNvPr id="60" name="Picture 4" descr="SwashVillage | John Marshall Biografía">
            <a:extLst>
              <a:ext uri="{FF2B5EF4-FFF2-40B4-BE49-F238E27FC236}">
                <a16:creationId xmlns:a16="http://schemas.microsoft.com/office/drawing/2014/main" id="{DDEC0988-3806-5E42-97DD-452175A88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3" t="4479" r="19968" b="11706"/>
          <a:stretch/>
        </p:blipFill>
        <p:spPr bwMode="auto">
          <a:xfrm>
            <a:off x="8403485" y="1486032"/>
            <a:ext cx="1959791" cy="245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2DE8B3-9BC7-7342-A83C-FF1458D67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96949"/>
            <a:ext cx="2819400" cy="42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254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9A9BC280-F0C4-8143-93C2-2D644ADE0C36}"/>
              </a:ext>
            </a:extLst>
          </p:cNvPr>
          <p:cNvSpPr txBox="1"/>
          <p:nvPr/>
        </p:nvSpPr>
        <p:spPr>
          <a:xfrm>
            <a:off x="8462516" y="4166111"/>
            <a:ext cx="2065124" cy="670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5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Jean-Étienne-Marie </a:t>
            </a:r>
            <a:r>
              <a:rPr kumimoji="0" lang="es-PE" sz="125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Portalis</a:t>
            </a:r>
            <a:endParaRPr kumimoji="0" lang="es-PE" sz="125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5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“Código Civil francés”</a:t>
            </a:r>
          </a:p>
        </p:txBody>
      </p:sp>
      <p:pic>
        <p:nvPicPr>
          <p:cNvPr id="60" name="Picture 4" descr="Jean-Étienne-Marie Portali habla sobre El Derecho - Forislex Abogados en  Madrid Norte">
            <a:extLst>
              <a:ext uri="{FF2B5EF4-FFF2-40B4-BE49-F238E27FC236}">
                <a16:creationId xmlns:a16="http://schemas.microsoft.com/office/drawing/2014/main" id="{F4E31DA4-BB67-D841-8112-2175F30C8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7" r="42749" b="48037"/>
          <a:stretch/>
        </p:blipFill>
        <p:spPr bwMode="auto">
          <a:xfrm>
            <a:off x="8496901" y="1662050"/>
            <a:ext cx="1963298" cy="24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08024C1-F5A9-3947-BA35-1FC41DE43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32785"/>
            <a:ext cx="2933700" cy="41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45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BA6EE881-D41F-A44A-859F-2C50A78B7423}"/>
              </a:ext>
            </a:extLst>
          </p:cNvPr>
          <p:cNvSpPr txBox="1"/>
          <p:nvPr/>
        </p:nvSpPr>
        <p:spPr>
          <a:xfrm>
            <a:off x="8688800" y="682755"/>
            <a:ext cx="2065124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Jeremy BENTHAM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“Tratados de legislación civil y penal”</a:t>
            </a:r>
          </a:p>
        </p:txBody>
      </p:sp>
      <p:pic>
        <p:nvPicPr>
          <p:cNvPr id="60" name="Picture 8" descr="Jeremy Bentham - Wikipedia, la enciclopedia libre">
            <a:extLst>
              <a:ext uri="{FF2B5EF4-FFF2-40B4-BE49-F238E27FC236}">
                <a16:creationId xmlns:a16="http://schemas.microsoft.com/office/drawing/2014/main" id="{3C45BA6B-2D5A-9F4C-AFAB-109F73C51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6189" r="1812" b="9606"/>
          <a:stretch/>
        </p:blipFill>
        <p:spPr bwMode="auto">
          <a:xfrm>
            <a:off x="8374113" y="2024063"/>
            <a:ext cx="2640625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EAC5B729-0F27-6E48-A75F-96C43D7A9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3" r="4342"/>
          <a:stretch/>
        </p:blipFill>
        <p:spPr>
          <a:xfrm>
            <a:off x="2299855" y="1110732"/>
            <a:ext cx="2826327" cy="41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236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DAA701F3-EB3B-DF4B-839E-CF389333CCA5}"/>
              </a:ext>
            </a:extLst>
          </p:cNvPr>
          <p:cNvSpPr txBox="1"/>
          <p:nvPr/>
        </p:nvSpPr>
        <p:spPr>
          <a:xfrm>
            <a:off x="8438073" y="4283205"/>
            <a:ext cx="2343187" cy="10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Georges RIPERT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“Tratado de Derecho Civil”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50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32CB21AC-9329-9642-B0C6-8BC2A8F6E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87"/>
          <a:stretch/>
        </p:blipFill>
        <p:spPr>
          <a:xfrm>
            <a:off x="8604747" y="1348869"/>
            <a:ext cx="2009840" cy="24436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7668F0F-4EDE-B241-B7D6-B9CDECA61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2" t="4700" r="8164" b="5765"/>
          <a:stretch/>
        </p:blipFill>
        <p:spPr>
          <a:xfrm>
            <a:off x="2171700" y="1103830"/>
            <a:ext cx="3073400" cy="417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89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adroTexto 58">
            <a:extLst>
              <a:ext uri="{FF2B5EF4-FFF2-40B4-BE49-F238E27FC236}">
                <a16:creationId xmlns:a16="http://schemas.microsoft.com/office/drawing/2014/main" id="{E0EA72E4-068F-CF46-BD69-4BE019131CD4}"/>
              </a:ext>
            </a:extLst>
          </p:cNvPr>
          <p:cNvSpPr txBox="1"/>
          <p:nvPr/>
        </p:nvSpPr>
        <p:spPr>
          <a:xfrm>
            <a:off x="8688999" y="611822"/>
            <a:ext cx="2065124" cy="55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Jeremy BENTHAM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  <a:r>
              <a:rPr kumimoji="0" lang="es-PE" sz="150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Defence</a:t>
            </a: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PE" sz="150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</a:t>
            </a: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PE" sz="150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usury</a:t>
            </a:r>
            <a:r>
              <a:rPr kumimoji="0" lang="es-PE" sz="150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26F0616A-C80E-674F-B512-CD2C6A181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43515"/>
            <a:ext cx="3009900" cy="4374176"/>
          </a:xfrm>
          <a:prstGeom prst="rect">
            <a:avLst/>
          </a:prstGeom>
        </p:spPr>
      </p:pic>
      <p:pic>
        <p:nvPicPr>
          <p:cNvPr id="104" name="Picture 8" descr="Jeremy Bentham - Wikipedia, la enciclopedia libre">
            <a:extLst>
              <a:ext uri="{FF2B5EF4-FFF2-40B4-BE49-F238E27FC236}">
                <a16:creationId xmlns:a16="http://schemas.microsoft.com/office/drawing/2014/main" id="{3D937020-CB2E-3346-BC41-AE2AB8722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6189" r="1812" b="9606"/>
          <a:stretch/>
        </p:blipFill>
        <p:spPr bwMode="auto">
          <a:xfrm>
            <a:off x="8374113" y="2024063"/>
            <a:ext cx="2640625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02739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{D57489CB-29C5-2A4F-9368-6B3A81784521}tf10001063</Template>
  <TotalTime>12938</TotalTime>
  <Words>705</Words>
  <Application>Microsoft Macintosh PowerPoint</Application>
  <PresentationFormat>Panorámica</PresentationFormat>
  <Paragraphs>174</Paragraphs>
  <Slides>80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80</vt:i4>
      </vt:variant>
    </vt:vector>
  </HeadingPairs>
  <TitlesOfParts>
    <vt:vector size="86" baseType="lpstr">
      <vt:lpstr>Arial</vt:lpstr>
      <vt:lpstr>Calibri</vt:lpstr>
      <vt:lpstr>MS Shell Dlg 2</vt:lpstr>
      <vt:lpstr>Wingdings</vt:lpstr>
      <vt:lpstr>Wingdings 3</vt:lpstr>
      <vt:lpstr>Madison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57</cp:revision>
  <cp:lastPrinted>2025-06-22T08:45:51Z</cp:lastPrinted>
  <dcterms:created xsi:type="dcterms:W3CDTF">2025-06-17T11:12:56Z</dcterms:created>
  <dcterms:modified xsi:type="dcterms:W3CDTF">2025-08-25T17:27:57Z</dcterms:modified>
</cp:coreProperties>
</file>