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1" r:id="rId1"/>
    <p:sldMasterId id="2147484058" r:id="rId2"/>
    <p:sldMasterId id="2147484076" r:id="rId3"/>
  </p:sldMasterIdLst>
  <p:notesMasterIdLst>
    <p:notesMasterId r:id="rId173"/>
  </p:notesMasterIdLst>
  <p:sldIdLst>
    <p:sldId id="1729" r:id="rId4"/>
    <p:sldId id="1881" r:id="rId5"/>
    <p:sldId id="1754" r:id="rId6"/>
    <p:sldId id="1878" r:id="rId7"/>
    <p:sldId id="1879" r:id="rId8"/>
    <p:sldId id="1883" r:id="rId9"/>
    <p:sldId id="783" r:id="rId10"/>
    <p:sldId id="784" r:id="rId11"/>
    <p:sldId id="785" r:id="rId12"/>
    <p:sldId id="786" r:id="rId13"/>
    <p:sldId id="1884" r:id="rId14"/>
    <p:sldId id="1758" r:id="rId15"/>
    <p:sldId id="1759" r:id="rId16"/>
    <p:sldId id="1762" r:id="rId17"/>
    <p:sldId id="1770" r:id="rId18"/>
    <p:sldId id="1888" r:id="rId19"/>
    <p:sldId id="1887" r:id="rId20"/>
    <p:sldId id="828" r:id="rId21"/>
    <p:sldId id="829" r:id="rId22"/>
    <p:sldId id="830" r:id="rId23"/>
    <p:sldId id="831" r:id="rId24"/>
    <p:sldId id="832" r:id="rId25"/>
    <p:sldId id="833" r:id="rId26"/>
    <p:sldId id="834" r:id="rId27"/>
    <p:sldId id="835" r:id="rId28"/>
    <p:sldId id="836" r:id="rId29"/>
    <p:sldId id="837" r:id="rId30"/>
    <p:sldId id="838" r:id="rId31"/>
    <p:sldId id="839" r:id="rId32"/>
    <p:sldId id="840" r:id="rId33"/>
    <p:sldId id="841" r:id="rId34"/>
    <p:sldId id="842" r:id="rId35"/>
    <p:sldId id="843" r:id="rId36"/>
    <p:sldId id="844" r:id="rId37"/>
    <p:sldId id="1889" r:id="rId38"/>
    <p:sldId id="1760" r:id="rId39"/>
    <p:sldId id="1763" r:id="rId40"/>
    <p:sldId id="1765" r:id="rId41"/>
    <p:sldId id="1766" r:id="rId42"/>
    <p:sldId id="1767" r:id="rId43"/>
    <p:sldId id="1768" r:id="rId44"/>
    <p:sldId id="1769" r:id="rId45"/>
    <p:sldId id="1880" r:id="rId46"/>
    <p:sldId id="803" r:id="rId47"/>
    <p:sldId id="804" r:id="rId48"/>
    <p:sldId id="805" r:id="rId49"/>
    <p:sldId id="806" r:id="rId50"/>
    <p:sldId id="807" r:id="rId51"/>
    <p:sldId id="808" r:id="rId52"/>
    <p:sldId id="809" r:id="rId53"/>
    <p:sldId id="810" r:id="rId54"/>
    <p:sldId id="811" r:id="rId55"/>
    <p:sldId id="812" r:id="rId56"/>
    <p:sldId id="813" r:id="rId57"/>
    <p:sldId id="814" r:id="rId58"/>
    <p:sldId id="815" r:id="rId59"/>
    <p:sldId id="816" r:id="rId60"/>
    <p:sldId id="817" r:id="rId61"/>
    <p:sldId id="818" r:id="rId62"/>
    <p:sldId id="819" r:id="rId63"/>
    <p:sldId id="820" r:id="rId64"/>
    <p:sldId id="821" r:id="rId65"/>
    <p:sldId id="822" r:id="rId66"/>
    <p:sldId id="823" r:id="rId67"/>
    <p:sldId id="824" r:id="rId68"/>
    <p:sldId id="825" r:id="rId69"/>
    <p:sldId id="827" r:id="rId70"/>
    <p:sldId id="845" r:id="rId71"/>
    <p:sldId id="846" r:id="rId72"/>
    <p:sldId id="847" r:id="rId73"/>
    <p:sldId id="1882" r:id="rId74"/>
    <p:sldId id="1794" r:id="rId75"/>
    <p:sldId id="1772" r:id="rId76"/>
    <p:sldId id="1773" r:id="rId77"/>
    <p:sldId id="1774" r:id="rId78"/>
    <p:sldId id="1859" r:id="rId79"/>
    <p:sldId id="1775" r:id="rId80"/>
    <p:sldId id="1776" r:id="rId81"/>
    <p:sldId id="1792" r:id="rId82"/>
    <p:sldId id="1793" r:id="rId83"/>
    <p:sldId id="1860" r:id="rId84"/>
    <p:sldId id="1779" r:id="rId85"/>
    <p:sldId id="1782" r:id="rId86"/>
    <p:sldId id="1780" r:id="rId87"/>
    <p:sldId id="1783" r:id="rId88"/>
    <p:sldId id="1796" r:id="rId89"/>
    <p:sldId id="1784" r:id="rId90"/>
    <p:sldId id="1797" r:id="rId91"/>
    <p:sldId id="1798" r:id="rId92"/>
    <p:sldId id="1799" r:id="rId93"/>
    <p:sldId id="1800" r:id="rId94"/>
    <p:sldId id="1801" r:id="rId95"/>
    <p:sldId id="1802" r:id="rId96"/>
    <p:sldId id="1804" r:id="rId97"/>
    <p:sldId id="1807" r:id="rId98"/>
    <p:sldId id="1803" r:id="rId99"/>
    <p:sldId id="1805" r:id="rId100"/>
    <p:sldId id="1806" r:id="rId101"/>
    <p:sldId id="1808" r:id="rId102"/>
    <p:sldId id="1809" r:id="rId103"/>
    <p:sldId id="1810" r:id="rId104"/>
    <p:sldId id="1811" r:id="rId105"/>
    <p:sldId id="1812" r:id="rId106"/>
    <p:sldId id="1813" r:id="rId107"/>
    <p:sldId id="1814" r:id="rId108"/>
    <p:sldId id="1815" r:id="rId109"/>
    <p:sldId id="1816" r:id="rId110"/>
    <p:sldId id="1817" r:id="rId111"/>
    <p:sldId id="1785" r:id="rId112"/>
    <p:sldId id="1786" r:id="rId113"/>
    <p:sldId id="1781" r:id="rId114"/>
    <p:sldId id="1789" r:id="rId115"/>
    <p:sldId id="1788" r:id="rId116"/>
    <p:sldId id="1790" r:id="rId117"/>
    <p:sldId id="1791" r:id="rId118"/>
    <p:sldId id="1819" r:id="rId119"/>
    <p:sldId id="1820" r:id="rId120"/>
    <p:sldId id="1821" r:id="rId121"/>
    <p:sldId id="1877" r:id="rId122"/>
    <p:sldId id="1825" r:id="rId123"/>
    <p:sldId id="1823" r:id="rId124"/>
    <p:sldId id="1824" r:id="rId125"/>
    <p:sldId id="1846" r:id="rId126"/>
    <p:sldId id="1826" r:id="rId127"/>
    <p:sldId id="1827" r:id="rId128"/>
    <p:sldId id="1828" r:id="rId129"/>
    <p:sldId id="1829" r:id="rId130"/>
    <p:sldId id="1847" r:id="rId131"/>
    <p:sldId id="1834" r:id="rId132"/>
    <p:sldId id="1830" r:id="rId133"/>
    <p:sldId id="1832" r:id="rId134"/>
    <p:sldId id="1831" r:id="rId135"/>
    <p:sldId id="1833" r:id="rId136"/>
    <p:sldId id="1848" r:id="rId137"/>
    <p:sldId id="1835" r:id="rId138"/>
    <p:sldId id="1836" r:id="rId139"/>
    <p:sldId id="1839" r:id="rId140"/>
    <p:sldId id="1837" r:id="rId141"/>
    <p:sldId id="1849" r:id="rId142"/>
    <p:sldId id="1838" r:id="rId143"/>
    <p:sldId id="1840" r:id="rId144"/>
    <p:sldId id="1842" r:id="rId145"/>
    <p:sldId id="1850" r:id="rId146"/>
    <p:sldId id="1843" r:id="rId147"/>
    <p:sldId id="1844" r:id="rId148"/>
    <p:sldId id="1845" r:id="rId149"/>
    <p:sldId id="1851" r:id="rId150"/>
    <p:sldId id="1853" r:id="rId151"/>
    <p:sldId id="1854" r:id="rId152"/>
    <p:sldId id="1856" r:id="rId153"/>
    <p:sldId id="1855" r:id="rId154"/>
    <p:sldId id="1857" r:id="rId155"/>
    <p:sldId id="1858" r:id="rId156"/>
    <p:sldId id="1861" r:id="rId157"/>
    <p:sldId id="1862" r:id="rId158"/>
    <p:sldId id="1863" r:id="rId159"/>
    <p:sldId id="1864" r:id="rId160"/>
    <p:sldId id="1865" r:id="rId161"/>
    <p:sldId id="1866" r:id="rId162"/>
    <p:sldId id="1867" r:id="rId163"/>
    <p:sldId id="1869" r:id="rId164"/>
    <p:sldId id="1868" r:id="rId165"/>
    <p:sldId id="1870" r:id="rId166"/>
    <p:sldId id="1871" r:id="rId167"/>
    <p:sldId id="1872" r:id="rId168"/>
    <p:sldId id="1873" r:id="rId169"/>
    <p:sldId id="1874" r:id="rId170"/>
    <p:sldId id="1875" r:id="rId171"/>
    <p:sldId id="1876" r:id="rId1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40"/>
    <a:srgbClr val="216084"/>
    <a:srgbClr val="9BFFBC"/>
    <a:srgbClr val="D9D2AB"/>
    <a:srgbClr val="C0D5E2"/>
    <a:srgbClr val="66FF99"/>
    <a:srgbClr val="845A6C"/>
    <a:srgbClr val="878179"/>
    <a:srgbClr val="9C8D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601" autoAdjust="0"/>
  </p:normalViewPr>
  <p:slideViewPr>
    <p:cSldViewPr>
      <p:cViewPr varScale="1">
        <p:scale>
          <a:sx n="73" d="100"/>
          <a:sy n="73" d="100"/>
        </p:scale>
        <p:origin x="516" y="8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tableStyles" Target="tableStyles.xml"/><Relationship Id="rId172" Type="http://schemas.openxmlformats.org/officeDocument/2006/relationships/slide" Target="slides/slide169.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presProps" Target="pres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viewProps" Target="viewProps.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theme" Target="theme/theme1.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1963E1D4-7B01-1244-9508-5A7B7CE501DA}" type="datetimeFigureOut">
              <a:rPr lang="en-US"/>
              <a:pPr/>
              <a:t>3/28/2025</a:t>
            </a:fld>
            <a:endParaRPr lang="en-U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9B7DD12-62CD-F445-9E57-680AB84C77AF}" type="slidenum">
              <a:rPr lang="en-US"/>
              <a:pPr/>
              <a:t>‹Nº›</a:t>
            </a:fld>
            <a:endParaRPr lang="en-US"/>
          </a:p>
        </p:txBody>
      </p:sp>
    </p:spTree>
    <p:extLst>
      <p:ext uri="{BB962C8B-B14F-4D97-AF65-F5344CB8AC3E}">
        <p14:creationId xmlns:p14="http://schemas.microsoft.com/office/powerpoint/2010/main" val="39799454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35D70AAB-558E-A747-AF52-4041C87E6332}" type="slidenum">
              <a:rPr lang="es-ES" smtClean="0"/>
              <a:pPr/>
              <a:t>‹Nº›</a:t>
            </a:fld>
            <a:endParaRPr lang="es-ES"/>
          </a:p>
        </p:txBody>
      </p:sp>
    </p:spTree>
    <p:extLst>
      <p:ext uri="{BB962C8B-B14F-4D97-AF65-F5344CB8AC3E}">
        <p14:creationId xmlns:p14="http://schemas.microsoft.com/office/powerpoint/2010/main" val="101472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F9AD5776-088C-544C-82A3-D85AF39DFC6D}" type="slidenum">
              <a:rPr lang="es-ES" smtClean="0"/>
              <a:pPr/>
              <a:t>‹Nº›</a:t>
            </a:fld>
            <a:endParaRPr lang="es-ES"/>
          </a:p>
        </p:txBody>
      </p:sp>
    </p:spTree>
    <p:extLst>
      <p:ext uri="{BB962C8B-B14F-4D97-AF65-F5344CB8AC3E}">
        <p14:creationId xmlns:p14="http://schemas.microsoft.com/office/powerpoint/2010/main" val="1391060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F9AD5776-088C-544C-82A3-D85AF39DFC6D}" type="slidenum">
              <a:rPr lang="es-ES" smtClean="0"/>
              <a:pPr/>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58524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F9AD5776-088C-544C-82A3-D85AF39DFC6D}" type="slidenum">
              <a:rPr lang="es-ES" smtClean="0"/>
              <a:pPr/>
              <a:t>‹Nº›</a:t>
            </a:fld>
            <a:endParaRPr lang="es-ES"/>
          </a:p>
        </p:txBody>
      </p:sp>
    </p:spTree>
    <p:extLst>
      <p:ext uri="{BB962C8B-B14F-4D97-AF65-F5344CB8AC3E}">
        <p14:creationId xmlns:p14="http://schemas.microsoft.com/office/powerpoint/2010/main" val="482618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F9AD5776-088C-544C-82A3-D85AF39DFC6D}" type="slidenum">
              <a:rPr lang="es-ES" smtClean="0"/>
              <a:pPr/>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53077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F9AD5776-088C-544C-82A3-D85AF39DFC6D}" type="slidenum">
              <a:rPr lang="es-ES" smtClean="0"/>
              <a:pPr/>
              <a:t>‹Nº›</a:t>
            </a:fld>
            <a:endParaRPr lang="es-ES"/>
          </a:p>
        </p:txBody>
      </p:sp>
    </p:spTree>
    <p:extLst>
      <p:ext uri="{BB962C8B-B14F-4D97-AF65-F5344CB8AC3E}">
        <p14:creationId xmlns:p14="http://schemas.microsoft.com/office/powerpoint/2010/main" val="308787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274E5C9A-2786-5046-AE85-0C865F776BA7}" type="slidenum">
              <a:rPr lang="es-ES" smtClean="0"/>
              <a:pPr/>
              <a:t>‹Nº›</a:t>
            </a:fld>
            <a:endParaRPr lang="es-ES"/>
          </a:p>
        </p:txBody>
      </p:sp>
    </p:spTree>
    <p:extLst>
      <p:ext uri="{BB962C8B-B14F-4D97-AF65-F5344CB8AC3E}">
        <p14:creationId xmlns:p14="http://schemas.microsoft.com/office/powerpoint/2010/main" val="2581625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5BC3377C-5976-244A-9D2E-FAD57D9CC091}" type="slidenum">
              <a:rPr lang="es-ES" smtClean="0"/>
              <a:pPr/>
              <a:t>‹Nº›</a:t>
            </a:fld>
            <a:endParaRPr lang="es-ES"/>
          </a:p>
        </p:txBody>
      </p:sp>
    </p:spTree>
    <p:extLst>
      <p:ext uri="{BB962C8B-B14F-4D97-AF65-F5344CB8AC3E}">
        <p14:creationId xmlns:p14="http://schemas.microsoft.com/office/powerpoint/2010/main" val="4046683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2"/>
            <a:ext cx="9440035" cy="1828801"/>
          </a:xfrm>
        </p:spPr>
        <p:txBody>
          <a:bodyPr anchor="b">
            <a:normAutofit/>
          </a:bodyPr>
          <a:lstStyle>
            <a:lvl1pPr algn="ct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0693" y="3598339"/>
            <a:ext cx="9440035"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AB27AF6-FE39-4F62-9983-F30C9B4684FC}" type="datetimeFigureOut">
              <a:rPr lang="es-PE" smtClean="0"/>
              <a:t>28 Mar. 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1008451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B27AF6-FE39-4F62-9983-F30C9B4684FC}" type="datetimeFigureOut">
              <a:rPr lang="es-PE" smtClean="0"/>
              <a:t>28 Mar. 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3197493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5402" y="1761069"/>
            <a:ext cx="9590551" cy="1828813"/>
          </a:xfrm>
        </p:spPr>
        <p:txBody>
          <a:bodyPr anchor="b"/>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2" y="3589879"/>
            <a:ext cx="9590551"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AB27AF6-FE39-4F62-9983-F30C9B4684FC}" type="datetimeFigureOut">
              <a:rPr lang="es-PE" smtClean="0"/>
              <a:t>28 Mar. 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93998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EE087CC9-9A10-D942-842C-6A9AA1AB31A4}" type="slidenum">
              <a:rPr lang="es-ES" smtClean="0"/>
              <a:pPr/>
              <a:t>‹Nº›</a:t>
            </a:fld>
            <a:endParaRPr lang="es-ES"/>
          </a:p>
        </p:txBody>
      </p:sp>
    </p:spTree>
    <p:extLst>
      <p:ext uri="{BB962C8B-B14F-4D97-AF65-F5344CB8AC3E}">
        <p14:creationId xmlns:p14="http://schemas.microsoft.com/office/powerpoint/2010/main" val="119812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7" y="1732449"/>
            <a:ext cx="5060497" cy="4058750"/>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2893" y="1732451"/>
            <a:ext cx="5064665" cy="4058751"/>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AB27AF6-FE39-4F62-9983-F30C9B4684FC}" type="datetimeFigureOut">
              <a:rPr lang="es-PE" smtClean="0"/>
              <a:t>28 Mar. 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1341406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3794" y="1770324"/>
            <a:ext cx="5049897" cy="4112953"/>
          </a:xfrm>
          <a:prstGeom prst="rect">
            <a:avLst/>
          </a:prstGeom>
        </p:spPr>
      </p:pic>
      <p:pic>
        <p:nvPicPr>
          <p:cNvPr id="14" name="Picture 13" descr="Slate-V2-SD-comp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17661" y="1770324"/>
            <a:ext cx="5049897" cy="4112953"/>
          </a:xfrm>
          <a:prstGeom prst="rect">
            <a:avLst/>
          </a:prstGeom>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05872" y="2380139"/>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94967" y="1835256"/>
            <a:ext cx="4895331"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94967" y="2380139"/>
            <a:ext cx="4895331"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AB27AF6-FE39-4F62-9983-F30C9B4684FC}" type="datetimeFigureOut">
              <a:rPr lang="es-PE" smtClean="0"/>
              <a:t>28 Mar. 2025</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1604800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AB27AF6-FE39-4F62-9983-F30C9B4684FC}" type="datetimeFigureOut">
              <a:rPr lang="es-PE" smtClean="0"/>
              <a:t>28 Mar. 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3046433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27AF6-FE39-4F62-9983-F30C9B4684FC}" type="datetimeFigureOut">
              <a:rPr lang="es-PE" smtClean="0"/>
              <a:t>28 Mar. 2025</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1059389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0"/>
            <a:ext cx="3706889" cy="1821918"/>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4" y="609600"/>
            <a:ext cx="6411924" cy="51816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97"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AB27AF6-FE39-4F62-9983-F30C9B4684FC}" type="datetimeFigureOut">
              <a:rPr lang="es-PE" smtClean="0"/>
              <a:t>28 Mar. 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2566478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59983" y="609923"/>
            <a:ext cx="4570861" cy="5205472"/>
          </a:xfrm>
          <a:prstGeom prst="rect">
            <a:avLst/>
          </a:prstGeom>
        </p:spPr>
      </p:pic>
      <p:sp>
        <p:nvSpPr>
          <p:cNvPr id="2" name="Title 1"/>
          <p:cNvSpPr>
            <a:spLocks noGrp="1"/>
          </p:cNvSpPr>
          <p:nvPr>
            <p:ph type="title"/>
          </p:nvPr>
        </p:nvSpPr>
        <p:spPr>
          <a:xfrm>
            <a:off x="913796" y="609923"/>
            <a:ext cx="5232901" cy="1829338"/>
          </a:xfrm>
        </p:spPr>
        <p:txBody>
          <a:bodyPr anchor="b">
            <a:noAutofit/>
          </a:bodyPr>
          <a:lstStyle>
            <a:lvl1pPr algn="ct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635638" y="743989"/>
            <a:ext cx="4220500"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6" y="2439261"/>
            <a:ext cx="5232901"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AB27AF6-FE39-4F62-9983-F30C9B4684FC}" type="datetimeFigureOut">
              <a:rPr lang="es-PE" smtClean="0"/>
              <a:t>28 Mar. 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456213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1994" y="540085"/>
            <a:ext cx="10208013" cy="3834374"/>
          </a:xfrm>
          <a:prstGeom prst="rect">
            <a:avLst/>
          </a:prstGeom>
        </p:spPr>
      </p:pic>
      <p:sp>
        <p:nvSpPr>
          <p:cNvPr id="2" name="Title 1"/>
          <p:cNvSpPr>
            <a:spLocks noGrp="1"/>
          </p:cNvSpPr>
          <p:nvPr>
            <p:ph type="title"/>
          </p:nvPr>
        </p:nvSpPr>
        <p:spPr>
          <a:xfrm>
            <a:off x="913806" y="4565255"/>
            <a:ext cx="10355327" cy="543472"/>
          </a:xfrm>
        </p:spPr>
        <p:txBody>
          <a:bodyPr anchor="b">
            <a:normAutofit/>
          </a:bodyPr>
          <a:lstStyle>
            <a:lvl1pPr algn="ct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34956" y="695011"/>
            <a:ext cx="9714133"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53763"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AB27AF6-FE39-4F62-9983-F30C9B4684FC}" type="datetimeFigureOut">
              <a:rPr lang="es-PE" smtClean="0"/>
              <a:t>28 Mar. 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1285149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3"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5"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AB27AF6-FE39-4F62-9983-F30C9B4684FC}" type="datetimeFigureOut">
              <a:rPr lang="es-PE" smtClean="0"/>
              <a:t>28 Mar. 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361310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5" y="3610034"/>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95"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AB27AF6-FE39-4F62-9983-F30C9B4684FC}" type="datetimeFigureOut">
              <a:rPr lang="es-PE" smtClean="0"/>
              <a:t>28 Mar. 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78D097E-7714-427E-AC09-F370B0E5F0ED}" type="slidenum">
              <a:rPr lang="es-PE" smtClean="0"/>
              <a:t>‹Nº›</a:t>
            </a:fld>
            <a:endParaRPr lang="es-PE"/>
          </a:p>
        </p:txBody>
      </p:sp>
      <p:sp>
        <p:nvSpPr>
          <p:cNvPr id="11" name="TextBox 10"/>
          <p:cNvSpPr txBox="1"/>
          <p:nvPr/>
        </p:nvSpPr>
        <p:spPr>
          <a:xfrm>
            <a:off x="836612" y="87391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437812" y="2933245"/>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09364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795" y="2126944"/>
            <a:ext cx="10353763"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86"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AB27AF6-FE39-4F62-9983-F30C9B4684FC}" type="datetimeFigureOut">
              <a:rPr lang="es-PE" smtClean="0"/>
              <a:t>28 Mar. 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385723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4191FE94-6DB1-1449-8C30-7BA5836D9810}" type="slidenum">
              <a:rPr lang="es-ES" smtClean="0"/>
              <a:pPr/>
              <a:t>‹Nº›</a:t>
            </a:fld>
            <a:endParaRPr lang="es-ES"/>
          </a:p>
        </p:txBody>
      </p:sp>
    </p:spTree>
    <p:extLst>
      <p:ext uri="{BB962C8B-B14F-4D97-AF65-F5344CB8AC3E}">
        <p14:creationId xmlns:p14="http://schemas.microsoft.com/office/powerpoint/2010/main" val="2135173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3" cy="97045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2AB27AF6-FE39-4F62-9983-F30C9B4684FC}" type="datetimeFigureOut">
              <a:rPr lang="es-PE" smtClean="0"/>
              <a:t>28 Mar. 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2955715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78986" y="1826045"/>
            <a:ext cx="3372061" cy="1833558"/>
          </a:xfrm>
          <a:prstGeom prst="rect">
            <a:avLst/>
          </a:prstGeom>
        </p:spPr>
      </p:pic>
      <p:pic>
        <p:nvPicPr>
          <p:cNvPr id="28" name="Picture 27" descr="Slate-V2-SD-3col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91751" y="1826045"/>
            <a:ext cx="3372061" cy="1833558"/>
          </a:xfrm>
          <a:prstGeom prst="rect">
            <a:avLst/>
          </a:prstGeom>
        </p:spPr>
      </p:pic>
      <p:pic>
        <p:nvPicPr>
          <p:cNvPr id="29" name="Picture 28" descr="Slate-V2-SD-3col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95620" y="1826045"/>
            <a:ext cx="3372061" cy="1833558"/>
          </a:xfrm>
          <a:prstGeom prst="rect">
            <a:avLst/>
          </a:prstGeom>
        </p:spPr>
      </p:pic>
      <p:sp>
        <p:nvSpPr>
          <p:cNvPr id="30" name="Title 1"/>
          <p:cNvSpPr>
            <a:spLocks noGrp="1"/>
          </p:cNvSpPr>
          <p:nvPr>
            <p:ph type="title"/>
          </p:nvPr>
        </p:nvSpPr>
        <p:spPr>
          <a:xfrm>
            <a:off x="913795" y="609600"/>
            <a:ext cx="10353763" cy="97045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018103"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480370"/>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434" y="4480369"/>
            <a:ext cx="3302337"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75699"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66572" y="4480367"/>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2AB27AF6-FE39-4F62-9983-F30C9B4684FC}" type="datetimeFigureOut">
              <a:rPr lang="es-PE" smtClean="0"/>
              <a:t>28 Mar. 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1339530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B27AF6-FE39-4F62-9983-F30C9B4684FC}" type="datetimeFigureOut">
              <a:rPr lang="es-PE" smtClean="0"/>
              <a:t>28 Mar. 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1936515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0" y="609601"/>
            <a:ext cx="228448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6" y="609601"/>
            <a:ext cx="7916872" cy="5181601"/>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B27AF6-FE39-4F62-9983-F30C9B4684FC}" type="datetimeFigureOut">
              <a:rPr lang="es-PE" smtClean="0"/>
              <a:t>28 Mar. 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78D097E-7714-427E-AC09-F370B0E5F0ED}" type="slidenum">
              <a:rPr lang="es-PE" smtClean="0"/>
              <a:t>‹Nº›</a:t>
            </a:fld>
            <a:endParaRPr lang="es-PE"/>
          </a:p>
        </p:txBody>
      </p:sp>
    </p:spTree>
    <p:extLst>
      <p:ext uri="{BB962C8B-B14F-4D97-AF65-F5344CB8AC3E}">
        <p14:creationId xmlns:p14="http://schemas.microsoft.com/office/powerpoint/2010/main" val="6472585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6" name="43 Rectángulo"/>
          <p:cNvSpPr/>
          <p:nvPr userDrawn="1"/>
        </p:nvSpPr>
        <p:spPr>
          <a:xfrm>
            <a:off x="0" y="0"/>
            <a:ext cx="12192000" cy="3702050"/>
          </a:xfrm>
          <a:prstGeom prst="rect">
            <a:avLst/>
          </a:prstGeom>
          <a:solidFill>
            <a:srgbClr val="0000FF"/>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4" name="25 Rectángulo redondeado"/>
          <p:cNvSpPr/>
          <p:nvPr/>
        </p:nvSpPr>
        <p:spPr bwMode="white">
          <a:xfrm>
            <a:off x="7213601" y="3962400"/>
            <a:ext cx="4085167"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5" name="26 Rectángulo redondeado"/>
          <p:cNvSpPr/>
          <p:nvPr/>
        </p:nvSpPr>
        <p:spPr bwMode="white">
          <a:xfrm>
            <a:off x="9836151" y="4060826"/>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7 Título"/>
          <p:cNvSpPr>
            <a:spLocks noGrp="1"/>
          </p:cNvSpPr>
          <p:nvPr>
            <p:ph type="ctrTitle"/>
          </p:nvPr>
        </p:nvSpPr>
        <p:spPr>
          <a:xfrm>
            <a:off x="623392" y="1628801"/>
            <a:ext cx="11277600" cy="1470025"/>
          </a:xfrm>
        </p:spPr>
        <p:txBody>
          <a:bodyPr anchor="b"/>
          <a:lstStyle>
            <a:lvl1pPr>
              <a:defRPr sz="4400">
                <a:solidFill>
                  <a:schemeClr val="bg1"/>
                </a:solidFill>
              </a:defRPr>
            </a:lvl1pPr>
          </a:lstStyle>
          <a:p>
            <a:r>
              <a:rPr lang="es-ES" dirty="0"/>
              <a:t>Haga clic para modificar el estilo de título del patrón</a:t>
            </a:r>
            <a:endParaRPr lang="en-US" dirty="0"/>
          </a:p>
        </p:txBody>
      </p:sp>
      <p:sp>
        <p:nvSpPr>
          <p:cNvPr id="9" name="8 Subtítulo"/>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dirty="0"/>
              <a:t>Haga clic para modificar el estilo de subtítulo del patrón</a:t>
            </a:r>
            <a:endParaRPr lang="en-US" dirty="0"/>
          </a:p>
        </p:txBody>
      </p:sp>
      <p:sp>
        <p:nvSpPr>
          <p:cNvPr id="7" name="27 Marcador de fecha"/>
          <p:cNvSpPr>
            <a:spLocks noGrp="1"/>
          </p:cNvSpPr>
          <p:nvPr>
            <p:ph type="dt" sz="half" idx="10"/>
          </p:nvPr>
        </p:nvSpPr>
        <p:spPr>
          <a:xfrm>
            <a:off x="8940800" y="4206875"/>
            <a:ext cx="1280584" cy="457200"/>
          </a:xfrm>
        </p:spPr>
        <p:txBody>
          <a:bodyPr/>
          <a:lstStyle>
            <a:lvl1pPr>
              <a:defRPr/>
            </a:lvl1pPr>
          </a:lstStyle>
          <a:p>
            <a:pPr>
              <a:defRPr/>
            </a:pPr>
            <a:endParaRPr lang="es-ES"/>
          </a:p>
        </p:txBody>
      </p:sp>
      <p:sp>
        <p:nvSpPr>
          <p:cNvPr id="10" name="16 Marcador de pie de página"/>
          <p:cNvSpPr>
            <a:spLocks noGrp="1"/>
          </p:cNvSpPr>
          <p:nvPr>
            <p:ph type="ftr" sz="quarter" idx="11"/>
          </p:nvPr>
        </p:nvSpPr>
        <p:spPr>
          <a:xfrm>
            <a:off x="7213600" y="4205288"/>
            <a:ext cx="1727200" cy="457200"/>
          </a:xfrm>
        </p:spPr>
        <p:txBody>
          <a:bodyPr/>
          <a:lstStyle>
            <a:lvl1pPr>
              <a:defRPr/>
            </a:lvl1pPr>
          </a:lstStyle>
          <a:p>
            <a:pPr>
              <a:defRPr/>
            </a:pPr>
            <a:endParaRPr lang="es-ES"/>
          </a:p>
        </p:txBody>
      </p:sp>
      <p:sp>
        <p:nvSpPr>
          <p:cNvPr id="11" name="28 Marcador de número de diapositiva"/>
          <p:cNvSpPr>
            <a:spLocks noGrp="1"/>
          </p:cNvSpPr>
          <p:nvPr>
            <p:ph type="sldNum" sz="quarter" idx="12"/>
          </p:nvPr>
        </p:nvSpPr>
        <p:spPr>
          <a:xfrm>
            <a:off x="11093451" y="1589"/>
            <a:ext cx="996949" cy="365125"/>
          </a:xfrm>
        </p:spPr>
        <p:txBody>
          <a:bodyPr/>
          <a:lstStyle>
            <a:lvl1pPr>
              <a:defRPr>
                <a:solidFill>
                  <a:schemeClr val="bg1"/>
                </a:solidFill>
              </a:defRPr>
            </a:lvl1pPr>
          </a:lstStyle>
          <a:p>
            <a:fld id="{35D70AAB-558E-A747-AF52-4041C87E6332}" type="slidenum">
              <a:rPr lang="es-ES"/>
              <a:pPr/>
              <a:t>‹Nº›</a:t>
            </a:fld>
            <a:endParaRPr lang="es-ES"/>
          </a:p>
        </p:txBody>
      </p:sp>
      <p:sp>
        <p:nvSpPr>
          <p:cNvPr id="12" name="28 Rectángulo"/>
          <p:cNvSpPr/>
          <p:nvPr userDrawn="1"/>
        </p:nvSpPr>
        <p:spPr>
          <a:xfrm>
            <a:off x="0" y="6741368"/>
            <a:ext cx="12192000" cy="116632"/>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974763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23392" y="97536"/>
            <a:ext cx="11247040" cy="576064"/>
          </a:xfrm>
        </p:spPr>
        <p:txBody>
          <a:bodyPr/>
          <a:lstStyle>
            <a:lvl1pPr>
              <a:defRPr>
                <a:solidFill>
                  <a:srgbClr val="6699CC"/>
                </a:solidFill>
              </a:defRPr>
            </a:lvl1pPr>
          </a:lstStyle>
          <a:p>
            <a:r>
              <a:rPr lang="es-ES" dirty="0"/>
              <a:t>Haga clic para modificar el estilo de título del patrón</a:t>
            </a:r>
            <a:endParaRPr lang="en-US" dirty="0"/>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a:xfrm>
            <a:off x="8619891" y="6577108"/>
            <a:ext cx="1016000" cy="366712"/>
          </a:xfrm>
        </p:spPr>
        <p:txBody>
          <a:bodyPr/>
          <a:lstStyle>
            <a:lvl1pPr>
              <a:defRPr>
                <a:solidFill>
                  <a:srgbClr val="00B0F0"/>
                </a:solidFill>
              </a:defRPr>
            </a:lvl1pPr>
          </a:lstStyle>
          <a:p>
            <a:fld id="{EE087CC9-9A10-D942-842C-6A9AA1AB31A4}" type="slidenum">
              <a:rPr lang="es-ES" smtClean="0"/>
              <a:pPr/>
              <a:t>‹Nº›</a:t>
            </a:fld>
            <a:endParaRPr lang="es-ES" dirty="0"/>
          </a:p>
        </p:txBody>
      </p:sp>
    </p:spTree>
    <p:extLst>
      <p:ext uri="{BB962C8B-B14F-4D97-AF65-F5344CB8AC3E}">
        <p14:creationId xmlns:p14="http://schemas.microsoft.com/office/powerpoint/2010/main" val="27370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fld id="{4191FE94-6DB1-1449-8C30-7BA5836D9810}" type="slidenum">
              <a:rPr lang="es-ES"/>
              <a:pPr/>
              <a:t>‹Nº›</a:t>
            </a:fld>
            <a:endParaRPr lang="es-ES"/>
          </a:p>
        </p:txBody>
      </p:sp>
    </p:spTree>
    <p:extLst>
      <p:ext uri="{BB962C8B-B14F-4D97-AF65-F5344CB8AC3E}">
        <p14:creationId xmlns:p14="http://schemas.microsoft.com/office/powerpoint/2010/main" val="3881788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fld id="{21D17151-E2B8-044C-ADC8-92E6FB3BE57B}" type="slidenum">
              <a:rPr lang="es-ES"/>
              <a:pPr/>
              <a:t>‹Nº›</a:t>
            </a:fld>
            <a:endParaRPr lang="es-ES"/>
          </a:p>
        </p:txBody>
      </p:sp>
    </p:spTree>
    <p:extLst>
      <p:ext uri="{BB962C8B-B14F-4D97-AF65-F5344CB8AC3E}">
        <p14:creationId xmlns:p14="http://schemas.microsoft.com/office/powerpoint/2010/main" val="29151018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1143000"/>
            <a:ext cx="11176000" cy="1069848"/>
          </a:xfrm>
        </p:spPr>
        <p:txBody>
          <a:bodyPr/>
          <a:lstStyle>
            <a:lvl1pPr>
              <a:defRPr sz="4000" b="0" i="0" cap="none" baseline="0"/>
            </a:lvl1pPr>
          </a:lstStyle>
          <a:p>
            <a:r>
              <a:rPr lang="es-ES"/>
              <a:t>Haga clic para modificar el estilo de título del patrón</a:t>
            </a:r>
            <a:endParaRPr lang="en-US"/>
          </a:p>
        </p:txBody>
      </p:sp>
      <p:sp>
        <p:nvSpPr>
          <p:cNvPr id="3" name="2 Marcador de texto"/>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4" name="3 Marcador de texto"/>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5" name="4 Marcador de contenido"/>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contenido"/>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25 Marcador de fecha"/>
          <p:cNvSpPr>
            <a:spLocks noGrp="1"/>
          </p:cNvSpPr>
          <p:nvPr>
            <p:ph type="dt" sz="half" idx="10"/>
          </p:nvPr>
        </p:nvSpPr>
        <p:spPr/>
        <p:txBody>
          <a:bodyPr rtlCol="0"/>
          <a:lstStyle>
            <a:lvl1pPr>
              <a:defRPr/>
            </a:lvl1pPr>
          </a:lstStyle>
          <a:p>
            <a:pPr>
              <a:defRPr/>
            </a:pPr>
            <a:endParaRPr lang="es-ES"/>
          </a:p>
        </p:txBody>
      </p:sp>
      <p:sp>
        <p:nvSpPr>
          <p:cNvPr id="8" name="26 Marcador de número de diapositiva"/>
          <p:cNvSpPr>
            <a:spLocks noGrp="1"/>
          </p:cNvSpPr>
          <p:nvPr>
            <p:ph type="sldNum" sz="quarter" idx="11"/>
          </p:nvPr>
        </p:nvSpPr>
        <p:spPr/>
        <p:txBody>
          <a:bodyPr/>
          <a:lstStyle>
            <a:lvl1pPr>
              <a:defRPr/>
            </a:lvl1pPr>
          </a:lstStyle>
          <a:p>
            <a:fld id="{802AF298-8294-2A4C-BA49-B2D532B3F19D}" type="slidenum">
              <a:rPr lang="es-ES"/>
              <a:pPr/>
              <a:t>‹Nº›</a:t>
            </a:fld>
            <a:endParaRPr lang="es-ES"/>
          </a:p>
        </p:txBody>
      </p:sp>
      <p:sp>
        <p:nvSpPr>
          <p:cNvPr id="9" name="27 Marcador de pie de página"/>
          <p:cNvSpPr>
            <a:spLocks noGrp="1"/>
          </p:cNvSpPr>
          <p:nvPr>
            <p:ph type="ftr" sz="quarter" idx="12"/>
          </p:nvPr>
        </p:nvSpPr>
        <p:spPr/>
        <p:txBody>
          <a:bodyPr rtlCol="0"/>
          <a:lstStyle>
            <a:lvl1pPr>
              <a:defRPr/>
            </a:lvl1pPr>
          </a:lstStyle>
          <a:p>
            <a:pPr>
              <a:defRPr/>
            </a:pPr>
            <a:endParaRPr lang="es-ES"/>
          </a:p>
        </p:txBody>
      </p:sp>
    </p:spTree>
    <p:extLst>
      <p:ext uri="{BB962C8B-B14F-4D97-AF65-F5344CB8AC3E}">
        <p14:creationId xmlns:p14="http://schemas.microsoft.com/office/powerpoint/2010/main" val="778895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1143000"/>
            <a:ext cx="10972800" cy="1069848"/>
          </a:xfrm>
        </p:spPr>
        <p:txBody>
          <a:bodyPr/>
          <a:lstStyle>
            <a:lvl1pPr>
              <a:defRPr sz="4000">
                <a:solidFill>
                  <a:schemeClr val="tx2"/>
                </a:solidFill>
              </a:defRPr>
            </a:lvl1pPr>
          </a:lstStyle>
          <a:p>
            <a:r>
              <a:rPr lang="es-ES"/>
              <a:t>Haga clic para modificar el estilo de título del patrón</a:t>
            </a:r>
            <a:endParaRPr lang="en-US"/>
          </a:p>
        </p:txBody>
      </p:sp>
      <p:sp>
        <p:nvSpPr>
          <p:cNvPr id="3" name="2 Marcador de fecha"/>
          <p:cNvSpPr>
            <a:spLocks noGrp="1"/>
          </p:cNvSpPr>
          <p:nvPr>
            <p:ph type="dt" sz="half" idx="10"/>
          </p:nvPr>
        </p:nvSpPr>
        <p:spPr>
          <a:xfrm>
            <a:off x="8777818" y="612775"/>
            <a:ext cx="1276349" cy="457200"/>
          </a:xfrm>
        </p:spPr>
        <p:txBody>
          <a:bodyPr/>
          <a:lstStyle>
            <a:lvl1pPr>
              <a:defRPr/>
            </a:lvl1pPr>
          </a:lstStyle>
          <a:p>
            <a:pPr>
              <a:defRPr/>
            </a:pPr>
            <a:endParaRPr lang="es-ES"/>
          </a:p>
        </p:txBody>
      </p:sp>
      <p:sp>
        <p:nvSpPr>
          <p:cNvPr id="4" name="3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vl1pPr>
          </a:lstStyle>
          <a:p>
            <a:fld id="{0B108AE2-18ED-644A-AE2E-1526D8C91E07}" type="slidenum">
              <a:rPr lang="es-ES"/>
              <a:pPr/>
              <a:t>‹Nº›</a:t>
            </a:fld>
            <a:endParaRPr lang="es-ES"/>
          </a:p>
        </p:txBody>
      </p:sp>
    </p:spTree>
    <p:extLst>
      <p:ext uri="{BB962C8B-B14F-4D97-AF65-F5344CB8AC3E}">
        <p14:creationId xmlns:p14="http://schemas.microsoft.com/office/powerpoint/2010/main" val="162558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fld id="{21D17151-E2B8-044C-ADC8-92E6FB3BE57B}" type="slidenum">
              <a:rPr lang="es-ES" smtClean="0"/>
              <a:pPr/>
              <a:t>‹Nº›</a:t>
            </a:fld>
            <a:endParaRPr lang="es-ES"/>
          </a:p>
        </p:txBody>
      </p:sp>
    </p:spTree>
    <p:extLst>
      <p:ext uri="{BB962C8B-B14F-4D97-AF65-F5344CB8AC3E}">
        <p14:creationId xmlns:p14="http://schemas.microsoft.com/office/powerpoint/2010/main" val="25191304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22 Marcador de número de diapositiva"/>
          <p:cNvSpPr>
            <a:spLocks noGrp="1"/>
          </p:cNvSpPr>
          <p:nvPr>
            <p:ph type="sldNum" sz="quarter" idx="12"/>
          </p:nvPr>
        </p:nvSpPr>
        <p:spPr/>
        <p:txBody>
          <a:bodyPr/>
          <a:lstStyle>
            <a:lvl1pPr>
              <a:defRPr/>
            </a:lvl1pPr>
          </a:lstStyle>
          <a:p>
            <a:fld id="{DD3015D7-21D3-DF4B-8AC1-404DDAF0F24D}" type="slidenum">
              <a:rPr lang="es-ES"/>
              <a:pPr/>
              <a:t>‹Nº›</a:t>
            </a:fld>
            <a:endParaRPr lang="es-ES"/>
          </a:p>
        </p:txBody>
      </p:sp>
    </p:spTree>
    <p:extLst>
      <p:ext uri="{BB962C8B-B14F-4D97-AF65-F5344CB8AC3E}">
        <p14:creationId xmlns:p14="http://schemas.microsoft.com/office/powerpoint/2010/main" val="1222330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137995" y="1101970"/>
            <a:ext cx="4511040" cy="877824"/>
          </a:xfrm>
        </p:spPr>
        <p:txBody>
          <a:bodyPr anchor="b"/>
          <a:lstStyle>
            <a:lvl1pPr algn="l">
              <a:buNone/>
              <a:defRPr sz="1800" b="1"/>
            </a:lvl1pPr>
          </a:lstStyle>
          <a:p>
            <a:r>
              <a:rPr lang="es-ES"/>
              <a:t>Haga clic para modificar el estilo de título del patrón</a:t>
            </a:r>
            <a:endParaRPr lang="en-US"/>
          </a:p>
        </p:txBody>
      </p:sp>
      <p:sp>
        <p:nvSpPr>
          <p:cNvPr id="3" name="2 Marcador de texto"/>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s-ES"/>
              <a:t>Haga clic para modificar el estilo de texto del patrón</a:t>
            </a:r>
          </a:p>
        </p:txBody>
      </p:sp>
      <p:sp>
        <p:nvSpPr>
          <p:cNvPr id="4" name="3 Marcador de contenido"/>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fld id="{1D860617-CF14-4E4B-9057-659B4863C742}" type="slidenum">
              <a:rPr lang="es-ES"/>
              <a:pPr/>
              <a:t>‹Nº›</a:t>
            </a:fld>
            <a:endParaRPr lang="es-ES"/>
          </a:p>
        </p:txBody>
      </p:sp>
    </p:spTree>
    <p:extLst>
      <p:ext uri="{BB962C8B-B14F-4D97-AF65-F5344CB8AC3E}">
        <p14:creationId xmlns:p14="http://schemas.microsoft.com/office/powerpoint/2010/main" val="29321420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s-ES" noProof="0"/>
              <a:t>Haga clic en el icono para agregar una imagen</a:t>
            </a:r>
            <a:endParaRPr lang="en-US" noProof="0" dirty="0"/>
          </a:p>
        </p:txBody>
      </p:sp>
      <p:sp>
        <p:nvSpPr>
          <p:cNvPr id="4" name="3 Marcador de texto"/>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s-ES"/>
              <a:t>Haga clic para modificar el estilo de texto del patrón</a:t>
            </a:r>
          </a:p>
        </p:txBody>
      </p:sp>
      <p:sp>
        <p:nvSpPr>
          <p:cNvPr id="5" name="13 Marcador de fecha"/>
          <p:cNvSpPr>
            <a:spLocks noGrp="1"/>
          </p:cNvSpPr>
          <p:nvPr>
            <p:ph type="dt" sz="half" idx="10"/>
          </p:nvPr>
        </p:nvSpPr>
        <p:spPr/>
        <p:txBody>
          <a:bodyPr/>
          <a:lstStyle>
            <a:lvl1pPr>
              <a:defRPr/>
            </a:lvl1pPr>
          </a:lstStyle>
          <a:p>
            <a:pPr>
              <a:defRPr/>
            </a:pPr>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fld id="{9BEDA80E-D278-6B47-BE7E-376EE8E2B7F6}" type="slidenum">
              <a:rPr lang="es-ES"/>
              <a:pPr/>
              <a:t>‹Nº›</a:t>
            </a:fld>
            <a:endParaRPr lang="es-ES"/>
          </a:p>
        </p:txBody>
      </p:sp>
    </p:spTree>
    <p:extLst>
      <p:ext uri="{BB962C8B-B14F-4D97-AF65-F5344CB8AC3E}">
        <p14:creationId xmlns:p14="http://schemas.microsoft.com/office/powerpoint/2010/main" val="37630247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fld id="{274E5C9A-2786-5046-AE85-0C865F776BA7}" type="slidenum">
              <a:rPr lang="es-ES"/>
              <a:pPr/>
              <a:t>‹Nº›</a:t>
            </a:fld>
            <a:endParaRPr lang="es-ES"/>
          </a:p>
        </p:txBody>
      </p:sp>
    </p:spTree>
    <p:extLst>
      <p:ext uri="{BB962C8B-B14F-4D97-AF65-F5344CB8AC3E}">
        <p14:creationId xmlns:p14="http://schemas.microsoft.com/office/powerpoint/2010/main" val="826060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042400" y="1143000"/>
            <a:ext cx="2540000" cy="5486400"/>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609600" y="1143000"/>
            <a:ext cx="8331200" cy="5486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fld id="{5BC3377C-5976-244A-9D2E-FAD57D9CC091}" type="slidenum">
              <a:rPr lang="es-ES"/>
              <a:pPr/>
              <a:t>‹Nº›</a:t>
            </a:fld>
            <a:endParaRPr lang="es-ES"/>
          </a:p>
        </p:txBody>
      </p:sp>
    </p:spTree>
    <p:extLst>
      <p:ext uri="{BB962C8B-B14F-4D97-AF65-F5344CB8AC3E}">
        <p14:creationId xmlns:p14="http://schemas.microsoft.com/office/powerpoint/2010/main" val="145184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fld id="{802AF298-8294-2A4C-BA49-B2D532B3F19D}" type="slidenum">
              <a:rPr lang="es-ES" smtClean="0"/>
              <a:pPr/>
              <a:t>‹Nº›</a:t>
            </a:fld>
            <a:endParaRPr lang="es-ES"/>
          </a:p>
        </p:txBody>
      </p:sp>
    </p:spTree>
    <p:extLst>
      <p:ext uri="{BB962C8B-B14F-4D97-AF65-F5344CB8AC3E}">
        <p14:creationId xmlns:p14="http://schemas.microsoft.com/office/powerpoint/2010/main" val="420444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fld id="{F9AD5776-088C-544C-82A3-D85AF39DFC6D}" type="slidenum">
              <a:rPr lang="es-ES" smtClean="0"/>
              <a:pPr/>
              <a:t>‹Nº›</a:t>
            </a:fld>
            <a:endParaRPr lang="es-ES"/>
          </a:p>
        </p:txBody>
      </p:sp>
    </p:spTree>
    <p:extLst>
      <p:ext uri="{BB962C8B-B14F-4D97-AF65-F5344CB8AC3E}">
        <p14:creationId xmlns:p14="http://schemas.microsoft.com/office/powerpoint/2010/main" val="376957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fld id="{DD3015D7-21D3-DF4B-8AC1-404DDAF0F24D}" type="slidenum">
              <a:rPr lang="es-ES" smtClean="0"/>
              <a:pPr/>
              <a:t>‹Nº›</a:t>
            </a:fld>
            <a:endParaRPr lang="es-ES"/>
          </a:p>
        </p:txBody>
      </p:sp>
    </p:spTree>
    <p:extLst>
      <p:ext uri="{BB962C8B-B14F-4D97-AF65-F5344CB8AC3E}">
        <p14:creationId xmlns:p14="http://schemas.microsoft.com/office/powerpoint/2010/main" val="3133355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fld id="{1D860617-CF14-4E4B-9057-659B4863C742}" type="slidenum">
              <a:rPr lang="es-ES" smtClean="0"/>
              <a:pPr/>
              <a:t>‹Nº›</a:t>
            </a:fld>
            <a:endParaRPr lang="es-ES"/>
          </a:p>
        </p:txBody>
      </p:sp>
    </p:spTree>
    <p:extLst>
      <p:ext uri="{BB962C8B-B14F-4D97-AF65-F5344CB8AC3E}">
        <p14:creationId xmlns:p14="http://schemas.microsoft.com/office/powerpoint/2010/main" val="294525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fld id="{9BEDA80E-D278-6B47-BE7E-376EE8E2B7F6}" type="slidenum">
              <a:rPr lang="es-ES" smtClean="0"/>
              <a:pPr/>
              <a:t>‹Nº›</a:t>
            </a:fld>
            <a:endParaRPr lang="es-ES"/>
          </a:p>
        </p:txBody>
      </p:sp>
    </p:spTree>
    <p:extLst>
      <p:ext uri="{BB962C8B-B14F-4D97-AF65-F5344CB8AC3E}">
        <p14:creationId xmlns:p14="http://schemas.microsoft.com/office/powerpoint/2010/main" val="406894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9AD5776-088C-544C-82A3-D85AF39DFC6D}" type="slidenum">
              <a:rPr lang="es-ES" smtClean="0"/>
              <a:pPr/>
              <a:t>‹Nº›</a:t>
            </a:fld>
            <a:endParaRPr lang="es-ES"/>
          </a:p>
        </p:txBody>
      </p:sp>
      <p:sp>
        <p:nvSpPr>
          <p:cNvPr id="8" name="28 Rectángulo">
            <a:extLst>
              <a:ext uri="{FF2B5EF4-FFF2-40B4-BE49-F238E27FC236}">
                <a16:creationId xmlns:a16="http://schemas.microsoft.com/office/drawing/2014/main" id="{B9183378-0328-E3A2-9F9D-2A91E12AFD86}"/>
              </a:ext>
            </a:extLst>
          </p:cNvPr>
          <p:cNvSpPr/>
          <p:nvPr userDrawn="1"/>
        </p:nvSpPr>
        <p:spPr>
          <a:xfrm>
            <a:off x="6763" y="6741368"/>
            <a:ext cx="6761312" cy="116632"/>
          </a:xfrm>
          <a:prstGeom prst="rect">
            <a:avLst/>
          </a:prstGeom>
          <a:solidFill>
            <a:srgbClr val="80004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CuadroTexto 8">
            <a:extLst>
              <a:ext uri="{FF2B5EF4-FFF2-40B4-BE49-F238E27FC236}">
                <a16:creationId xmlns:a16="http://schemas.microsoft.com/office/drawing/2014/main" id="{3651BAC4-D5B6-52A2-B77F-6C2F5AE01C86}"/>
              </a:ext>
            </a:extLst>
          </p:cNvPr>
          <p:cNvSpPr txBox="1"/>
          <p:nvPr userDrawn="1"/>
        </p:nvSpPr>
        <p:spPr>
          <a:xfrm>
            <a:off x="7056107" y="6597353"/>
            <a:ext cx="5280587" cy="276999"/>
          </a:xfrm>
          <a:prstGeom prst="rect">
            <a:avLst/>
          </a:prstGeom>
          <a:noFill/>
        </p:spPr>
        <p:txBody>
          <a:bodyPr wrap="square" rtlCol="0">
            <a:spAutoFit/>
          </a:bodyPr>
          <a:lstStyle/>
          <a:p>
            <a:r>
              <a:rPr lang="es-ES" sz="1200" dirty="0">
                <a:solidFill>
                  <a:schemeClr val="tx1"/>
                </a:solidFill>
              </a:rPr>
              <a:t>Dcho.</a:t>
            </a:r>
            <a:r>
              <a:rPr lang="es-ES" sz="1200" baseline="0" dirty="0">
                <a:solidFill>
                  <a:schemeClr val="tx1"/>
                </a:solidFill>
              </a:rPr>
              <a:t> de la Empresa / </a:t>
            </a:r>
            <a:r>
              <a:rPr lang="es-ES" sz="1200" dirty="0">
                <a:solidFill>
                  <a:schemeClr val="tx1"/>
                </a:solidFill>
              </a:rPr>
              <a:t>Dr.</a:t>
            </a:r>
            <a:r>
              <a:rPr lang="es-ES" sz="1200" baseline="0" dirty="0">
                <a:solidFill>
                  <a:schemeClr val="tx1"/>
                </a:solidFill>
              </a:rPr>
              <a:t> Alex R. Zambrano Torres</a:t>
            </a:r>
            <a:endParaRPr lang="es-ES" sz="1200" dirty="0">
              <a:solidFill>
                <a:schemeClr val="tx1"/>
              </a:solidFill>
            </a:endParaRPr>
          </a:p>
        </p:txBody>
      </p:sp>
    </p:spTree>
    <p:extLst>
      <p:ext uri="{BB962C8B-B14F-4D97-AF65-F5344CB8AC3E}">
        <p14:creationId xmlns:p14="http://schemas.microsoft.com/office/powerpoint/2010/main" val="3409841528"/>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 id="2147484056" r:id="rId15"/>
    <p:sldLayoutId id="214748405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1732451"/>
            <a:ext cx="10353763"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7"/>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AB27AF6-FE39-4F62-9983-F30C9B4684FC}" type="datetimeFigureOut">
              <a:rPr lang="es-PE" smtClean="0"/>
              <a:t>28 Mar. 2025</a:t>
            </a:fld>
            <a:endParaRPr lang="es-PE"/>
          </a:p>
        </p:txBody>
      </p:sp>
      <p:sp>
        <p:nvSpPr>
          <p:cNvPr id="5" name="Footer Placeholder 4"/>
          <p:cNvSpPr>
            <a:spLocks noGrp="1"/>
          </p:cNvSpPr>
          <p:nvPr>
            <p:ph type="ftr" sz="quarter" idx="3"/>
          </p:nvPr>
        </p:nvSpPr>
        <p:spPr>
          <a:xfrm>
            <a:off x="913797" y="5883277"/>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s-PE"/>
          </a:p>
        </p:txBody>
      </p:sp>
      <p:sp>
        <p:nvSpPr>
          <p:cNvPr id="6" name="Slide Number Placeholder 5"/>
          <p:cNvSpPr>
            <a:spLocks noGrp="1"/>
          </p:cNvSpPr>
          <p:nvPr>
            <p:ph type="sldNum" sz="quarter" idx="4"/>
          </p:nvPr>
        </p:nvSpPr>
        <p:spPr>
          <a:xfrm>
            <a:off x="10514013" y="5883277"/>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78D097E-7714-427E-AC09-F370B0E5F0ED}" type="slidenum">
              <a:rPr lang="es-PE" smtClean="0"/>
              <a:t>‹Nº›</a:t>
            </a:fld>
            <a:endParaRPr lang="es-PE"/>
          </a:p>
        </p:txBody>
      </p:sp>
    </p:spTree>
    <p:extLst>
      <p:ext uri="{BB962C8B-B14F-4D97-AF65-F5344CB8AC3E}">
        <p14:creationId xmlns:p14="http://schemas.microsoft.com/office/powerpoint/2010/main" val="787738260"/>
      </p:ext>
    </p:extLst>
  </p:cSld>
  <p:clrMap bg1="dk1" tx1="lt1" bg2="dk2" tx2="lt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6657A03-EB69-DC36-D7C2-8D3A9F748A4F}"/>
              </a:ext>
            </a:extLst>
          </p:cNvPr>
          <p:cNvPicPr>
            <a:picLocks noChangeAspect="1"/>
          </p:cNvPicPr>
          <p:nvPr userDrawn="1"/>
        </p:nvPicPr>
        <p:blipFill rotWithShape="1">
          <a:blip r:embed="rId13"/>
          <a:srcRect t="15893"/>
          <a:stretch/>
        </p:blipFill>
        <p:spPr>
          <a:xfrm>
            <a:off x="10254435" y="0"/>
            <a:ext cx="1937565" cy="6858000"/>
          </a:xfrm>
          <a:prstGeom prst="rect">
            <a:avLst/>
          </a:prstGeom>
        </p:spPr>
      </p:pic>
      <p:sp>
        <p:nvSpPr>
          <p:cNvPr id="40" name="39 Rectángulo"/>
          <p:cNvSpPr/>
          <p:nvPr/>
        </p:nvSpPr>
        <p:spPr bwMode="invGray">
          <a:xfrm>
            <a:off x="11832167" y="0"/>
            <a:ext cx="10584"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30" name="21 Marcador de título"/>
          <p:cNvSpPr>
            <a:spLocks noGrp="1"/>
          </p:cNvSpPr>
          <p:nvPr>
            <p:ph type="title"/>
          </p:nvPr>
        </p:nvSpPr>
        <p:spPr bwMode="auto">
          <a:xfrm>
            <a:off x="623392" y="109728"/>
            <a:ext cx="11247040"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s-ES" dirty="0"/>
              <a:t>Haga clic para modificar el estilo de título del patrón</a:t>
            </a:r>
            <a:endParaRPr lang="en-US" dirty="0"/>
          </a:p>
        </p:txBody>
      </p:sp>
      <p:sp>
        <p:nvSpPr>
          <p:cNvPr id="1031" name="12 Marcador de texto"/>
          <p:cNvSpPr>
            <a:spLocks noGrp="1"/>
          </p:cNvSpPr>
          <p:nvPr>
            <p:ph type="body" idx="1"/>
          </p:nvPr>
        </p:nvSpPr>
        <p:spPr bwMode="auto">
          <a:xfrm>
            <a:off x="1199456" y="1052736"/>
            <a:ext cx="10657184" cy="5521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14" name="13 Marcador de fecha"/>
          <p:cNvSpPr>
            <a:spLocks noGrp="1"/>
          </p:cNvSpPr>
          <p:nvPr>
            <p:ph type="dt" sz="half" idx="2"/>
          </p:nvPr>
        </p:nvSpPr>
        <p:spPr>
          <a:xfrm>
            <a:off x="8782051" y="612775"/>
            <a:ext cx="1276349" cy="457200"/>
          </a:xfrm>
          <a:prstGeom prst="rect">
            <a:avLst/>
          </a:prstGeom>
        </p:spPr>
        <p:txBody>
          <a:bodyPr vert="horz"/>
          <a:lstStyle>
            <a:lvl1pPr algn="l" eaLnBrk="1" latinLnBrk="0" hangingPunct="1">
              <a:defRPr kumimoji="0" sz="800">
                <a:solidFill>
                  <a:schemeClr val="accent2"/>
                </a:solidFill>
                <a:latin typeface="Arial" charset="0"/>
                <a:ea typeface="+mn-ea"/>
                <a:cs typeface="+mn-cs"/>
              </a:defRPr>
            </a:lvl1pPr>
          </a:lstStyle>
          <a:p>
            <a:pPr>
              <a:defRPr/>
            </a:pPr>
            <a:endParaRPr lang="es-ES" dirty="0"/>
          </a:p>
        </p:txBody>
      </p:sp>
      <p:sp>
        <p:nvSpPr>
          <p:cNvPr id="3" name="2 Marcador de pie de página"/>
          <p:cNvSpPr>
            <a:spLocks noGrp="1"/>
          </p:cNvSpPr>
          <p:nvPr>
            <p:ph type="ftr" sz="quarter" idx="3"/>
          </p:nvPr>
        </p:nvSpPr>
        <p:spPr>
          <a:xfrm>
            <a:off x="7010401" y="612775"/>
            <a:ext cx="1767417" cy="457200"/>
          </a:xfrm>
          <a:prstGeom prst="rect">
            <a:avLst/>
          </a:prstGeom>
        </p:spPr>
        <p:txBody>
          <a:bodyPr vert="horz"/>
          <a:lstStyle>
            <a:lvl1pPr algn="r" eaLnBrk="1" latinLnBrk="0" hangingPunct="1">
              <a:defRPr kumimoji="0" sz="800">
                <a:solidFill>
                  <a:schemeClr val="accent2"/>
                </a:solidFill>
                <a:latin typeface="Arial" charset="0"/>
                <a:ea typeface="+mn-ea"/>
                <a:cs typeface="+mn-cs"/>
              </a:defRPr>
            </a:lvl1pPr>
          </a:lstStyle>
          <a:p>
            <a:pPr>
              <a:defRPr/>
            </a:pPr>
            <a:endParaRPr lang="es-ES" dirty="0"/>
          </a:p>
        </p:txBody>
      </p:sp>
      <p:sp>
        <p:nvSpPr>
          <p:cNvPr id="23" name="22 Marcador de número de diapositiva"/>
          <p:cNvSpPr>
            <a:spLocks noGrp="1"/>
          </p:cNvSpPr>
          <p:nvPr>
            <p:ph type="sldNum" sz="quarter" idx="4"/>
          </p:nvPr>
        </p:nvSpPr>
        <p:spPr>
          <a:xfrm>
            <a:off x="10162819" y="0"/>
            <a:ext cx="1016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fld id="{F9AD5776-088C-544C-82A3-D85AF39DFC6D}" type="slidenum">
              <a:rPr lang="es-ES"/>
              <a:pPr/>
              <a:t>‹Nº›</a:t>
            </a:fld>
            <a:endParaRPr lang="es-ES" dirty="0"/>
          </a:p>
        </p:txBody>
      </p:sp>
      <p:sp>
        <p:nvSpPr>
          <p:cNvPr id="27" name="CuadroTexto 26"/>
          <p:cNvSpPr txBox="1"/>
          <p:nvPr userDrawn="1"/>
        </p:nvSpPr>
        <p:spPr>
          <a:xfrm>
            <a:off x="10058400" y="6320646"/>
            <a:ext cx="2110886" cy="461665"/>
          </a:xfrm>
          <a:prstGeom prst="rect">
            <a:avLst/>
          </a:prstGeom>
          <a:noFill/>
        </p:spPr>
        <p:txBody>
          <a:bodyPr wrap="square" rtlCol="0">
            <a:spAutoFit/>
          </a:bodyPr>
          <a:lstStyle/>
          <a:p>
            <a:pPr algn="r"/>
            <a:r>
              <a:rPr lang="es-ES" sz="1200" dirty="0">
                <a:solidFill>
                  <a:srgbClr val="FFC000"/>
                </a:solidFill>
              </a:rPr>
              <a:t>Derecho de Empresa </a:t>
            </a:r>
          </a:p>
          <a:p>
            <a:pPr algn="r"/>
            <a:r>
              <a:rPr lang="es-ES" sz="1200" baseline="0" dirty="0">
                <a:solidFill>
                  <a:srgbClr val="FFC000"/>
                </a:solidFill>
              </a:rPr>
              <a:t>Alex R. Zambrano Torres</a:t>
            </a:r>
            <a:endParaRPr lang="es-ES" sz="1200" dirty="0">
              <a:solidFill>
                <a:srgbClr val="FFC000"/>
              </a:solidFill>
            </a:endParaRPr>
          </a:p>
        </p:txBody>
      </p:sp>
      <p:sp>
        <p:nvSpPr>
          <p:cNvPr id="4" name="CuadroTexto 3">
            <a:extLst>
              <a:ext uri="{FF2B5EF4-FFF2-40B4-BE49-F238E27FC236}">
                <a16:creationId xmlns:a16="http://schemas.microsoft.com/office/drawing/2014/main" id="{8D2F34A9-EF0B-F3BD-B37D-6617DCBF350D}"/>
              </a:ext>
            </a:extLst>
          </p:cNvPr>
          <p:cNvSpPr txBox="1"/>
          <p:nvPr userDrawn="1"/>
        </p:nvSpPr>
        <p:spPr>
          <a:xfrm>
            <a:off x="11535017" y="-2672"/>
            <a:ext cx="691613" cy="646331"/>
          </a:xfrm>
          <a:prstGeom prst="rect">
            <a:avLst/>
          </a:prstGeom>
          <a:noFill/>
        </p:spPr>
        <p:txBody>
          <a:bodyPr wrap="square">
            <a:spAutoFit/>
          </a:bodyPr>
          <a:lstStyle/>
          <a:p>
            <a:r>
              <a:rPr lang="es-ES" sz="3600" b="1" u="none" dirty="0">
                <a:solidFill>
                  <a:srgbClr val="FFC000"/>
                </a:solidFill>
                <a:latin typeface="Geometr706 BlkCn BT" panose="020B0706030503030204" pitchFamily="34" charset="0"/>
              </a:rPr>
              <a:t>AZ</a:t>
            </a:r>
            <a:endParaRPr lang="es-PE" b="1" u="none" dirty="0">
              <a:latin typeface="Geometr706 BlkCn BT" panose="020B0706030503030204" pitchFamily="34" charset="0"/>
            </a:endParaRPr>
          </a:p>
        </p:txBody>
      </p:sp>
    </p:spTree>
    <p:extLst>
      <p:ext uri="{BB962C8B-B14F-4D97-AF65-F5344CB8AC3E}">
        <p14:creationId xmlns:p14="http://schemas.microsoft.com/office/powerpoint/2010/main" val="4020701705"/>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hf hdr="0" ftr="0" dt="0"/>
  <p:txStyles>
    <p:titleStyle>
      <a:lvl1pPr algn="l" rtl="0" eaLnBrk="0" fontAlgn="base" hangingPunct="0">
        <a:spcBef>
          <a:spcPct val="0"/>
        </a:spcBef>
        <a:spcAft>
          <a:spcPct val="0"/>
        </a:spcAft>
        <a:defRPr sz="2400" kern="1200">
          <a:solidFill>
            <a:srgbClr val="00B0F0"/>
          </a:solidFill>
          <a:latin typeface="Arial" panose="020B0604020202020204" pitchFamily="34" charset="0"/>
          <a:ea typeface="MS PGothic" panose="020B0600070205080204" pitchFamily="34" charset="-128"/>
          <a:cs typeface="MS PGothic" charset="0"/>
        </a:defRPr>
      </a:lvl1pPr>
      <a:lvl2pPr algn="l"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MS PGothic" charset="0"/>
        </a:defRPr>
      </a:lvl2pPr>
      <a:lvl3pPr algn="l"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MS PGothic" charset="0"/>
        </a:defRPr>
      </a:lvl3pPr>
      <a:lvl4pPr algn="l"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MS PGothic" charset="0"/>
        </a:defRPr>
      </a:lvl4pPr>
      <a:lvl5pPr algn="l"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MS PGothic"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www.gob.pe/271-busqueda-y-reserva-de-nombre" TargetMode="External"/><Relationship Id="rId2" Type="http://schemas.openxmlformats.org/officeDocument/2006/relationships/hyperlink" Target="https://www.gob.pe/235-que-es-el-documento-nacional-de-identidad-dni" TargetMode="External"/><Relationship Id="rId1" Type="http://schemas.openxmlformats.org/officeDocument/2006/relationships/slideLayout" Target="../slideLayouts/slideLayout35.xml"/><Relationship Id="rId5" Type="http://schemas.openxmlformats.org/officeDocument/2006/relationships/image" Target="../media/image10.png"/><Relationship Id="rId4" Type="http://schemas.openxmlformats.org/officeDocument/2006/relationships/hyperlink" Target="https://www.produce.gob.pe/documentos/mype-industria/cde/ficha-de-solicitud-constitucion-de-empresas.docx"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www.gob.pe/271-busqueda-y-reserva-de-nombre" TargetMode="External"/><Relationship Id="rId2" Type="http://schemas.openxmlformats.org/officeDocument/2006/relationships/hyperlink" Target="https://www.gob.pe/235-que-es-el-documento-nacional-de-identidad-dni" TargetMode="External"/><Relationship Id="rId1" Type="http://schemas.openxmlformats.org/officeDocument/2006/relationships/slideLayout" Target="../slideLayouts/slideLayout35.xml"/><Relationship Id="rId5" Type="http://schemas.openxmlformats.org/officeDocument/2006/relationships/image" Target="../media/image11.png"/><Relationship Id="rId4" Type="http://schemas.openxmlformats.org/officeDocument/2006/relationships/hyperlink" Target="https://www.produce.gob.pe/documentos/mype-industria/cde/ficha-de-solicitud-constitucion-de-empresas.docx"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www.gob.pe/271-busqueda-y-reserva-de-nombre" TargetMode="External"/><Relationship Id="rId2" Type="http://schemas.openxmlformats.org/officeDocument/2006/relationships/hyperlink" Target="https://www.gob.pe/235-que-es-el-documento-nacional-de-identidad-dni" TargetMode="External"/><Relationship Id="rId1" Type="http://schemas.openxmlformats.org/officeDocument/2006/relationships/slideLayout" Target="../slideLayouts/slideLayout35.xml"/><Relationship Id="rId5" Type="http://schemas.openxmlformats.org/officeDocument/2006/relationships/image" Target="../media/image12.png"/><Relationship Id="rId4" Type="http://schemas.openxmlformats.org/officeDocument/2006/relationships/hyperlink" Target="https://www.produce.gob.pe/documentos/mype-industria/cde/ficha-de-solicitud-constitucion-de-empresas.docx"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www.gob.pe/271-busqueda-y-reserva-de-nombre" TargetMode="External"/><Relationship Id="rId2" Type="http://schemas.openxmlformats.org/officeDocument/2006/relationships/hyperlink" Target="https://www.gob.pe/235-que-es-el-documento-nacional-de-identidad-dni" TargetMode="External"/><Relationship Id="rId1" Type="http://schemas.openxmlformats.org/officeDocument/2006/relationships/slideLayout" Target="../slideLayouts/slideLayout35.xml"/><Relationship Id="rId5" Type="http://schemas.openxmlformats.org/officeDocument/2006/relationships/image" Target="../media/image13.png"/><Relationship Id="rId4" Type="http://schemas.openxmlformats.org/officeDocument/2006/relationships/hyperlink" Target="https://www.produce.gob.pe/documentos/mype-industria/cde/ficha-de-solicitud-constitucion-de-empresas.docx"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2" Type="http://schemas.openxmlformats.org/officeDocument/2006/relationships/hyperlink" Target="https://www.gob.pe/272-elaboracion-del-acto-constitutivo-minuta" TargetMode="External"/><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7.xml.rels><?xml version="1.0" encoding="UTF-8" standalone="yes"?>
<Relationships xmlns="http://schemas.openxmlformats.org/package/2006/relationships"><Relationship Id="rId8" Type="http://schemas.openxmlformats.org/officeDocument/2006/relationships/hyperlink" Target="https://www.gob.pe/235-que-es-el-documento-nacional-de-identidad-dni" TargetMode="External"/><Relationship Id="rId3" Type="http://schemas.openxmlformats.org/officeDocument/2006/relationships/hyperlink" Target="https://www.gob.pe/sunarp" TargetMode="External"/><Relationship Id="rId7" Type="http://schemas.openxmlformats.org/officeDocument/2006/relationships/hyperlink" Target="https://www.gob.pe/7015" TargetMode="External"/><Relationship Id="rId2" Type="http://schemas.openxmlformats.org/officeDocument/2006/relationships/hyperlink" Target="https://www.gob.pe/10580-constituir-tu-empresa-a-traves-de-la-plataforma-sistema-de-intermediacion-digital-sid-sunarp" TargetMode="External"/><Relationship Id="rId1" Type="http://schemas.openxmlformats.org/officeDocument/2006/relationships/slideLayout" Target="../slideLayouts/slideLayout35.xml"/><Relationship Id="rId6" Type="http://schemas.openxmlformats.org/officeDocument/2006/relationships/hyperlink" Target="https://www.sunat.gob.pe/ol-ti-itadminforuc-inscripcion/inscripcion" TargetMode="External"/><Relationship Id="rId11" Type="http://schemas.openxmlformats.org/officeDocument/2006/relationships/hyperlink" Target="https://www.gob.pe/institucion/sunat/informes-publicaciones/393398-requisitos-adicionales-para-la-inscripcion-al-ruc-segun-tipo-de-contribuyente" TargetMode="External"/><Relationship Id="rId5" Type="http://schemas.openxmlformats.org/officeDocument/2006/relationships/hyperlink" Target="https://www.gob.pe/393-obtener-clave-sol" TargetMode="External"/><Relationship Id="rId10" Type="http://schemas.openxmlformats.org/officeDocument/2006/relationships/hyperlink" Target="https://www.gob.pe/634" TargetMode="External"/><Relationship Id="rId4" Type="http://schemas.openxmlformats.org/officeDocument/2006/relationships/hyperlink" Target="https://www.gob.pe/11125" TargetMode="External"/><Relationship Id="rId9" Type="http://schemas.openxmlformats.org/officeDocument/2006/relationships/hyperlink" Target="https://www.gob.pe/es/7005"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www.gob.pe/institucion/sunat/informes-publicaciones/374996-formulario-2054" TargetMode="External"/><Relationship Id="rId2" Type="http://schemas.openxmlformats.org/officeDocument/2006/relationships/hyperlink" Target="https://www.gob.pe/institucion/sunat/informes-publicaciones/337350-solicitud-de-inscripcion-al-ruc-o-comunicacion-de-afectacion-a-tributos" TargetMode="External"/><Relationship Id="rId1" Type="http://schemas.openxmlformats.org/officeDocument/2006/relationships/slideLayout" Target="../slideLayouts/slideLayout35.xml"/><Relationship Id="rId6" Type="http://schemas.openxmlformats.org/officeDocument/2006/relationships/hyperlink" Target="https://www.gob.pe/institucion/sunat/informes-publicaciones/393477-formulario-2046" TargetMode="External"/><Relationship Id="rId5" Type="http://schemas.openxmlformats.org/officeDocument/2006/relationships/hyperlink" Target="http://orientacion.sunat.gob.pe/images/imagenes/formularios/f-2054-Anexo.pdf" TargetMode="External"/><Relationship Id="rId4" Type="http://schemas.openxmlformats.org/officeDocument/2006/relationships/hyperlink" Target="https://www.gob.pe/institucion/sunat/informes-publicaciones/374998-formulario-2054-anexo"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_ftn2"/><Relationship Id="rId2" Type="http://schemas.openxmlformats.org/officeDocument/2006/relationships/hyperlink" Target="#_ftn1"/><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_ftn4"/><Relationship Id="rId2" Type="http://schemas.openxmlformats.org/officeDocument/2006/relationships/hyperlink" Target="#_ftn3"/><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_ftn5"/><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_ftn6"/><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www.gob.pe/institucion/sunarp/informes-publicaciones/3783047-solicitud-de-reserva-de-nombre-de-persona-juridicaarp" TargetMode="External"/><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b.pe/institucion/sunarp/informes-publicaciones/3783047-solicitud-de-reserva-de-nombre-de-persona-juridicaarp" TargetMode="External"/><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b.pe/institucion/sunarp/informes-publicaciones/3783047-solicitud-de-reserva-de-nombre-de-persona-juridicaarp" TargetMode="External"/><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3" Type="http://schemas.openxmlformats.org/officeDocument/2006/relationships/hyperlink" Target="https://www.gob.pe/271-busqueda-y-reserva-de-nombre" TargetMode="External"/><Relationship Id="rId2" Type="http://schemas.openxmlformats.org/officeDocument/2006/relationships/hyperlink" Target="https://www.gob.pe/235-que-es-el-documento-nacional-de-identidad-dni" TargetMode="External"/><Relationship Id="rId1" Type="http://schemas.openxmlformats.org/officeDocument/2006/relationships/slideLayout" Target="../slideLayouts/slideLayout35.xml"/><Relationship Id="rId4" Type="http://schemas.openxmlformats.org/officeDocument/2006/relationships/hyperlink" Target="https://www.produce.gob.pe/documentos/mype-industria/cde/ficha-de-solicitud-constitucion-de-empresas.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A210CD3E-32F2-D044-B683-930C6BF332F0}"/>
              </a:ext>
            </a:extLst>
          </p:cNvPr>
          <p:cNvSpPr/>
          <p:nvPr/>
        </p:nvSpPr>
        <p:spPr>
          <a:xfrm>
            <a:off x="380508" y="2134462"/>
            <a:ext cx="2642183" cy="2642183"/>
          </a:xfrm>
          <a:prstGeom prst="ellipse">
            <a:avLst/>
          </a:prstGeom>
          <a:solidFill>
            <a:schemeClr val="accent6">
              <a:lumMod val="20000"/>
              <a:lumOff val="8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5" name="Elipse 4">
            <a:extLst>
              <a:ext uri="{FF2B5EF4-FFF2-40B4-BE49-F238E27FC236}">
                <a16:creationId xmlns:a16="http://schemas.microsoft.com/office/drawing/2014/main" id="{CC8C5B8C-8AE9-5950-2D4B-8FA4E1FB0EF2}"/>
              </a:ext>
            </a:extLst>
          </p:cNvPr>
          <p:cNvSpPr/>
          <p:nvPr/>
        </p:nvSpPr>
        <p:spPr>
          <a:xfrm>
            <a:off x="571282" y="2317294"/>
            <a:ext cx="2275577" cy="2275577"/>
          </a:xfrm>
          <a:prstGeom prst="ellipse">
            <a:avLst/>
          </a:prstGeom>
          <a:solidFill>
            <a:schemeClr val="accent6">
              <a:lumMod val="20000"/>
              <a:lumOff val="8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grpSp>
        <p:nvGrpSpPr>
          <p:cNvPr id="6" name="Grupo 5">
            <a:extLst>
              <a:ext uri="{FF2B5EF4-FFF2-40B4-BE49-F238E27FC236}">
                <a16:creationId xmlns:a16="http://schemas.microsoft.com/office/drawing/2014/main" id="{C16C53EB-E8DF-27B9-D2F9-A41DF134B73B}"/>
              </a:ext>
            </a:extLst>
          </p:cNvPr>
          <p:cNvGrpSpPr/>
          <p:nvPr/>
        </p:nvGrpSpPr>
        <p:grpSpPr>
          <a:xfrm>
            <a:off x="527325" y="2280495"/>
            <a:ext cx="2363494" cy="2353191"/>
            <a:chOff x="2939747" y="1049484"/>
            <a:chExt cx="3151325" cy="3137588"/>
          </a:xfrm>
        </p:grpSpPr>
        <p:sp>
          <p:nvSpPr>
            <p:cNvPr id="7" name="Rectángulo 6">
              <a:extLst>
                <a:ext uri="{FF2B5EF4-FFF2-40B4-BE49-F238E27FC236}">
                  <a16:creationId xmlns:a16="http://schemas.microsoft.com/office/drawing/2014/main" id="{00C5731F-A478-E819-FEFE-75B50B573007}"/>
                </a:ext>
              </a:extLst>
            </p:cNvPr>
            <p:cNvSpPr/>
            <p:nvPr/>
          </p:nvSpPr>
          <p:spPr>
            <a:xfrm>
              <a:off x="4463163" y="1049484"/>
              <a:ext cx="105575" cy="24512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8" name="Rectángulo 7">
              <a:extLst>
                <a:ext uri="{FF2B5EF4-FFF2-40B4-BE49-F238E27FC236}">
                  <a16:creationId xmlns:a16="http://schemas.microsoft.com/office/drawing/2014/main" id="{BE37B0E1-7D10-15C5-71CD-378234F676AD}"/>
                </a:ext>
              </a:extLst>
            </p:cNvPr>
            <p:cNvSpPr/>
            <p:nvPr/>
          </p:nvSpPr>
          <p:spPr>
            <a:xfrm>
              <a:off x="4481145" y="3941950"/>
              <a:ext cx="105575" cy="24512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9" name="Rectángulo 8">
              <a:extLst>
                <a:ext uri="{FF2B5EF4-FFF2-40B4-BE49-F238E27FC236}">
                  <a16:creationId xmlns:a16="http://schemas.microsoft.com/office/drawing/2014/main" id="{68D2B86C-18AD-C923-9FFD-6D1CB5B02CC5}"/>
                </a:ext>
              </a:extLst>
            </p:cNvPr>
            <p:cNvSpPr/>
            <p:nvPr/>
          </p:nvSpPr>
          <p:spPr>
            <a:xfrm rot="5400000">
              <a:off x="3009520" y="2511289"/>
              <a:ext cx="105575" cy="24512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0" name="Rectángulo 9">
              <a:extLst>
                <a:ext uri="{FF2B5EF4-FFF2-40B4-BE49-F238E27FC236}">
                  <a16:creationId xmlns:a16="http://schemas.microsoft.com/office/drawing/2014/main" id="{F2FDB9D8-389E-A5A8-78A6-EEC68E71DCE0}"/>
                </a:ext>
              </a:extLst>
            </p:cNvPr>
            <p:cNvSpPr/>
            <p:nvPr/>
          </p:nvSpPr>
          <p:spPr>
            <a:xfrm rot="5400000">
              <a:off x="5915723" y="2508264"/>
              <a:ext cx="105575" cy="24512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grpSp>
      <p:grpSp>
        <p:nvGrpSpPr>
          <p:cNvPr id="11" name="Grupo 10">
            <a:extLst>
              <a:ext uri="{FF2B5EF4-FFF2-40B4-BE49-F238E27FC236}">
                <a16:creationId xmlns:a16="http://schemas.microsoft.com/office/drawing/2014/main" id="{C523BB6E-69C1-AC91-6434-F3F6FAB4B8A8}"/>
              </a:ext>
            </a:extLst>
          </p:cNvPr>
          <p:cNvGrpSpPr/>
          <p:nvPr/>
        </p:nvGrpSpPr>
        <p:grpSpPr>
          <a:xfrm>
            <a:off x="587072" y="2332232"/>
            <a:ext cx="2255599" cy="2251299"/>
            <a:chOff x="3019410" y="1118467"/>
            <a:chExt cx="3007465" cy="3001732"/>
          </a:xfrm>
        </p:grpSpPr>
        <p:sp>
          <p:nvSpPr>
            <p:cNvPr id="12" name="Rectángulo 11">
              <a:extLst>
                <a:ext uri="{FF2B5EF4-FFF2-40B4-BE49-F238E27FC236}">
                  <a16:creationId xmlns:a16="http://schemas.microsoft.com/office/drawing/2014/main" id="{0D396441-9BB1-5477-7580-90932761C4C0}"/>
                </a:ext>
              </a:extLst>
            </p:cNvPr>
            <p:cNvSpPr/>
            <p:nvPr/>
          </p:nvSpPr>
          <p:spPr>
            <a:xfrm rot="1048241">
              <a:off x="4867976" y="1123157"/>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3" name="Rectángulo 12">
              <a:extLst>
                <a:ext uri="{FF2B5EF4-FFF2-40B4-BE49-F238E27FC236}">
                  <a16:creationId xmlns:a16="http://schemas.microsoft.com/office/drawing/2014/main" id="{BEF0FA0C-F882-14C4-B559-84B9DF0C810F}"/>
                </a:ext>
              </a:extLst>
            </p:cNvPr>
            <p:cNvSpPr/>
            <p:nvPr/>
          </p:nvSpPr>
          <p:spPr>
            <a:xfrm rot="1938431">
              <a:off x="5231517" y="1272327"/>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4" name="Rectángulo 13">
              <a:extLst>
                <a:ext uri="{FF2B5EF4-FFF2-40B4-BE49-F238E27FC236}">
                  <a16:creationId xmlns:a16="http://schemas.microsoft.com/office/drawing/2014/main" id="{2975FE48-16F0-8C6B-8195-A461310C3877}"/>
                </a:ext>
              </a:extLst>
            </p:cNvPr>
            <p:cNvSpPr/>
            <p:nvPr/>
          </p:nvSpPr>
          <p:spPr>
            <a:xfrm rot="2809214">
              <a:off x="5555880" y="1510196"/>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5" name="Rectángulo 14">
              <a:extLst>
                <a:ext uri="{FF2B5EF4-FFF2-40B4-BE49-F238E27FC236}">
                  <a16:creationId xmlns:a16="http://schemas.microsoft.com/office/drawing/2014/main" id="{061EC85B-DB9E-E6D8-801E-6AD659F63228}"/>
                </a:ext>
              </a:extLst>
            </p:cNvPr>
            <p:cNvSpPr/>
            <p:nvPr/>
          </p:nvSpPr>
          <p:spPr>
            <a:xfrm rot="18887285">
              <a:off x="3401543" y="1519665"/>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6" name="Rectángulo 15">
              <a:extLst>
                <a:ext uri="{FF2B5EF4-FFF2-40B4-BE49-F238E27FC236}">
                  <a16:creationId xmlns:a16="http://schemas.microsoft.com/office/drawing/2014/main" id="{AF0825FC-7667-2AEF-CC70-9B17E8334247}"/>
                </a:ext>
              </a:extLst>
            </p:cNvPr>
            <p:cNvSpPr/>
            <p:nvPr/>
          </p:nvSpPr>
          <p:spPr>
            <a:xfrm rot="19783053">
              <a:off x="3703256" y="1278688"/>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7" name="Rectángulo 16">
              <a:extLst>
                <a:ext uri="{FF2B5EF4-FFF2-40B4-BE49-F238E27FC236}">
                  <a16:creationId xmlns:a16="http://schemas.microsoft.com/office/drawing/2014/main" id="{A1E4D109-F6EC-3518-C438-126ED6D43F69}"/>
                </a:ext>
              </a:extLst>
            </p:cNvPr>
            <p:cNvSpPr/>
            <p:nvPr/>
          </p:nvSpPr>
          <p:spPr>
            <a:xfrm rot="20557930">
              <a:off x="4073437" y="1118467"/>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8" name="Rectángulo 17">
              <a:extLst>
                <a:ext uri="{FF2B5EF4-FFF2-40B4-BE49-F238E27FC236}">
                  <a16:creationId xmlns:a16="http://schemas.microsoft.com/office/drawing/2014/main" id="{4FD002EF-D9C8-C1BD-3558-5C6E49B74B39}"/>
                </a:ext>
              </a:extLst>
            </p:cNvPr>
            <p:cNvSpPr/>
            <p:nvPr/>
          </p:nvSpPr>
          <p:spPr>
            <a:xfrm rot="20641440">
              <a:off x="4863950" y="4041619"/>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9" name="Rectángulo 18">
              <a:extLst>
                <a:ext uri="{FF2B5EF4-FFF2-40B4-BE49-F238E27FC236}">
                  <a16:creationId xmlns:a16="http://schemas.microsoft.com/office/drawing/2014/main" id="{0921AE3D-3F74-90C4-52CA-D6BA30BA376A}"/>
                </a:ext>
              </a:extLst>
            </p:cNvPr>
            <p:cNvSpPr/>
            <p:nvPr/>
          </p:nvSpPr>
          <p:spPr>
            <a:xfrm rot="19630130">
              <a:off x="5223679" y="3886755"/>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0" name="Rectángulo 19">
              <a:extLst>
                <a:ext uri="{FF2B5EF4-FFF2-40B4-BE49-F238E27FC236}">
                  <a16:creationId xmlns:a16="http://schemas.microsoft.com/office/drawing/2014/main" id="{6B59F2EE-F2C1-6EBF-6A27-2BA1EBB368AB}"/>
                </a:ext>
              </a:extLst>
            </p:cNvPr>
            <p:cNvSpPr/>
            <p:nvPr/>
          </p:nvSpPr>
          <p:spPr>
            <a:xfrm rot="18421064">
              <a:off x="5539134" y="3646790"/>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1" name="Rectángulo 20">
              <a:extLst>
                <a:ext uri="{FF2B5EF4-FFF2-40B4-BE49-F238E27FC236}">
                  <a16:creationId xmlns:a16="http://schemas.microsoft.com/office/drawing/2014/main" id="{E7797CE3-09FC-55CE-7403-28E5D19DA70C}"/>
                </a:ext>
              </a:extLst>
            </p:cNvPr>
            <p:cNvSpPr/>
            <p:nvPr/>
          </p:nvSpPr>
          <p:spPr>
            <a:xfrm rot="2724296">
              <a:off x="3401585" y="3669112"/>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2" name="Rectángulo 21">
              <a:extLst>
                <a:ext uri="{FF2B5EF4-FFF2-40B4-BE49-F238E27FC236}">
                  <a16:creationId xmlns:a16="http://schemas.microsoft.com/office/drawing/2014/main" id="{E5BF5048-6F53-B9E0-17C5-EDCEB37696C1}"/>
                </a:ext>
              </a:extLst>
            </p:cNvPr>
            <p:cNvSpPr/>
            <p:nvPr/>
          </p:nvSpPr>
          <p:spPr>
            <a:xfrm rot="1548208">
              <a:off x="3712234" y="3906430"/>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3" name="Rectángulo 22">
              <a:extLst>
                <a:ext uri="{FF2B5EF4-FFF2-40B4-BE49-F238E27FC236}">
                  <a16:creationId xmlns:a16="http://schemas.microsoft.com/office/drawing/2014/main" id="{A55AC2EE-FD1C-824E-9EC0-FA38D6E8A02D}"/>
                </a:ext>
              </a:extLst>
            </p:cNvPr>
            <p:cNvSpPr/>
            <p:nvPr/>
          </p:nvSpPr>
          <p:spPr>
            <a:xfrm rot="900000">
              <a:off x="4070605" y="4049159"/>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4" name="Rectángulo 23">
              <a:extLst>
                <a:ext uri="{FF2B5EF4-FFF2-40B4-BE49-F238E27FC236}">
                  <a16:creationId xmlns:a16="http://schemas.microsoft.com/office/drawing/2014/main" id="{9BBC81FC-F857-7F8D-AF27-3E1B7F1434B9}"/>
                </a:ext>
              </a:extLst>
            </p:cNvPr>
            <p:cNvSpPr/>
            <p:nvPr/>
          </p:nvSpPr>
          <p:spPr>
            <a:xfrm rot="3597934">
              <a:off x="5777689" y="1823524"/>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5" name="Rectángulo 24">
              <a:extLst>
                <a:ext uri="{FF2B5EF4-FFF2-40B4-BE49-F238E27FC236}">
                  <a16:creationId xmlns:a16="http://schemas.microsoft.com/office/drawing/2014/main" id="{643FC74E-5320-5EAE-580C-A1A34F1A52C7}"/>
                </a:ext>
              </a:extLst>
            </p:cNvPr>
            <p:cNvSpPr/>
            <p:nvPr/>
          </p:nvSpPr>
          <p:spPr>
            <a:xfrm rot="4595535">
              <a:off x="5938567" y="2208838"/>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6" name="Rectángulo 25">
              <a:extLst>
                <a:ext uri="{FF2B5EF4-FFF2-40B4-BE49-F238E27FC236}">
                  <a16:creationId xmlns:a16="http://schemas.microsoft.com/office/drawing/2014/main" id="{2A959E25-157D-E154-BB82-BEDAC4675238}"/>
                </a:ext>
              </a:extLst>
            </p:cNvPr>
            <p:cNvSpPr/>
            <p:nvPr/>
          </p:nvSpPr>
          <p:spPr>
            <a:xfrm rot="17085871">
              <a:off x="3002142" y="2194595"/>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7" name="Rectángulo 26">
              <a:extLst>
                <a:ext uri="{FF2B5EF4-FFF2-40B4-BE49-F238E27FC236}">
                  <a16:creationId xmlns:a16="http://schemas.microsoft.com/office/drawing/2014/main" id="{962997C8-3465-9425-BD58-AFF11C19BB8C}"/>
                </a:ext>
              </a:extLst>
            </p:cNvPr>
            <p:cNvSpPr/>
            <p:nvPr/>
          </p:nvSpPr>
          <p:spPr>
            <a:xfrm rot="18013756">
              <a:off x="3157067" y="1832058"/>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8" name="Rectángulo 27">
              <a:extLst>
                <a:ext uri="{FF2B5EF4-FFF2-40B4-BE49-F238E27FC236}">
                  <a16:creationId xmlns:a16="http://schemas.microsoft.com/office/drawing/2014/main" id="{9AC8A0B8-96EA-51FB-8A72-99DC901E2090}"/>
                </a:ext>
              </a:extLst>
            </p:cNvPr>
            <p:cNvSpPr/>
            <p:nvPr/>
          </p:nvSpPr>
          <p:spPr>
            <a:xfrm rot="6734075">
              <a:off x="5930564" y="2989991"/>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9" name="Rectángulo 28">
              <a:extLst>
                <a:ext uri="{FF2B5EF4-FFF2-40B4-BE49-F238E27FC236}">
                  <a16:creationId xmlns:a16="http://schemas.microsoft.com/office/drawing/2014/main" id="{BE7AF84F-7F85-27E4-C595-5F451F35E032}"/>
                </a:ext>
              </a:extLst>
            </p:cNvPr>
            <p:cNvSpPr/>
            <p:nvPr/>
          </p:nvSpPr>
          <p:spPr>
            <a:xfrm rot="17645652">
              <a:off x="5770300" y="3341396"/>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30" name="Rectángulo 29">
              <a:extLst>
                <a:ext uri="{FF2B5EF4-FFF2-40B4-BE49-F238E27FC236}">
                  <a16:creationId xmlns:a16="http://schemas.microsoft.com/office/drawing/2014/main" id="{93625249-C920-665C-ADCE-B2618FEB7E5D}"/>
                </a:ext>
              </a:extLst>
            </p:cNvPr>
            <p:cNvSpPr/>
            <p:nvPr/>
          </p:nvSpPr>
          <p:spPr>
            <a:xfrm rot="3193645">
              <a:off x="3159854" y="3340988"/>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31" name="Rectángulo 30">
              <a:extLst>
                <a:ext uri="{FF2B5EF4-FFF2-40B4-BE49-F238E27FC236}">
                  <a16:creationId xmlns:a16="http://schemas.microsoft.com/office/drawing/2014/main" id="{23BBFAE6-9CCD-009B-3324-7939F45E2952}"/>
                </a:ext>
              </a:extLst>
            </p:cNvPr>
            <p:cNvSpPr/>
            <p:nvPr/>
          </p:nvSpPr>
          <p:spPr>
            <a:xfrm rot="4800759">
              <a:off x="3002143" y="2989991"/>
              <a:ext cx="105575" cy="710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grpSp>
      <p:sp>
        <p:nvSpPr>
          <p:cNvPr id="32" name="Elipse 31">
            <a:extLst>
              <a:ext uri="{FF2B5EF4-FFF2-40B4-BE49-F238E27FC236}">
                <a16:creationId xmlns:a16="http://schemas.microsoft.com/office/drawing/2014/main" id="{3E63EAD4-9FB3-D181-0D4B-CDE5736C13CD}"/>
              </a:ext>
            </a:extLst>
          </p:cNvPr>
          <p:cNvSpPr/>
          <p:nvPr/>
        </p:nvSpPr>
        <p:spPr>
          <a:xfrm>
            <a:off x="1649734" y="3175920"/>
            <a:ext cx="90080" cy="900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33" name="Rectángulo 32">
            <a:extLst>
              <a:ext uri="{FF2B5EF4-FFF2-40B4-BE49-F238E27FC236}">
                <a16:creationId xmlns:a16="http://schemas.microsoft.com/office/drawing/2014/main" id="{EEDD188F-31C1-8CB6-9F25-F7B276D3646A}"/>
              </a:ext>
            </a:extLst>
          </p:cNvPr>
          <p:cNvSpPr/>
          <p:nvPr/>
        </p:nvSpPr>
        <p:spPr>
          <a:xfrm rot="5400000">
            <a:off x="1675116" y="3340544"/>
            <a:ext cx="57504" cy="318497"/>
          </a:xfrm>
          <a:prstGeom prst="rect">
            <a:avLst/>
          </a:prstGeom>
          <a:solidFill>
            <a:schemeClr val="bg2">
              <a:lumMod val="90000"/>
              <a:lumOff val="10000"/>
            </a:schemeClr>
          </a:solidFill>
          <a:ln>
            <a:solidFill>
              <a:srgbClr val="3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grpSp>
        <p:nvGrpSpPr>
          <p:cNvPr id="34" name="Grupo 33">
            <a:extLst>
              <a:ext uri="{FF2B5EF4-FFF2-40B4-BE49-F238E27FC236}">
                <a16:creationId xmlns:a16="http://schemas.microsoft.com/office/drawing/2014/main" id="{10D91853-E26F-4943-45BB-5F5B3E68D578}"/>
              </a:ext>
            </a:extLst>
          </p:cNvPr>
          <p:cNvGrpSpPr/>
          <p:nvPr/>
        </p:nvGrpSpPr>
        <p:grpSpPr>
          <a:xfrm>
            <a:off x="802522" y="3022091"/>
            <a:ext cx="1792478" cy="990199"/>
            <a:chOff x="3306676" y="2038278"/>
            <a:chExt cx="2389971" cy="1320265"/>
          </a:xfrm>
        </p:grpSpPr>
        <p:sp>
          <p:nvSpPr>
            <p:cNvPr id="35" name="Rectángulo 34">
              <a:extLst>
                <a:ext uri="{FF2B5EF4-FFF2-40B4-BE49-F238E27FC236}">
                  <a16:creationId xmlns:a16="http://schemas.microsoft.com/office/drawing/2014/main" id="{9EBE210A-7BDC-E99E-A630-73C0FDDFF99E}"/>
                </a:ext>
              </a:extLst>
            </p:cNvPr>
            <p:cNvSpPr/>
            <p:nvPr/>
          </p:nvSpPr>
          <p:spPr>
            <a:xfrm rot="1114013">
              <a:off x="3478391" y="2405668"/>
              <a:ext cx="76672" cy="854550"/>
            </a:xfrm>
            <a:prstGeom prst="rect">
              <a:avLst/>
            </a:prstGeom>
            <a:solidFill>
              <a:schemeClr val="bg2">
                <a:lumMod val="90000"/>
                <a:lumOff val="1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36" name="Rectángulo 35">
              <a:extLst>
                <a:ext uri="{FF2B5EF4-FFF2-40B4-BE49-F238E27FC236}">
                  <a16:creationId xmlns:a16="http://schemas.microsoft.com/office/drawing/2014/main" id="{6DE4B709-9FC7-22B1-A71A-B56C675FA042}"/>
                </a:ext>
              </a:extLst>
            </p:cNvPr>
            <p:cNvSpPr/>
            <p:nvPr/>
          </p:nvSpPr>
          <p:spPr>
            <a:xfrm rot="20700000">
              <a:off x="3699795" y="2452106"/>
              <a:ext cx="76672" cy="835909"/>
            </a:xfrm>
            <a:prstGeom prst="rect">
              <a:avLst/>
            </a:prstGeom>
            <a:solidFill>
              <a:schemeClr val="bg2">
                <a:lumMod val="90000"/>
                <a:lumOff val="1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37" name="Rectángulo 36">
              <a:extLst>
                <a:ext uri="{FF2B5EF4-FFF2-40B4-BE49-F238E27FC236}">
                  <a16:creationId xmlns:a16="http://schemas.microsoft.com/office/drawing/2014/main" id="{8FBBAB70-2BF8-3361-D873-96A57E750D77}"/>
                </a:ext>
              </a:extLst>
            </p:cNvPr>
            <p:cNvSpPr/>
            <p:nvPr/>
          </p:nvSpPr>
          <p:spPr>
            <a:xfrm rot="5400000">
              <a:off x="4001833" y="1959943"/>
              <a:ext cx="105575" cy="994893"/>
            </a:xfrm>
            <a:prstGeom prst="rect">
              <a:avLst/>
            </a:prstGeom>
            <a:solidFill>
              <a:schemeClr val="bg2">
                <a:lumMod val="90000"/>
                <a:lumOff val="1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38" name="Elipse 46">
              <a:extLst>
                <a:ext uri="{FF2B5EF4-FFF2-40B4-BE49-F238E27FC236}">
                  <a16:creationId xmlns:a16="http://schemas.microsoft.com/office/drawing/2014/main" id="{B7D4365C-DACA-AFC5-E76B-0F4874D342E8}"/>
                </a:ext>
              </a:extLst>
            </p:cNvPr>
            <p:cNvSpPr/>
            <p:nvPr/>
          </p:nvSpPr>
          <p:spPr>
            <a:xfrm>
              <a:off x="3306677" y="3204368"/>
              <a:ext cx="607218" cy="154175"/>
            </a:xfrm>
            <a:custGeom>
              <a:avLst/>
              <a:gdLst>
                <a:gd name="connsiteX0" fmla="*/ 0 w 607218"/>
                <a:gd name="connsiteY0" fmla="*/ 155688 h 311376"/>
                <a:gd name="connsiteX1" fmla="*/ 303609 w 607218"/>
                <a:gd name="connsiteY1" fmla="*/ 0 h 311376"/>
                <a:gd name="connsiteX2" fmla="*/ 607218 w 607218"/>
                <a:gd name="connsiteY2" fmla="*/ 155688 h 311376"/>
                <a:gd name="connsiteX3" fmla="*/ 303609 w 607218"/>
                <a:gd name="connsiteY3" fmla="*/ 311376 h 311376"/>
                <a:gd name="connsiteX4" fmla="*/ 0 w 607218"/>
                <a:gd name="connsiteY4" fmla="*/ 155688 h 311376"/>
                <a:gd name="connsiteX0" fmla="*/ 0 w 607218"/>
                <a:gd name="connsiteY0" fmla="*/ 155688 h 311376"/>
                <a:gd name="connsiteX1" fmla="*/ 303609 w 607218"/>
                <a:gd name="connsiteY1" fmla="*/ 0 h 311376"/>
                <a:gd name="connsiteX2" fmla="*/ 607218 w 607218"/>
                <a:gd name="connsiteY2" fmla="*/ 155688 h 311376"/>
                <a:gd name="connsiteX3" fmla="*/ 303609 w 607218"/>
                <a:gd name="connsiteY3" fmla="*/ 311376 h 311376"/>
                <a:gd name="connsiteX4" fmla="*/ 0 w 607218"/>
                <a:gd name="connsiteY4" fmla="*/ 155688 h 311376"/>
                <a:gd name="connsiteX0" fmla="*/ 0 w 615657"/>
                <a:gd name="connsiteY0" fmla="*/ 19461 h 175149"/>
                <a:gd name="connsiteX1" fmla="*/ 607218 w 615657"/>
                <a:gd name="connsiteY1" fmla="*/ 19461 h 175149"/>
                <a:gd name="connsiteX2" fmla="*/ 303609 w 615657"/>
                <a:gd name="connsiteY2" fmla="*/ 175149 h 175149"/>
                <a:gd name="connsiteX3" fmla="*/ 0 w 615657"/>
                <a:gd name="connsiteY3" fmla="*/ 19461 h 175149"/>
              </a:gdLst>
              <a:ahLst/>
              <a:cxnLst>
                <a:cxn ang="0">
                  <a:pos x="connsiteX0" y="connsiteY0"/>
                </a:cxn>
                <a:cxn ang="0">
                  <a:pos x="connsiteX1" y="connsiteY1"/>
                </a:cxn>
                <a:cxn ang="0">
                  <a:pos x="connsiteX2" y="connsiteY2"/>
                </a:cxn>
                <a:cxn ang="0">
                  <a:pos x="connsiteX3" y="connsiteY3"/>
                </a:cxn>
              </a:cxnLst>
              <a:rect l="l" t="t" r="r" b="b"/>
              <a:pathLst>
                <a:path w="615657" h="175149">
                  <a:moveTo>
                    <a:pt x="0" y="19461"/>
                  </a:moveTo>
                  <a:cubicBezTo>
                    <a:pt x="50601" y="-6487"/>
                    <a:pt x="556617" y="-6487"/>
                    <a:pt x="607218" y="19461"/>
                  </a:cubicBezTo>
                  <a:cubicBezTo>
                    <a:pt x="657819" y="45409"/>
                    <a:pt x="471288" y="175149"/>
                    <a:pt x="303609" y="175149"/>
                  </a:cubicBezTo>
                  <a:cubicBezTo>
                    <a:pt x="135930" y="175149"/>
                    <a:pt x="0" y="71357"/>
                    <a:pt x="0" y="19461"/>
                  </a:cubicBezTo>
                  <a:close/>
                </a:path>
              </a:pathLst>
            </a:custGeom>
            <a:solidFill>
              <a:schemeClr val="bg2">
                <a:lumMod val="90000"/>
                <a:lumOff val="1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39" name="Rectángulo 38">
              <a:extLst>
                <a:ext uri="{FF2B5EF4-FFF2-40B4-BE49-F238E27FC236}">
                  <a16:creationId xmlns:a16="http://schemas.microsoft.com/office/drawing/2014/main" id="{BABC9871-C802-CD9E-6EB8-5128F8460057}"/>
                </a:ext>
              </a:extLst>
            </p:cNvPr>
            <p:cNvSpPr/>
            <p:nvPr/>
          </p:nvSpPr>
          <p:spPr>
            <a:xfrm rot="5400000">
              <a:off x="3562233" y="2923956"/>
              <a:ext cx="96104" cy="607218"/>
            </a:xfrm>
            <a:prstGeom prst="rect">
              <a:avLst/>
            </a:prstGeom>
            <a:solidFill>
              <a:schemeClr val="bg2">
                <a:lumMod val="90000"/>
                <a:lumOff val="1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40" name="Rectángulo 39">
              <a:extLst>
                <a:ext uri="{FF2B5EF4-FFF2-40B4-BE49-F238E27FC236}">
                  <a16:creationId xmlns:a16="http://schemas.microsoft.com/office/drawing/2014/main" id="{D8EBCB5D-396D-AEC8-E8F9-B693D4742247}"/>
                </a:ext>
              </a:extLst>
            </p:cNvPr>
            <p:cNvSpPr/>
            <p:nvPr/>
          </p:nvSpPr>
          <p:spPr>
            <a:xfrm rot="5400000">
              <a:off x="4209234" y="2646625"/>
              <a:ext cx="584853" cy="100811"/>
            </a:xfrm>
            <a:prstGeom prst="rect">
              <a:avLst/>
            </a:prstGeom>
            <a:solidFill>
              <a:srgbClr val="36363A"/>
            </a:solidFill>
            <a:ln>
              <a:solidFill>
                <a:srgbClr val="3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41" name="Rectángulo 40">
              <a:extLst>
                <a:ext uri="{FF2B5EF4-FFF2-40B4-BE49-F238E27FC236}">
                  <a16:creationId xmlns:a16="http://schemas.microsoft.com/office/drawing/2014/main" id="{E31E8232-E412-30BB-1296-6DB0DA03C397}"/>
                </a:ext>
              </a:extLst>
            </p:cNvPr>
            <p:cNvSpPr/>
            <p:nvPr/>
          </p:nvSpPr>
          <p:spPr>
            <a:xfrm rot="11914013">
              <a:off x="5448260" y="2136603"/>
              <a:ext cx="76672" cy="854550"/>
            </a:xfrm>
            <a:prstGeom prst="rect">
              <a:avLst/>
            </a:prstGeom>
            <a:solidFill>
              <a:schemeClr val="bg2">
                <a:lumMod val="90000"/>
                <a:lumOff val="1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42" name="Rectángulo 41">
              <a:extLst>
                <a:ext uri="{FF2B5EF4-FFF2-40B4-BE49-F238E27FC236}">
                  <a16:creationId xmlns:a16="http://schemas.microsoft.com/office/drawing/2014/main" id="{88EC2C5B-2171-C191-A86E-154CAB0753EC}"/>
                </a:ext>
              </a:extLst>
            </p:cNvPr>
            <p:cNvSpPr/>
            <p:nvPr/>
          </p:nvSpPr>
          <p:spPr>
            <a:xfrm rot="9900000">
              <a:off x="5226856" y="2108806"/>
              <a:ext cx="76672" cy="835909"/>
            </a:xfrm>
            <a:prstGeom prst="rect">
              <a:avLst/>
            </a:prstGeom>
            <a:solidFill>
              <a:schemeClr val="bg2">
                <a:lumMod val="90000"/>
                <a:lumOff val="1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43" name="Rectángulo 42">
              <a:extLst>
                <a:ext uri="{FF2B5EF4-FFF2-40B4-BE49-F238E27FC236}">
                  <a16:creationId xmlns:a16="http://schemas.microsoft.com/office/drawing/2014/main" id="{5C3D1951-623E-7AE3-F387-52DB6B583E6A}"/>
                </a:ext>
              </a:extLst>
            </p:cNvPr>
            <p:cNvSpPr/>
            <p:nvPr/>
          </p:nvSpPr>
          <p:spPr>
            <a:xfrm rot="16200000">
              <a:off x="4895359" y="2442539"/>
              <a:ext cx="105575" cy="993783"/>
            </a:xfrm>
            <a:prstGeom prst="rect">
              <a:avLst/>
            </a:prstGeom>
            <a:solidFill>
              <a:schemeClr val="bg2">
                <a:lumMod val="90000"/>
                <a:lumOff val="1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44" name="Elipse 46">
              <a:extLst>
                <a:ext uri="{FF2B5EF4-FFF2-40B4-BE49-F238E27FC236}">
                  <a16:creationId xmlns:a16="http://schemas.microsoft.com/office/drawing/2014/main" id="{BFBEDD58-B588-66EF-A726-2DDC6D5013F2}"/>
                </a:ext>
              </a:extLst>
            </p:cNvPr>
            <p:cNvSpPr/>
            <p:nvPr/>
          </p:nvSpPr>
          <p:spPr>
            <a:xfrm rot="10800000">
              <a:off x="5089428" y="2038278"/>
              <a:ext cx="607218" cy="154175"/>
            </a:xfrm>
            <a:custGeom>
              <a:avLst/>
              <a:gdLst>
                <a:gd name="connsiteX0" fmla="*/ 0 w 607218"/>
                <a:gd name="connsiteY0" fmla="*/ 155688 h 311376"/>
                <a:gd name="connsiteX1" fmla="*/ 303609 w 607218"/>
                <a:gd name="connsiteY1" fmla="*/ 0 h 311376"/>
                <a:gd name="connsiteX2" fmla="*/ 607218 w 607218"/>
                <a:gd name="connsiteY2" fmla="*/ 155688 h 311376"/>
                <a:gd name="connsiteX3" fmla="*/ 303609 w 607218"/>
                <a:gd name="connsiteY3" fmla="*/ 311376 h 311376"/>
                <a:gd name="connsiteX4" fmla="*/ 0 w 607218"/>
                <a:gd name="connsiteY4" fmla="*/ 155688 h 311376"/>
                <a:gd name="connsiteX0" fmla="*/ 0 w 607218"/>
                <a:gd name="connsiteY0" fmla="*/ 155688 h 311376"/>
                <a:gd name="connsiteX1" fmla="*/ 303609 w 607218"/>
                <a:gd name="connsiteY1" fmla="*/ 0 h 311376"/>
                <a:gd name="connsiteX2" fmla="*/ 607218 w 607218"/>
                <a:gd name="connsiteY2" fmla="*/ 155688 h 311376"/>
                <a:gd name="connsiteX3" fmla="*/ 303609 w 607218"/>
                <a:gd name="connsiteY3" fmla="*/ 311376 h 311376"/>
                <a:gd name="connsiteX4" fmla="*/ 0 w 607218"/>
                <a:gd name="connsiteY4" fmla="*/ 155688 h 311376"/>
                <a:gd name="connsiteX0" fmla="*/ 0 w 615657"/>
                <a:gd name="connsiteY0" fmla="*/ 19461 h 175149"/>
                <a:gd name="connsiteX1" fmla="*/ 607218 w 615657"/>
                <a:gd name="connsiteY1" fmla="*/ 19461 h 175149"/>
                <a:gd name="connsiteX2" fmla="*/ 303609 w 615657"/>
                <a:gd name="connsiteY2" fmla="*/ 175149 h 175149"/>
                <a:gd name="connsiteX3" fmla="*/ 0 w 615657"/>
                <a:gd name="connsiteY3" fmla="*/ 19461 h 175149"/>
              </a:gdLst>
              <a:ahLst/>
              <a:cxnLst>
                <a:cxn ang="0">
                  <a:pos x="connsiteX0" y="connsiteY0"/>
                </a:cxn>
                <a:cxn ang="0">
                  <a:pos x="connsiteX1" y="connsiteY1"/>
                </a:cxn>
                <a:cxn ang="0">
                  <a:pos x="connsiteX2" y="connsiteY2"/>
                </a:cxn>
                <a:cxn ang="0">
                  <a:pos x="connsiteX3" y="connsiteY3"/>
                </a:cxn>
              </a:cxnLst>
              <a:rect l="l" t="t" r="r" b="b"/>
              <a:pathLst>
                <a:path w="615657" h="175149">
                  <a:moveTo>
                    <a:pt x="0" y="19461"/>
                  </a:moveTo>
                  <a:cubicBezTo>
                    <a:pt x="50601" y="-6487"/>
                    <a:pt x="556617" y="-6487"/>
                    <a:pt x="607218" y="19461"/>
                  </a:cubicBezTo>
                  <a:cubicBezTo>
                    <a:pt x="657819" y="45409"/>
                    <a:pt x="471288" y="175149"/>
                    <a:pt x="303609" y="175149"/>
                  </a:cubicBezTo>
                  <a:cubicBezTo>
                    <a:pt x="135930" y="175149"/>
                    <a:pt x="0" y="71357"/>
                    <a:pt x="0" y="19461"/>
                  </a:cubicBezTo>
                  <a:close/>
                </a:path>
              </a:pathLst>
            </a:custGeom>
            <a:solidFill>
              <a:schemeClr val="bg2">
                <a:lumMod val="90000"/>
                <a:lumOff val="1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45" name="Rectángulo 44">
              <a:extLst>
                <a:ext uri="{FF2B5EF4-FFF2-40B4-BE49-F238E27FC236}">
                  <a16:creationId xmlns:a16="http://schemas.microsoft.com/office/drawing/2014/main" id="{29DD4F05-6631-2CF2-B82C-54C9BA251B7E}"/>
                </a:ext>
              </a:extLst>
            </p:cNvPr>
            <p:cNvSpPr/>
            <p:nvPr/>
          </p:nvSpPr>
          <p:spPr>
            <a:xfrm rot="16200000">
              <a:off x="5344986" y="1865647"/>
              <a:ext cx="96104" cy="607218"/>
            </a:xfrm>
            <a:prstGeom prst="rect">
              <a:avLst/>
            </a:prstGeom>
            <a:solidFill>
              <a:schemeClr val="bg2">
                <a:lumMod val="90000"/>
                <a:lumOff val="1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s-PE" sz="135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grpSp>
      <p:sp>
        <p:nvSpPr>
          <p:cNvPr id="46" name="CuadroTexto 45">
            <a:extLst>
              <a:ext uri="{FF2B5EF4-FFF2-40B4-BE49-F238E27FC236}">
                <a16:creationId xmlns:a16="http://schemas.microsoft.com/office/drawing/2014/main" id="{36D33406-E9FB-9F36-3162-B8EFE6911CD7}"/>
              </a:ext>
            </a:extLst>
          </p:cNvPr>
          <p:cNvSpPr txBox="1"/>
          <p:nvPr/>
        </p:nvSpPr>
        <p:spPr>
          <a:xfrm>
            <a:off x="1414332" y="2841521"/>
            <a:ext cx="560882" cy="553998"/>
          </a:xfrm>
          <a:prstGeom prst="rect">
            <a:avLst/>
          </a:prstGeom>
          <a:noFill/>
        </p:spPr>
        <p:txBody>
          <a:bodyPr wrap="square" rtlCol="0">
            <a:spAutoFit/>
          </a:body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s-ES" sz="3000" b="1" i="0" u="none" strike="noStrike" kern="1200" cap="none" spc="0" normalizeH="0" baseline="0" noProof="0" dirty="0">
                <a:ln>
                  <a:noFill/>
                </a:ln>
                <a:solidFill>
                  <a:prstClr val="black"/>
                </a:solidFill>
                <a:effectLst/>
                <a:uLnTx/>
                <a:uFillTx/>
                <a:latin typeface="Futura Md BT" panose="020B0602020204020303" pitchFamily="34" charset="0"/>
                <a:ea typeface="MS UI Gothic" panose="020B0600070205080204" pitchFamily="34" charset="-128"/>
                <a:cs typeface="Calibri" panose="020F0502020204030204" pitchFamily="34" charset="0"/>
              </a:rPr>
              <a:t>?</a:t>
            </a:r>
            <a:endParaRPr kumimoji="0" lang="es-ES" sz="1050" b="1" i="0" u="none" strike="noStrike" kern="1200" cap="none" spc="0" normalizeH="0" baseline="0" noProof="0" dirty="0">
              <a:ln>
                <a:noFill/>
              </a:ln>
              <a:solidFill>
                <a:prstClr val="black"/>
              </a:solidFill>
              <a:effectLst/>
              <a:uLnTx/>
              <a:uFillTx/>
              <a:latin typeface="Futura Md BT" panose="020B0602020204020303" pitchFamily="34" charset="0"/>
              <a:ea typeface="MS UI Gothic" panose="020B0600070205080204" pitchFamily="34" charset="-128"/>
              <a:cs typeface="Calibri" panose="020F0502020204030204" pitchFamily="34" charset="0"/>
            </a:endParaRPr>
          </a:p>
        </p:txBody>
      </p:sp>
      <p:grpSp>
        <p:nvGrpSpPr>
          <p:cNvPr id="125" name="Grupo 124">
            <a:extLst>
              <a:ext uri="{FF2B5EF4-FFF2-40B4-BE49-F238E27FC236}">
                <a16:creationId xmlns:a16="http://schemas.microsoft.com/office/drawing/2014/main" id="{30F9A767-8D0F-1966-5A50-A48531014298}"/>
              </a:ext>
            </a:extLst>
          </p:cNvPr>
          <p:cNvGrpSpPr/>
          <p:nvPr/>
        </p:nvGrpSpPr>
        <p:grpSpPr>
          <a:xfrm>
            <a:off x="9764592" y="0"/>
            <a:ext cx="481656" cy="1264353"/>
            <a:chOff x="10110535" y="3"/>
            <a:chExt cx="694191" cy="1822261"/>
          </a:xfrm>
        </p:grpSpPr>
        <p:sp>
          <p:nvSpPr>
            <p:cNvPr id="71" name="Rectángulo 8">
              <a:extLst>
                <a:ext uri="{FF2B5EF4-FFF2-40B4-BE49-F238E27FC236}">
                  <a16:creationId xmlns:a16="http://schemas.microsoft.com/office/drawing/2014/main" id="{A8B1CA4B-9F99-450E-EF62-9D7D6CD668C1}"/>
                </a:ext>
              </a:extLst>
            </p:cNvPr>
            <p:cNvSpPr/>
            <p:nvPr/>
          </p:nvSpPr>
          <p:spPr>
            <a:xfrm rot="5400000" flipH="1">
              <a:off x="9656030" y="673567"/>
              <a:ext cx="1603204" cy="694189"/>
            </a:xfrm>
            <a:custGeom>
              <a:avLst/>
              <a:gdLst>
                <a:gd name="connsiteX0" fmla="*/ 0 w 1850703"/>
                <a:gd name="connsiteY0" fmla="*/ 0 h 1087779"/>
                <a:gd name="connsiteX1" fmla="*/ 1850703 w 1850703"/>
                <a:gd name="connsiteY1" fmla="*/ 0 h 1087779"/>
                <a:gd name="connsiteX2" fmla="*/ 1850703 w 1850703"/>
                <a:gd name="connsiteY2" fmla="*/ 1087779 h 1087779"/>
                <a:gd name="connsiteX3" fmla="*/ 0 w 1850703"/>
                <a:gd name="connsiteY3" fmla="*/ 1087779 h 1087779"/>
                <a:gd name="connsiteX4" fmla="*/ 0 w 1850703"/>
                <a:gd name="connsiteY4" fmla="*/ 0 h 1087779"/>
                <a:gd name="connsiteX0" fmla="*/ 1178258 w 3028961"/>
                <a:gd name="connsiteY0" fmla="*/ 0 h 1087779"/>
                <a:gd name="connsiteX1" fmla="*/ 3028961 w 3028961"/>
                <a:gd name="connsiteY1" fmla="*/ 0 h 1087779"/>
                <a:gd name="connsiteX2" fmla="*/ 3028961 w 3028961"/>
                <a:gd name="connsiteY2" fmla="*/ 1087779 h 1087779"/>
                <a:gd name="connsiteX3" fmla="*/ 1178258 w 3028961"/>
                <a:gd name="connsiteY3" fmla="*/ 1087779 h 1087779"/>
                <a:gd name="connsiteX4" fmla="*/ 10 w 3028961"/>
                <a:gd name="connsiteY4" fmla="*/ 533964 h 1087779"/>
                <a:gd name="connsiteX5" fmla="*/ 1178258 w 3028961"/>
                <a:gd name="connsiteY5" fmla="*/ 0 h 1087779"/>
                <a:gd name="connsiteX0" fmla="*/ 1178258 w 3028961"/>
                <a:gd name="connsiteY0" fmla="*/ 0 h 1087779"/>
                <a:gd name="connsiteX1" fmla="*/ 3028961 w 3028961"/>
                <a:gd name="connsiteY1" fmla="*/ 0 h 1087779"/>
                <a:gd name="connsiteX2" fmla="*/ 3028961 w 3028961"/>
                <a:gd name="connsiteY2" fmla="*/ 1087779 h 1087779"/>
                <a:gd name="connsiteX3" fmla="*/ 1178258 w 3028961"/>
                <a:gd name="connsiteY3" fmla="*/ 1087779 h 1087779"/>
                <a:gd name="connsiteX4" fmla="*/ 10 w 3028961"/>
                <a:gd name="connsiteY4" fmla="*/ 533964 h 1087779"/>
                <a:gd name="connsiteX5" fmla="*/ 1178258 w 3028961"/>
                <a:gd name="connsiteY5" fmla="*/ 0 h 1087779"/>
                <a:gd name="connsiteX0" fmla="*/ 1178249 w 3028952"/>
                <a:gd name="connsiteY0" fmla="*/ 0 h 1087779"/>
                <a:gd name="connsiteX1" fmla="*/ 3028952 w 3028952"/>
                <a:gd name="connsiteY1" fmla="*/ 0 h 1087779"/>
                <a:gd name="connsiteX2" fmla="*/ 3028952 w 3028952"/>
                <a:gd name="connsiteY2" fmla="*/ 1087779 h 1087779"/>
                <a:gd name="connsiteX3" fmla="*/ 1178249 w 3028952"/>
                <a:gd name="connsiteY3" fmla="*/ 1087779 h 1087779"/>
                <a:gd name="connsiteX4" fmla="*/ 1 w 3028952"/>
                <a:gd name="connsiteY4" fmla="*/ 533964 h 1087779"/>
                <a:gd name="connsiteX5" fmla="*/ 1178249 w 3028952"/>
                <a:gd name="connsiteY5" fmla="*/ 0 h 10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52" h="1087779">
                  <a:moveTo>
                    <a:pt x="1178249" y="0"/>
                  </a:moveTo>
                  <a:lnTo>
                    <a:pt x="3028952" y="0"/>
                  </a:lnTo>
                  <a:lnTo>
                    <a:pt x="3028952" y="1087779"/>
                  </a:lnTo>
                  <a:lnTo>
                    <a:pt x="1178249" y="1087779"/>
                  </a:lnTo>
                  <a:cubicBezTo>
                    <a:pt x="1182375" y="1087324"/>
                    <a:pt x="1873" y="534419"/>
                    <a:pt x="1" y="533964"/>
                  </a:cubicBezTo>
                  <a:lnTo>
                    <a:pt x="1178249" y="0"/>
                  </a:lnTo>
                  <a:close/>
                </a:path>
              </a:pathLst>
            </a:custGeom>
            <a:no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72" name="Rectángulo 71">
              <a:extLst>
                <a:ext uri="{FF2B5EF4-FFF2-40B4-BE49-F238E27FC236}">
                  <a16:creationId xmlns:a16="http://schemas.microsoft.com/office/drawing/2014/main" id="{85499FAF-1716-D83F-269D-7B96A2BE3988}"/>
                </a:ext>
              </a:extLst>
            </p:cNvPr>
            <p:cNvSpPr/>
            <p:nvPr/>
          </p:nvSpPr>
          <p:spPr>
            <a:xfrm rot="5400000">
              <a:off x="10257605" y="-147067"/>
              <a:ext cx="400048" cy="69418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73" name="Elipse 72">
              <a:extLst>
                <a:ext uri="{FF2B5EF4-FFF2-40B4-BE49-F238E27FC236}">
                  <a16:creationId xmlns:a16="http://schemas.microsoft.com/office/drawing/2014/main" id="{F9F93C78-10CB-E12C-0EA6-6036C7AACB60}"/>
                </a:ext>
              </a:extLst>
            </p:cNvPr>
            <p:cNvSpPr/>
            <p:nvPr/>
          </p:nvSpPr>
          <p:spPr>
            <a:xfrm>
              <a:off x="10406769" y="1216262"/>
              <a:ext cx="111214" cy="106206"/>
            </a:xfrm>
            <a:prstGeom prst="ellipse">
              <a:avLst/>
            </a:prstGeom>
            <a:no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cxnSp>
          <p:nvCxnSpPr>
            <p:cNvPr id="74" name="Conector recto 73">
              <a:extLst>
                <a:ext uri="{FF2B5EF4-FFF2-40B4-BE49-F238E27FC236}">
                  <a16:creationId xmlns:a16="http://schemas.microsoft.com/office/drawing/2014/main" id="{4C843741-D9CF-14D6-F15F-EF3A15986EAB}"/>
                </a:ext>
              </a:extLst>
            </p:cNvPr>
            <p:cNvCxnSpPr>
              <a:cxnSpLocks/>
              <a:endCxn id="73" idx="0"/>
            </p:cNvCxnSpPr>
            <p:nvPr/>
          </p:nvCxnSpPr>
          <p:spPr>
            <a:xfrm>
              <a:off x="10462376" y="863169"/>
              <a:ext cx="0" cy="353093"/>
            </a:xfrm>
            <a:prstGeom prst="line">
              <a:avLst/>
            </a:prstGeom>
            <a:ln>
              <a:solidFill>
                <a:srgbClr val="FFCC66"/>
              </a:solidFill>
            </a:ln>
          </p:spPr>
          <p:style>
            <a:lnRef idx="1">
              <a:schemeClr val="accent1"/>
            </a:lnRef>
            <a:fillRef idx="0">
              <a:schemeClr val="accent1"/>
            </a:fillRef>
            <a:effectRef idx="0">
              <a:schemeClr val="accent1"/>
            </a:effectRef>
            <a:fontRef idx="minor">
              <a:schemeClr val="tx1"/>
            </a:fontRef>
          </p:style>
        </p:cxnSp>
      </p:grpSp>
      <p:sp>
        <p:nvSpPr>
          <p:cNvPr id="126" name="Rectángulo 125">
            <a:extLst>
              <a:ext uri="{FF2B5EF4-FFF2-40B4-BE49-F238E27FC236}">
                <a16:creationId xmlns:a16="http://schemas.microsoft.com/office/drawing/2014/main" id="{CA3A73E0-5EDD-EFD2-D57F-8B037916BF12}"/>
              </a:ext>
            </a:extLst>
          </p:cNvPr>
          <p:cNvSpPr/>
          <p:nvPr/>
        </p:nvSpPr>
        <p:spPr>
          <a:xfrm>
            <a:off x="1" y="6637866"/>
            <a:ext cx="485421" cy="220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cxnSp>
        <p:nvCxnSpPr>
          <p:cNvPr id="3" name="Conector recto 2">
            <a:extLst>
              <a:ext uri="{FF2B5EF4-FFF2-40B4-BE49-F238E27FC236}">
                <a16:creationId xmlns:a16="http://schemas.microsoft.com/office/drawing/2014/main" id="{0D25BAE6-348B-3F85-3003-A2DE042216A7}"/>
              </a:ext>
            </a:extLst>
          </p:cNvPr>
          <p:cNvCxnSpPr>
            <a:stCxn id="71" idx="4"/>
          </p:cNvCxnSpPr>
          <p:nvPr/>
        </p:nvCxnSpPr>
        <p:spPr>
          <a:xfrm>
            <a:off x="10009816" y="1264353"/>
            <a:ext cx="2182184"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DC9C4BE7-8593-F9F6-EFA9-E977F8BCBAE9}"/>
              </a:ext>
            </a:extLst>
          </p:cNvPr>
          <p:cNvSpPr txBox="1"/>
          <p:nvPr/>
        </p:nvSpPr>
        <p:spPr>
          <a:xfrm>
            <a:off x="3805097" y="925203"/>
            <a:ext cx="5723465" cy="40010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800" b="1"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1"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1"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altLang="es-PE" sz="3600" b="1" i="0" u="none" strike="noStrike" kern="1200" cap="none" spc="0" normalizeH="0" baseline="0" noProof="0" dirty="0">
              <a:ln>
                <a:noFill/>
              </a:ln>
              <a:solidFill>
                <a:prstClr val="white"/>
              </a:solidFill>
              <a:effectLst/>
              <a:uLnTx/>
              <a:uFillTx/>
              <a:latin typeface="Eras Bold ITC" panose="020B0907030504020204" pitchFamily="34" charset="0"/>
              <a:ea typeface="MS PGothic"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s-ES" altLang="es-PE" sz="4400" b="1" dirty="0">
                <a:solidFill>
                  <a:prstClr val="white"/>
                </a:solidFill>
                <a:latin typeface="Eras Bold ITC" panose="020B0907030504020204" pitchFamily="34" charset="0"/>
                <a:ea typeface="MS PGothic" charset="0"/>
              </a:rPr>
              <a:t>DERECHO DE EMPRESA</a:t>
            </a:r>
            <a:endParaRPr kumimoji="0" lang="es-ES" altLang="es-PE" sz="4400" b="1" i="0" u="none" strike="noStrike" kern="1200" cap="none" spc="0" normalizeH="0" baseline="0" noProof="0" dirty="0">
              <a:ln>
                <a:noFill/>
              </a:ln>
              <a:solidFill>
                <a:prstClr val="white"/>
              </a:solidFill>
              <a:effectLst/>
              <a:uLnTx/>
              <a:uFillTx/>
              <a:latin typeface="Eras Bold ITC" panose="020B0907030504020204" pitchFamily="34" charset="0"/>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1"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1"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rPr>
              <a:t>ALEX R. ZAMBRANO TORRES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rPr>
              <a:t>Doctor en Derecho</a:t>
            </a:r>
            <a:endParaRPr kumimoji="0" lang="es-MX" sz="1800" b="1"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8" name="CuadroTexto 47">
            <a:extLst>
              <a:ext uri="{FF2B5EF4-FFF2-40B4-BE49-F238E27FC236}">
                <a16:creationId xmlns:a16="http://schemas.microsoft.com/office/drawing/2014/main" id="{82C92389-669B-6DA6-D23F-EAE2E647D0B2}"/>
              </a:ext>
            </a:extLst>
          </p:cNvPr>
          <p:cNvSpPr txBox="1"/>
          <p:nvPr/>
        </p:nvSpPr>
        <p:spPr>
          <a:xfrm>
            <a:off x="3627303" y="741133"/>
            <a:ext cx="6105292" cy="52322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altLang="es-PE" sz="2800" b="1" i="0" u="none" strike="noStrike" kern="1200" cap="none" spc="0" normalizeH="0" baseline="0" noProof="0" dirty="0">
                <a:ln>
                  <a:noFill/>
                </a:ln>
                <a:solidFill>
                  <a:prstClr val="white"/>
                </a:solidFill>
                <a:effectLst/>
                <a:uLnTx/>
                <a:uFillTx/>
                <a:latin typeface="Eras Bold ITC" panose="020B0907030504020204" pitchFamily="34" charset="0"/>
                <a:ea typeface="MS PGothic" charset="0"/>
              </a:rPr>
              <a:t>Universidad Privada de Tacna</a:t>
            </a:r>
          </a:p>
        </p:txBody>
      </p:sp>
    </p:spTree>
    <p:extLst>
      <p:ext uri="{BB962C8B-B14F-4D97-AF65-F5344CB8AC3E}">
        <p14:creationId xmlns:p14="http://schemas.microsoft.com/office/powerpoint/2010/main" val="29124628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a:t>Antecedentes: El Derecho Empresarial.- </a:t>
            </a:r>
            <a:endParaRPr lang="es-ES" dirty="0"/>
          </a:p>
        </p:txBody>
      </p:sp>
      <p:sp>
        <p:nvSpPr>
          <p:cNvPr id="3" name="Marcador de contenido 2"/>
          <p:cNvSpPr>
            <a:spLocks noGrp="1"/>
          </p:cNvSpPr>
          <p:nvPr>
            <p:ph idx="1"/>
          </p:nvPr>
        </p:nvSpPr>
        <p:spPr/>
        <p:txBody>
          <a:bodyPr>
            <a:normAutofit fontScale="92500"/>
          </a:bodyPr>
          <a:lstStyle/>
          <a:p>
            <a:r>
              <a:rPr lang="es-PE" dirty="0"/>
              <a:t>5.- El Derecho empresarial debe dejar de entenderse sólo como una rama más del Derecho, para entenderlo en su real dimensión, como la que genera o desarrolla la personalidad individual o colectiva autogestionaria, autoderminativa, de iniciativa privada y autonomía. La regulación es ya sobre la productividad antes que sobre las subvenciones; los costos se corresponden al esfuerzo individual y no a categorías estatales de productividad, como la estabilidad laboral. Esto permite el nacimiento de una nueva corriente jurídica: “la empresarialización del Derecho”. </a:t>
            </a:r>
            <a:endParaRPr lang="es-ES_tradnl" dirty="0"/>
          </a:p>
          <a:p>
            <a:endParaRPr lang="es-ES_tradnl" dirty="0"/>
          </a:p>
          <a:p>
            <a:r>
              <a:rPr lang="es-ES_tradnl" dirty="0"/>
              <a:t>6.- La problemática del estudio y desarrollo del Derecho empresarial es, entre otras, la falta de unidad normativa, multiplicidad de normas, y falta de conexión y sinceramiento de la actividad productiva, enmarcando a todas las actividades empresariales en un solo cuerpo normativo. Además de una evidente contradicción existente entre el derecho de los empleadores y de los empleados o trabajadores. </a:t>
            </a:r>
          </a:p>
          <a:p>
            <a:endParaRPr lang="es-ES" dirty="0"/>
          </a:p>
        </p:txBody>
      </p:sp>
    </p:spTree>
    <p:extLst>
      <p:ext uri="{BB962C8B-B14F-4D97-AF65-F5344CB8AC3E}">
        <p14:creationId xmlns:p14="http://schemas.microsoft.com/office/powerpoint/2010/main" val="9623411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a:bodyPr>
          <a:lstStyle/>
          <a:p>
            <a:r>
              <a:rPr lang="es-ES" b="1" dirty="0">
                <a:solidFill>
                  <a:srgbClr val="0070C0"/>
                </a:solidFill>
              </a:rPr>
              <a:t>2.- ELABORACIÓN DE ACTO CONSTITUTIVO: Minuta</a:t>
            </a:r>
            <a:endParaRPr lang="es-ES" dirty="0">
              <a:solidFill>
                <a:srgbClr val="0070C0"/>
              </a:solidFill>
            </a:endParaRPr>
          </a:p>
        </p:txBody>
      </p:sp>
      <p:sp>
        <p:nvSpPr>
          <p:cNvPr id="6" name="CuadroTexto 5">
            <a:extLst>
              <a:ext uri="{FF2B5EF4-FFF2-40B4-BE49-F238E27FC236}">
                <a16:creationId xmlns:a16="http://schemas.microsoft.com/office/drawing/2014/main" id="{5D81D1E0-1740-7610-2775-F9A9D5B9AA74}"/>
              </a:ext>
            </a:extLst>
          </p:cNvPr>
          <p:cNvSpPr txBox="1"/>
          <p:nvPr/>
        </p:nvSpPr>
        <p:spPr>
          <a:xfrm>
            <a:off x="407368" y="993348"/>
            <a:ext cx="4464496" cy="5632311"/>
          </a:xfrm>
          <a:prstGeom prst="rect">
            <a:avLst/>
          </a:prstGeom>
          <a:noFill/>
        </p:spPr>
        <p:txBody>
          <a:bodyPr wrap="square">
            <a:spAutoFit/>
          </a:bodyPr>
          <a:lstStyle/>
          <a:p>
            <a:pPr algn="l"/>
            <a:r>
              <a:rPr lang="es-ES" b="1" i="0" dirty="0">
                <a:solidFill>
                  <a:srgbClr val="26292E"/>
                </a:solidFill>
                <a:effectLst/>
                <a:latin typeface="Roboto" panose="02000000000000000000" pitchFamily="2" charset="0"/>
              </a:rPr>
              <a:t>2.- ELABORAR UN ACTO CONSTITUTIVO (minuta)</a:t>
            </a:r>
          </a:p>
          <a:p>
            <a:pPr algn="l"/>
            <a:r>
              <a:rPr lang="es-ES" b="0" i="0" dirty="0">
                <a:effectLst/>
                <a:latin typeface="Roboto" panose="02000000000000000000" pitchFamily="2" charset="0"/>
              </a:rPr>
              <a:t>El acto constitutivo es un documento en el cual los miembros de una sociedad manifiestan su voluntad de constituir una empresa y en donde señalan todos los acuerdos respectivos. Consta del pacto social y los estatutos, además de los insertos que se puedan adjuntar a este.</a:t>
            </a:r>
          </a:p>
          <a:p>
            <a:pPr algn="l"/>
            <a:endParaRPr lang="es-ES" b="0" i="0" dirty="0">
              <a:effectLst/>
              <a:latin typeface="Roboto" panose="02000000000000000000" pitchFamily="2" charset="0"/>
            </a:endParaRPr>
          </a:p>
          <a:p>
            <a:pPr algn="l"/>
            <a:r>
              <a:rPr lang="es-ES" b="1" i="0" dirty="0">
                <a:solidFill>
                  <a:srgbClr val="26292E"/>
                </a:solidFill>
                <a:effectLst/>
                <a:latin typeface="Roboto" panose="02000000000000000000" pitchFamily="2" charset="0"/>
              </a:rPr>
              <a:t>Requisitos</a:t>
            </a:r>
          </a:p>
          <a:p>
            <a:pPr algn="l">
              <a:buFont typeface="Arial" panose="020B0604020202020204" pitchFamily="34" charset="0"/>
              <a:buChar char="•"/>
            </a:pPr>
            <a:r>
              <a:rPr lang="es-ES" b="0" i="0" dirty="0">
                <a:solidFill>
                  <a:srgbClr val="26292E"/>
                </a:solidFill>
                <a:effectLst/>
                <a:latin typeface="Roboto" panose="02000000000000000000" pitchFamily="2" charset="0"/>
              </a:rPr>
              <a:t>2 copias del </a:t>
            </a:r>
            <a:r>
              <a:rPr lang="es-ES" b="0" i="0" u="sng" dirty="0">
                <a:solidFill>
                  <a:srgbClr val="0056AC"/>
                </a:solidFill>
                <a:effectLst/>
                <a:latin typeface="Roboto" panose="02000000000000000000" pitchFamily="2" charset="0"/>
                <a:hlinkClick r:id="rId2"/>
              </a:rPr>
              <a:t>DNI</a:t>
            </a:r>
            <a:r>
              <a:rPr lang="es-ES" b="0" i="0" dirty="0">
                <a:solidFill>
                  <a:srgbClr val="26292E"/>
                </a:solidFill>
                <a:effectLst/>
                <a:latin typeface="Roboto" panose="02000000000000000000" pitchFamily="2" charset="0"/>
              </a:rPr>
              <a:t> de cada uno de los socios y cónyuges. </a:t>
            </a:r>
          </a:p>
          <a:p>
            <a:pPr algn="l">
              <a:buFont typeface="Arial" panose="020B0604020202020204" pitchFamily="34" charset="0"/>
              <a:buChar char="•"/>
            </a:pPr>
            <a:r>
              <a:rPr lang="es-ES" b="0" i="0" dirty="0">
                <a:solidFill>
                  <a:srgbClr val="26292E"/>
                </a:solidFill>
                <a:effectLst/>
                <a:latin typeface="Roboto" panose="02000000000000000000" pitchFamily="2" charset="0"/>
              </a:rPr>
              <a:t>Original y 2 copias de </a:t>
            </a:r>
            <a:r>
              <a:rPr lang="es-ES" b="0" i="0" u="sng" dirty="0">
                <a:solidFill>
                  <a:srgbClr val="0056AC"/>
                </a:solidFill>
                <a:effectLst/>
                <a:latin typeface="Roboto" panose="02000000000000000000" pitchFamily="2" charset="0"/>
                <a:hlinkClick r:id="rId3"/>
              </a:rPr>
              <a:t>Búsqueda y reserva de nombre</a:t>
            </a:r>
            <a:r>
              <a:rPr lang="es-ES" b="0" i="0" dirty="0">
                <a:solidFill>
                  <a:srgbClr val="26292E"/>
                </a:solidFill>
                <a:effectLst/>
                <a:latin typeface="Roboto" panose="02000000000000000000" pitchFamily="2" charset="0"/>
              </a:rPr>
              <a:t>.</a:t>
            </a:r>
          </a:p>
          <a:p>
            <a:pPr algn="l">
              <a:buFont typeface="Arial" panose="020B0604020202020204" pitchFamily="34" charset="0"/>
              <a:buChar char="•"/>
            </a:pPr>
            <a:r>
              <a:rPr lang="es-ES" b="0" i="0" dirty="0">
                <a:solidFill>
                  <a:srgbClr val="26292E"/>
                </a:solidFill>
                <a:effectLst/>
                <a:latin typeface="Roboto" panose="02000000000000000000" pitchFamily="2" charset="0"/>
              </a:rPr>
              <a:t>Archivo (PDF, Word, Excel) en un USB con el giro del negocio y la lista de bienes para el capital.</a:t>
            </a:r>
          </a:p>
          <a:p>
            <a:pPr algn="l">
              <a:buFont typeface="Arial" panose="020B0604020202020204" pitchFamily="34" charset="0"/>
              <a:buChar char="•"/>
            </a:pPr>
            <a:r>
              <a:rPr lang="es-ES" b="0" i="0" u="sng" dirty="0">
                <a:solidFill>
                  <a:srgbClr val="0056AC"/>
                </a:solidFill>
                <a:effectLst/>
                <a:latin typeface="Roboto" panose="02000000000000000000" pitchFamily="2" charset="0"/>
                <a:hlinkClick r:id="rId4"/>
              </a:rPr>
              <a:t>Formato de declaración jurada y fecha de solicitud de constitución de empresas</a:t>
            </a:r>
            <a:endParaRPr lang="es-ES" b="0" i="0" dirty="0">
              <a:solidFill>
                <a:srgbClr val="26292E"/>
              </a:solidFill>
              <a:effectLst/>
              <a:latin typeface="Roboto" panose="02000000000000000000" pitchFamily="2" charset="0"/>
            </a:endParaRPr>
          </a:p>
        </p:txBody>
      </p:sp>
      <p:pic>
        <p:nvPicPr>
          <p:cNvPr id="5" name="Imagen 4">
            <a:extLst>
              <a:ext uri="{FF2B5EF4-FFF2-40B4-BE49-F238E27FC236}">
                <a16:creationId xmlns:a16="http://schemas.microsoft.com/office/drawing/2014/main" id="{35234A41-4B3B-E60E-A837-38518E774CDD}"/>
              </a:ext>
            </a:extLst>
          </p:cNvPr>
          <p:cNvPicPr>
            <a:picLocks noChangeAspect="1"/>
          </p:cNvPicPr>
          <p:nvPr/>
        </p:nvPicPr>
        <p:blipFill>
          <a:blip r:embed="rId5"/>
          <a:stretch>
            <a:fillRect/>
          </a:stretch>
        </p:blipFill>
        <p:spPr>
          <a:xfrm>
            <a:off x="6793778" y="533400"/>
            <a:ext cx="4616236" cy="59745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7633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a:bodyPr>
          <a:lstStyle/>
          <a:p>
            <a:r>
              <a:rPr lang="es-ES" b="1" dirty="0">
                <a:solidFill>
                  <a:srgbClr val="0070C0"/>
                </a:solidFill>
              </a:rPr>
              <a:t>2.- ELABORACIÓN DE ACTO CONSTITUTIVO: Minuta</a:t>
            </a:r>
            <a:endParaRPr lang="es-ES" dirty="0">
              <a:solidFill>
                <a:srgbClr val="0070C0"/>
              </a:solidFill>
            </a:endParaRPr>
          </a:p>
        </p:txBody>
      </p:sp>
      <p:sp>
        <p:nvSpPr>
          <p:cNvPr id="6" name="CuadroTexto 5">
            <a:extLst>
              <a:ext uri="{FF2B5EF4-FFF2-40B4-BE49-F238E27FC236}">
                <a16:creationId xmlns:a16="http://schemas.microsoft.com/office/drawing/2014/main" id="{5D81D1E0-1740-7610-2775-F9A9D5B9AA74}"/>
              </a:ext>
            </a:extLst>
          </p:cNvPr>
          <p:cNvSpPr txBox="1"/>
          <p:nvPr/>
        </p:nvSpPr>
        <p:spPr>
          <a:xfrm>
            <a:off x="407368" y="993348"/>
            <a:ext cx="4464496" cy="5632311"/>
          </a:xfrm>
          <a:prstGeom prst="rect">
            <a:avLst/>
          </a:prstGeom>
          <a:noFill/>
        </p:spPr>
        <p:txBody>
          <a:bodyPr wrap="square">
            <a:spAutoFit/>
          </a:bodyPr>
          <a:lstStyle/>
          <a:p>
            <a:pPr algn="l"/>
            <a:r>
              <a:rPr lang="es-ES" b="1" i="0" dirty="0">
                <a:solidFill>
                  <a:srgbClr val="26292E"/>
                </a:solidFill>
                <a:effectLst/>
                <a:latin typeface="Roboto" panose="02000000000000000000" pitchFamily="2" charset="0"/>
              </a:rPr>
              <a:t>2.- ELABORAR UN ACTO CONSTITUTIVO (minuta)</a:t>
            </a:r>
          </a:p>
          <a:p>
            <a:pPr algn="l"/>
            <a:r>
              <a:rPr lang="es-ES" b="0" i="0" dirty="0">
                <a:effectLst/>
                <a:latin typeface="Roboto" panose="02000000000000000000" pitchFamily="2" charset="0"/>
              </a:rPr>
              <a:t>El acto constitutivo es un documento en el cual los miembros de una sociedad manifiestan su voluntad de constituir una empresa y en donde señalan todos los acuerdos respectivos. Consta del pacto social y los estatutos, además de los insertos que se puedan adjuntar a este.</a:t>
            </a:r>
          </a:p>
          <a:p>
            <a:pPr algn="l"/>
            <a:endParaRPr lang="es-ES" b="0" i="0" dirty="0">
              <a:effectLst/>
              <a:latin typeface="Roboto" panose="02000000000000000000" pitchFamily="2" charset="0"/>
            </a:endParaRPr>
          </a:p>
          <a:p>
            <a:pPr algn="l"/>
            <a:r>
              <a:rPr lang="es-ES" b="1" i="0" dirty="0">
                <a:solidFill>
                  <a:srgbClr val="26292E"/>
                </a:solidFill>
                <a:effectLst/>
                <a:latin typeface="Roboto" panose="02000000000000000000" pitchFamily="2" charset="0"/>
              </a:rPr>
              <a:t>Requisitos</a:t>
            </a:r>
          </a:p>
          <a:p>
            <a:pPr algn="l">
              <a:buFont typeface="Arial" panose="020B0604020202020204" pitchFamily="34" charset="0"/>
              <a:buChar char="•"/>
            </a:pPr>
            <a:r>
              <a:rPr lang="es-ES" b="0" i="0" dirty="0">
                <a:solidFill>
                  <a:srgbClr val="26292E"/>
                </a:solidFill>
                <a:effectLst/>
                <a:latin typeface="Roboto" panose="02000000000000000000" pitchFamily="2" charset="0"/>
              </a:rPr>
              <a:t>2 copias del </a:t>
            </a:r>
            <a:r>
              <a:rPr lang="es-ES" b="0" i="0" u="sng" dirty="0">
                <a:solidFill>
                  <a:srgbClr val="0056AC"/>
                </a:solidFill>
                <a:effectLst/>
                <a:latin typeface="Roboto" panose="02000000000000000000" pitchFamily="2" charset="0"/>
                <a:hlinkClick r:id="rId2"/>
              </a:rPr>
              <a:t>DNI</a:t>
            </a:r>
            <a:r>
              <a:rPr lang="es-ES" b="0" i="0" dirty="0">
                <a:solidFill>
                  <a:srgbClr val="26292E"/>
                </a:solidFill>
                <a:effectLst/>
                <a:latin typeface="Roboto" panose="02000000000000000000" pitchFamily="2" charset="0"/>
              </a:rPr>
              <a:t> de cada uno de los socios y cónyuges. </a:t>
            </a:r>
          </a:p>
          <a:p>
            <a:pPr algn="l">
              <a:buFont typeface="Arial" panose="020B0604020202020204" pitchFamily="34" charset="0"/>
              <a:buChar char="•"/>
            </a:pPr>
            <a:r>
              <a:rPr lang="es-ES" b="0" i="0" dirty="0">
                <a:solidFill>
                  <a:srgbClr val="26292E"/>
                </a:solidFill>
                <a:effectLst/>
                <a:latin typeface="Roboto" panose="02000000000000000000" pitchFamily="2" charset="0"/>
              </a:rPr>
              <a:t>Original y 2 copias de </a:t>
            </a:r>
            <a:r>
              <a:rPr lang="es-ES" b="0" i="0" u="sng" dirty="0">
                <a:solidFill>
                  <a:srgbClr val="0056AC"/>
                </a:solidFill>
                <a:effectLst/>
                <a:latin typeface="Roboto" panose="02000000000000000000" pitchFamily="2" charset="0"/>
                <a:hlinkClick r:id="rId3"/>
              </a:rPr>
              <a:t>Búsqueda y reserva de nombre</a:t>
            </a:r>
            <a:r>
              <a:rPr lang="es-ES" b="0" i="0" dirty="0">
                <a:solidFill>
                  <a:srgbClr val="26292E"/>
                </a:solidFill>
                <a:effectLst/>
                <a:latin typeface="Roboto" panose="02000000000000000000" pitchFamily="2" charset="0"/>
              </a:rPr>
              <a:t>.</a:t>
            </a:r>
          </a:p>
          <a:p>
            <a:pPr algn="l">
              <a:buFont typeface="Arial" panose="020B0604020202020204" pitchFamily="34" charset="0"/>
              <a:buChar char="•"/>
            </a:pPr>
            <a:r>
              <a:rPr lang="es-ES" b="0" i="0" dirty="0">
                <a:solidFill>
                  <a:srgbClr val="26292E"/>
                </a:solidFill>
                <a:effectLst/>
                <a:latin typeface="Roboto" panose="02000000000000000000" pitchFamily="2" charset="0"/>
              </a:rPr>
              <a:t>Archivo (PDF, Word, Excel) en un USB con el giro del negocio y la lista de bienes para el capital.</a:t>
            </a:r>
          </a:p>
          <a:p>
            <a:pPr algn="l">
              <a:buFont typeface="Arial" panose="020B0604020202020204" pitchFamily="34" charset="0"/>
              <a:buChar char="•"/>
            </a:pPr>
            <a:r>
              <a:rPr lang="es-ES" b="0" i="0" u="sng" dirty="0">
                <a:solidFill>
                  <a:srgbClr val="0056AC"/>
                </a:solidFill>
                <a:effectLst/>
                <a:latin typeface="Roboto" panose="02000000000000000000" pitchFamily="2" charset="0"/>
                <a:hlinkClick r:id="rId4"/>
              </a:rPr>
              <a:t>Formato de declaración jurada y fecha de solicitud de constitución de empresas</a:t>
            </a:r>
            <a:endParaRPr lang="es-ES" b="0" i="0" dirty="0">
              <a:solidFill>
                <a:srgbClr val="26292E"/>
              </a:solidFill>
              <a:effectLst/>
              <a:latin typeface="Roboto" panose="02000000000000000000" pitchFamily="2" charset="0"/>
            </a:endParaRPr>
          </a:p>
        </p:txBody>
      </p:sp>
      <p:pic>
        <p:nvPicPr>
          <p:cNvPr id="8" name="Imagen 7">
            <a:extLst>
              <a:ext uri="{FF2B5EF4-FFF2-40B4-BE49-F238E27FC236}">
                <a16:creationId xmlns:a16="http://schemas.microsoft.com/office/drawing/2014/main" id="{9AA5B957-F2C8-80CA-D0F3-1646EC7B0131}"/>
              </a:ext>
            </a:extLst>
          </p:cNvPr>
          <p:cNvPicPr>
            <a:picLocks noChangeAspect="1"/>
          </p:cNvPicPr>
          <p:nvPr/>
        </p:nvPicPr>
        <p:blipFill>
          <a:blip r:embed="rId5"/>
          <a:stretch>
            <a:fillRect/>
          </a:stretch>
        </p:blipFill>
        <p:spPr>
          <a:xfrm>
            <a:off x="7382347" y="993348"/>
            <a:ext cx="4258269" cy="54204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1427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a:bodyPr>
          <a:lstStyle/>
          <a:p>
            <a:r>
              <a:rPr lang="es-ES" b="1" dirty="0">
                <a:solidFill>
                  <a:srgbClr val="0070C0"/>
                </a:solidFill>
              </a:rPr>
              <a:t>2.- ELABORACIÓN DE ACTO CONSTITUTIVO: Minuta</a:t>
            </a:r>
            <a:endParaRPr lang="es-ES" dirty="0">
              <a:solidFill>
                <a:srgbClr val="0070C0"/>
              </a:solidFill>
            </a:endParaRPr>
          </a:p>
        </p:txBody>
      </p:sp>
      <p:sp>
        <p:nvSpPr>
          <p:cNvPr id="6" name="CuadroTexto 5">
            <a:extLst>
              <a:ext uri="{FF2B5EF4-FFF2-40B4-BE49-F238E27FC236}">
                <a16:creationId xmlns:a16="http://schemas.microsoft.com/office/drawing/2014/main" id="{5D81D1E0-1740-7610-2775-F9A9D5B9AA74}"/>
              </a:ext>
            </a:extLst>
          </p:cNvPr>
          <p:cNvSpPr txBox="1"/>
          <p:nvPr/>
        </p:nvSpPr>
        <p:spPr>
          <a:xfrm>
            <a:off x="407368" y="993348"/>
            <a:ext cx="4464496" cy="5632311"/>
          </a:xfrm>
          <a:prstGeom prst="rect">
            <a:avLst/>
          </a:prstGeom>
          <a:noFill/>
        </p:spPr>
        <p:txBody>
          <a:bodyPr wrap="square">
            <a:spAutoFit/>
          </a:bodyPr>
          <a:lstStyle/>
          <a:p>
            <a:pPr algn="l"/>
            <a:r>
              <a:rPr lang="es-ES" b="1" i="0" dirty="0">
                <a:solidFill>
                  <a:srgbClr val="26292E"/>
                </a:solidFill>
                <a:effectLst/>
                <a:latin typeface="Roboto" panose="02000000000000000000" pitchFamily="2" charset="0"/>
              </a:rPr>
              <a:t>2.- ELABORAR UN ACTO CONSTITUTIVO (minuta)</a:t>
            </a:r>
          </a:p>
          <a:p>
            <a:pPr algn="l"/>
            <a:r>
              <a:rPr lang="es-ES" b="0" i="0" dirty="0">
                <a:effectLst/>
                <a:latin typeface="Roboto" panose="02000000000000000000" pitchFamily="2" charset="0"/>
              </a:rPr>
              <a:t>El acto constitutivo es un documento en el cual los miembros de una sociedad manifiestan su voluntad de constituir una empresa y en donde señalan todos los acuerdos respectivos. Consta del pacto social y los estatutos, además de los insertos que se puedan adjuntar a este.</a:t>
            </a:r>
          </a:p>
          <a:p>
            <a:pPr algn="l"/>
            <a:endParaRPr lang="es-ES" b="0" i="0" dirty="0">
              <a:effectLst/>
              <a:latin typeface="Roboto" panose="02000000000000000000" pitchFamily="2" charset="0"/>
            </a:endParaRPr>
          </a:p>
          <a:p>
            <a:pPr algn="l"/>
            <a:r>
              <a:rPr lang="es-ES" b="1" i="0" dirty="0">
                <a:solidFill>
                  <a:srgbClr val="26292E"/>
                </a:solidFill>
                <a:effectLst/>
                <a:latin typeface="Roboto" panose="02000000000000000000" pitchFamily="2" charset="0"/>
              </a:rPr>
              <a:t>Requisitos</a:t>
            </a:r>
          </a:p>
          <a:p>
            <a:pPr algn="l">
              <a:buFont typeface="Arial" panose="020B0604020202020204" pitchFamily="34" charset="0"/>
              <a:buChar char="•"/>
            </a:pPr>
            <a:r>
              <a:rPr lang="es-ES" b="0" i="0" dirty="0">
                <a:solidFill>
                  <a:srgbClr val="26292E"/>
                </a:solidFill>
                <a:effectLst/>
                <a:latin typeface="Roboto" panose="02000000000000000000" pitchFamily="2" charset="0"/>
              </a:rPr>
              <a:t>2 copias del </a:t>
            </a:r>
            <a:r>
              <a:rPr lang="es-ES" b="0" i="0" u="sng" dirty="0">
                <a:solidFill>
                  <a:srgbClr val="0056AC"/>
                </a:solidFill>
                <a:effectLst/>
                <a:latin typeface="Roboto" panose="02000000000000000000" pitchFamily="2" charset="0"/>
                <a:hlinkClick r:id="rId2"/>
              </a:rPr>
              <a:t>DNI</a:t>
            </a:r>
            <a:r>
              <a:rPr lang="es-ES" b="0" i="0" dirty="0">
                <a:solidFill>
                  <a:srgbClr val="26292E"/>
                </a:solidFill>
                <a:effectLst/>
                <a:latin typeface="Roboto" panose="02000000000000000000" pitchFamily="2" charset="0"/>
              </a:rPr>
              <a:t> de cada uno de los socios y cónyuges. </a:t>
            </a:r>
          </a:p>
          <a:p>
            <a:pPr algn="l">
              <a:buFont typeface="Arial" panose="020B0604020202020204" pitchFamily="34" charset="0"/>
              <a:buChar char="•"/>
            </a:pPr>
            <a:r>
              <a:rPr lang="es-ES" b="0" i="0" dirty="0">
                <a:solidFill>
                  <a:srgbClr val="26292E"/>
                </a:solidFill>
                <a:effectLst/>
                <a:latin typeface="Roboto" panose="02000000000000000000" pitchFamily="2" charset="0"/>
              </a:rPr>
              <a:t>Original y 2 copias de </a:t>
            </a:r>
            <a:r>
              <a:rPr lang="es-ES" b="0" i="0" u="sng" dirty="0">
                <a:solidFill>
                  <a:srgbClr val="0056AC"/>
                </a:solidFill>
                <a:effectLst/>
                <a:latin typeface="Roboto" panose="02000000000000000000" pitchFamily="2" charset="0"/>
                <a:hlinkClick r:id="rId3"/>
              </a:rPr>
              <a:t>Búsqueda y reserva de nombre</a:t>
            </a:r>
            <a:r>
              <a:rPr lang="es-ES" b="0" i="0" dirty="0">
                <a:solidFill>
                  <a:srgbClr val="26292E"/>
                </a:solidFill>
                <a:effectLst/>
                <a:latin typeface="Roboto" panose="02000000000000000000" pitchFamily="2" charset="0"/>
              </a:rPr>
              <a:t>.</a:t>
            </a:r>
          </a:p>
          <a:p>
            <a:pPr algn="l">
              <a:buFont typeface="Arial" panose="020B0604020202020204" pitchFamily="34" charset="0"/>
              <a:buChar char="•"/>
            </a:pPr>
            <a:r>
              <a:rPr lang="es-ES" b="0" i="0" dirty="0">
                <a:solidFill>
                  <a:srgbClr val="26292E"/>
                </a:solidFill>
                <a:effectLst/>
                <a:latin typeface="Roboto" panose="02000000000000000000" pitchFamily="2" charset="0"/>
              </a:rPr>
              <a:t>Archivo (PDF, Word, Excel) en un USB con el giro del negocio y la lista de bienes para el capital.</a:t>
            </a:r>
          </a:p>
          <a:p>
            <a:pPr algn="l">
              <a:buFont typeface="Arial" panose="020B0604020202020204" pitchFamily="34" charset="0"/>
              <a:buChar char="•"/>
            </a:pPr>
            <a:r>
              <a:rPr lang="es-ES" b="0" i="0" u="sng" dirty="0">
                <a:solidFill>
                  <a:srgbClr val="0056AC"/>
                </a:solidFill>
                <a:effectLst/>
                <a:latin typeface="Roboto" panose="02000000000000000000" pitchFamily="2" charset="0"/>
                <a:hlinkClick r:id="rId4"/>
              </a:rPr>
              <a:t>Formato de declaración jurada y fecha de solicitud de constitución de empresas</a:t>
            </a:r>
            <a:endParaRPr lang="es-ES" b="0" i="0" dirty="0">
              <a:solidFill>
                <a:srgbClr val="26292E"/>
              </a:solidFill>
              <a:effectLst/>
              <a:latin typeface="Roboto" panose="02000000000000000000" pitchFamily="2" charset="0"/>
            </a:endParaRPr>
          </a:p>
        </p:txBody>
      </p:sp>
      <p:pic>
        <p:nvPicPr>
          <p:cNvPr id="5" name="Imagen 4">
            <a:extLst>
              <a:ext uri="{FF2B5EF4-FFF2-40B4-BE49-F238E27FC236}">
                <a16:creationId xmlns:a16="http://schemas.microsoft.com/office/drawing/2014/main" id="{27EE8733-51D3-DEF4-E7D6-3EC396F02C4C}"/>
              </a:ext>
            </a:extLst>
          </p:cNvPr>
          <p:cNvPicPr>
            <a:picLocks noChangeAspect="1"/>
          </p:cNvPicPr>
          <p:nvPr/>
        </p:nvPicPr>
        <p:blipFill>
          <a:blip r:embed="rId5"/>
          <a:stretch>
            <a:fillRect/>
          </a:stretch>
        </p:blipFill>
        <p:spPr>
          <a:xfrm>
            <a:off x="7032104" y="1170709"/>
            <a:ext cx="4267796" cy="52775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12963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a:bodyPr>
          <a:lstStyle/>
          <a:p>
            <a:r>
              <a:rPr lang="es-ES" b="1" dirty="0">
                <a:solidFill>
                  <a:srgbClr val="0070C0"/>
                </a:solidFill>
              </a:rPr>
              <a:t>2.- ELABORACIÓN DE ACTO CONSTITUTIVO: Minuta</a:t>
            </a:r>
            <a:endParaRPr lang="es-ES" dirty="0">
              <a:solidFill>
                <a:srgbClr val="0070C0"/>
              </a:solidFill>
            </a:endParaRPr>
          </a:p>
        </p:txBody>
      </p:sp>
      <p:sp>
        <p:nvSpPr>
          <p:cNvPr id="6" name="CuadroTexto 5">
            <a:extLst>
              <a:ext uri="{FF2B5EF4-FFF2-40B4-BE49-F238E27FC236}">
                <a16:creationId xmlns:a16="http://schemas.microsoft.com/office/drawing/2014/main" id="{5D81D1E0-1740-7610-2775-F9A9D5B9AA74}"/>
              </a:ext>
            </a:extLst>
          </p:cNvPr>
          <p:cNvSpPr txBox="1"/>
          <p:nvPr/>
        </p:nvSpPr>
        <p:spPr>
          <a:xfrm>
            <a:off x="407368" y="993348"/>
            <a:ext cx="4464496" cy="5632311"/>
          </a:xfrm>
          <a:prstGeom prst="rect">
            <a:avLst/>
          </a:prstGeom>
          <a:noFill/>
        </p:spPr>
        <p:txBody>
          <a:bodyPr wrap="square">
            <a:spAutoFit/>
          </a:bodyPr>
          <a:lstStyle/>
          <a:p>
            <a:pPr algn="l"/>
            <a:r>
              <a:rPr lang="es-ES" b="1" i="0" dirty="0">
                <a:solidFill>
                  <a:srgbClr val="26292E"/>
                </a:solidFill>
                <a:effectLst/>
                <a:latin typeface="Roboto" panose="02000000000000000000" pitchFamily="2" charset="0"/>
              </a:rPr>
              <a:t>2.- ELABORAR UN ACTO CONSTITUTIVO (minuta)</a:t>
            </a:r>
          </a:p>
          <a:p>
            <a:pPr algn="l"/>
            <a:r>
              <a:rPr lang="es-ES" b="0" i="0" dirty="0">
                <a:effectLst/>
                <a:latin typeface="Roboto" panose="02000000000000000000" pitchFamily="2" charset="0"/>
              </a:rPr>
              <a:t>El acto constitutivo es un documento en el cual los miembros de una sociedad manifiestan su voluntad de constituir una empresa y en donde señalan todos los acuerdos respectivos. Consta del pacto social y los estatutos, además de los insertos que se puedan adjuntar a este.</a:t>
            </a:r>
          </a:p>
          <a:p>
            <a:pPr algn="l"/>
            <a:endParaRPr lang="es-ES" b="0" i="0" dirty="0">
              <a:effectLst/>
              <a:latin typeface="Roboto" panose="02000000000000000000" pitchFamily="2" charset="0"/>
            </a:endParaRPr>
          </a:p>
          <a:p>
            <a:pPr algn="l"/>
            <a:r>
              <a:rPr lang="es-ES" b="1" i="0" dirty="0">
                <a:solidFill>
                  <a:srgbClr val="26292E"/>
                </a:solidFill>
                <a:effectLst/>
                <a:latin typeface="Roboto" panose="02000000000000000000" pitchFamily="2" charset="0"/>
              </a:rPr>
              <a:t>Requisitos</a:t>
            </a:r>
          </a:p>
          <a:p>
            <a:pPr algn="l">
              <a:buFont typeface="Arial" panose="020B0604020202020204" pitchFamily="34" charset="0"/>
              <a:buChar char="•"/>
            </a:pPr>
            <a:r>
              <a:rPr lang="es-ES" b="0" i="0" dirty="0">
                <a:solidFill>
                  <a:srgbClr val="26292E"/>
                </a:solidFill>
                <a:effectLst/>
                <a:latin typeface="Roboto" panose="02000000000000000000" pitchFamily="2" charset="0"/>
              </a:rPr>
              <a:t>2 copias del </a:t>
            </a:r>
            <a:r>
              <a:rPr lang="es-ES" b="0" i="0" u="sng" dirty="0">
                <a:solidFill>
                  <a:srgbClr val="0056AC"/>
                </a:solidFill>
                <a:effectLst/>
                <a:latin typeface="Roboto" panose="02000000000000000000" pitchFamily="2" charset="0"/>
                <a:hlinkClick r:id="rId2"/>
              </a:rPr>
              <a:t>DNI</a:t>
            </a:r>
            <a:r>
              <a:rPr lang="es-ES" b="0" i="0" dirty="0">
                <a:solidFill>
                  <a:srgbClr val="26292E"/>
                </a:solidFill>
                <a:effectLst/>
                <a:latin typeface="Roboto" panose="02000000000000000000" pitchFamily="2" charset="0"/>
              </a:rPr>
              <a:t> de cada uno de los socios y cónyuges. </a:t>
            </a:r>
          </a:p>
          <a:p>
            <a:pPr algn="l">
              <a:buFont typeface="Arial" panose="020B0604020202020204" pitchFamily="34" charset="0"/>
              <a:buChar char="•"/>
            </a:pPr>
            <a:r>
              <a:rPr lang="es-ES" b="0" i="0" dirty="0">
                <a:solidFill>
                  <a:srgbClr val="26292E"/>
                </a:solidFill>
                <a:effectLst/>
                <a:latin typeface="Roboto" panose="02000000000000000000" pitchFamily="2" charset="0"/>
              </a:rPr>
              <a:t>Original y 2 copias de </a:t>
            </a:r>
            <a:r>
              <a:rPr lang="es-ES" b="0" i="0" u="sng" dirty="0">
                <a:solidFill>
                  <a:srgbClr val="0056AC"/>
                </a:solidFill>
                <a:effectLst/>
                <a:latin typeface="Roboto" panose="02000000000000000000" pitchFamily="2" charset="0"/>
                <a:hlinkClick r:id="rId3"/>
              </a:rPr>
              <a:t>Búsqueda y reserva de nombre</a:t>
            </a:r>
            <a:r>
              <a:rPr lang="es-ES" b="0" i="0" dirty="0">
                <a:solidFill>
                  <a:srgbClr val="26292E"/>
                </a:solidFill>
                <a:effectLst/>
                <a:latin typeface="Roboto" panose="02000000000000000000" pitchFamily="2" charset="0"/>
              </a:rPr>
              <a:t>.</a:t>
            </a:r>
          </a:p>
          <a:p>
            <a:pPr algn="l">
              <a:buFont typeface="Arial" panose="020B0604020202020204" pitchFamily="34" charset="0"/>
              <a:buChar char="•"/>
            </a:pPr>
            <a:r>
              <a:rPr lang="es-ES" b="0" i="0" dirty="0">
                <a:solidFill>
                  <a:srgbClr val="26292E"/>
                </a:solidFill>
                <a:effectLst/>
                <a:latin typeface="Roboto" panose="02000000000000000000" pitchFamily="2" charset="0"/>
              </a:rPr>
              <a:t>Archivo (PDF, Word, Excel) en un USB con el giro del negocio y la lista de bienes para el capital.</a:t>
            </a:r>
          </a:p>
          <a:p>
            <a:pPr algn="l">
              <a:buFont typeface="Arial" panose="020B0604020202020204" pitchFamily="34" charset="0"/>
              <a:buChar char="•"/>
            </a:pPr>
            <a:r>
              <a:rPr lang="es-ES" b="0" i="0" u="sng" dirty="0">
                <a:solidFill>
                  <a:srgbClr val="0056AC"/>
                </a:solidFill>
                <a:effectLst/>
                <a:latin typeface="Roboto" panose="02000000000000000000" pitchFamily="2" charset="0"/>
                <a:hlinkClick r:id="rId4"/>
              </a:rPr>
              <a:t>Formato de declaración jurada y fecha de solicitud de constitución de empresas</a:t>
            </a:r>
            <a:endParaRPr lang="es-ES" b="0" i="0" dirty="0">
              <a:solidFill>
                <a:srgbClr val="26292E"/>
              </a:solidFill>
              <a:effectLst/>
              <a:latin typeface="Roboto" panose="02000000000000000000" pitchFamily="2" charset="0"/>
            </a:endParaRPr>
          </a:p>
        </p:txBody>
      </p:sp>
      <p:pic>
        <p:nvPicPr>
          <p:cNvPr id="8" name="Imagen 7">
            <a:extLst>
              <a:ext uri="{FF2B5EF4-FFF2-40B4-BE49-F238E27FC236}">
                <a16:creationId xmlns:a16="http://schemas.microsoft.com/office/drawing/2014/main" id="{E2629163-66D8-50EC-0E30-115190DF4D6D}"/>
              </a:ext>
            </a:extLst>
          </p:cNvPr>
          <p:cNvPicPr>
            <a:picLocks noChangeAspect="1"/>
          </p:cNvPicPr>
          <p:nvPr/>
        </p:nvPicPr>
        <p:blipFill>
          <a:blip r:embed="rId5"/>
          <a:stretch>
            <a:fillRect/>
          </a:stretch>
        </p:blipFill>
        <p:spPr>
          <a:xfrm>
            <a:off x="7176120" y="972455"/>
            <a:ext cx="4229690" cy="51346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4944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a:bodyPr>
          <a:lstStyle/>
          <a:p>
            <a:r>
              <a:rPr lang="es-ES" b="1" dirty="0">
                <a:solidFill>
                  <a:srgbClr val="0070C0"/>
                </a:solidFill>
              </a:rPr>
              <a:t>3.- ABONO DE CAPITAL Y BIENES.- </a:t>
            </a:r>
            <a:endParaRPr lang="es-ES" dirty="0">
              <a:solidFill>
                <a:srgbClr val="0070C0"/>
              </a:solidFill>
            </a:endParaRPr>
          </a:p>
        </p:txBody>
      </p:sp>
      <p:sp>
        <p:nvSpPr>
          <p:cNvPr id="5" name="CuadroTexto 4">
            <a:extLst>
              <a:ext uri="{FF2B5EF4-FFF2-40B4-BE49-F238E27FC236}">
                <a16:creationId xmlns:a16="http://schemas.microsoft.com/office/drawing/2014/main" id="{50B68EEC-1501-6FAC-F22D-8BADCA753570}"/>
              </a:ext>
            </a:extLst>
          </p:cNvPr>
          <p:cNvSpPr txBox="1"/>
          <p:nvPr/>
        </p:nvSpPr>
        <p:spPr>
          <a:xfrm>
            <a:off x="997596" y="540421"/>
            <a:ext cx="10945216" cy="6186309"/>
          </a:xfrm>
          <a:prstGeom prst="rect">
            <a:avLst/>
          </a:prstGeom>
          <a:noFill/>
        </p:spPr>
        <p:txBody>
          <a:bodyPr wrap="square">
            <a:spAutoFit/>
          </a:bodyPr>
          <a:lstStyle/>
          <a:p>
            <a:pPr algn="l"/>
            <a:r>
              <a:rPr lang="es-ES" b="1" i="0" dirty="0">
                <a:solidFill>
                  <a:srgbClr val="26292E"/>
                </a:solidFill>
                <a:effectLst/>
                <a:latin typeface="Roboto" panose="02000000000000000000" pitchFamily="2" charset="0"/>
              </a:rPr>
              <a:t>Abono de capital y bienes</a:t>
            </a:r>
          </a:p>
          <a:p>
            <a:pPr algn="l"/>
            <a:r>
              <a:rPr lang="es-ES" b="0" i="0" dirty="0">
                <a:effectLst/>
                <a:latin typeface="Roboto" panose="02000000000000000000" pitchFamily="2" charset="0"/>
              </a:rPr>
              <a:t>Si deseas constituir una empresa, es necesario aportar una cantidad de dinero o bienes (inmuebles o muebles) que se acreditarán con el documento expedido por una entidad financiera, la inscripción de la transferencia a favor de tu empresa o sociedad, con la escritura pública que certifique esta transferencia o con el informe de valorización detallado.</a:t>
            </a:r>
          </a:p>
          <a:p>
            <a:pPr algn="l"/>
            <a:r>
              <a:rPr lang="es-ES" b="0" i="0" dirty="0">
                <a:effectLst/>
                <a:latin typeface="Roboto" panose="02000000000000000000" pitchFamily="2" charset="0"/>
              </a:rPr>
              <a:t>Puedes aportar esto, abriendo una cuenta de banco donde se depositará el dinero que tú y tus socios deseen aportar a la empresa, o realizando un inventario que especifique la cantidad y el costo de los bienes que cada socio ingrese a la empresa.</a:t>
            </a:r>
          </a:p>
          <a:p>
            <a:pPr algn="l"/>
            <a:r>
              <a:rPr lang="es-ES" b="0" i="0" dirty="0">
                <a:effectLst/>
                <a:latin typeface="Roboto" panose="02000000000000000000" pitchFamily="2" charset="0"/>
              </a:rPr>
              <a:t>La recomendación es contar con un monto mínimo de S/ 1,000 para abrir una cuenta. Esto suele ser una exigencia de las entidades financieras debido a los costos de la cuenta.</a:t>
            </a:r>
          </a:p>
          <a:p>
            <a:pPr algn="l"/>
            <a:endParaRPr lang="es-ES" b="0" i="0" dirty="0">
              <a:effectLst/>
              <a:latin typeface="Roboto" panose="02000000000000000000" pitchFamily="2" charset="0"/>
            </a:endParaRPr>
          </a:p>
          <a:p>
            <a:pPr algn="l"/>
            <a:r>
              <a:rPr lang="es-ES" b="1" i="0" dirty="0">
                <a:solidFill>
                  <a:srgbClr val="26292E"/>
                </a:solidFill>
                <a:effectLst/>
                <a:latin typeface="Roboto" panose="02000000000000000000" pitchFamily="2" charset="0"/>
              </a:rPr>
              <a:t>Requisitos</a:t>
            </a:r>
          </a:p>
          <a:p>
            <a:pPr algn="l">
              <a:buFont typeface="Arial" panose="020B0604020202020204" pitchFamily="34" charset="0"/>
              <a:buChar char="•"/>
            </a:pPr>
            <a:r>
              <a:rPr lang="es-ES" b="0" i="0" dirty="0">
                <a:solidFill>
                  <a:srgbClr val="26292E"/>
                </a:solidFill>
                <a:effectLst/>
                <a:latin typeface="Roboto" panose="02000000000000000000" pitchFamily="2" charset="0"/>
              </a:rPr>
              <a:t>DNI, Pasaporte o Carnet de Extranjería vigente.</a:t>
            </a:r>
          </a:p>
          <a:p>
            <a:pPr algn="l">
              <a:buFont typeface="Arial" panose="020B0604020202020204" pitchFamily="34" charset="0"/>
              <a:buChar char="•"/>
            </a:pPr>
            <a:r>
              <a:rPr lang="es-ES" b="0" i="0" dirty="0">
                <a:solidFill>
                  <a:srgbClr val="26292E"/>
                </a:solidFill>
                <a:effectLst/>
                <a:latin typeface="Roboto" panose="02000000000000000000" pitchFamily="2" charset="0"/>
              </a:rPr>
              <a:t>Formato de Acto Constitutivo.</a:t>
            </a:r>
          </a:p>
          <a:p>
            <a:pPr algn="l"/>
            <a:endParaRPr lang="es-ES" b="1" i="0" dirty="0">
              <a:solidFill>
                <a:srgbClr val="26292E"/>
              </a:solidFill>
              <a:effectLst/>
              <a:latin typeface="Roboto" panose="02000000000000000000" pitchFamily="2" charset="0"/>
            </a:endParaRPr>
          </a:p>
          <a:p>
            <a:pPr algn="l"/>
            <a:r>
              <a:rPr lang="es-ES" b="1" i="0" dirty="0">
                <a:solidFill>
                  <a:srgbClr val="26292E"/>
                </a:solidFill>
                <a:effectLst/>
                <a:latin typeface="Roboto" panose="02000000000000000000" pitchFamily="2" charset="0"/>
              </a:rPr>
              <a:t>Hazlo siguiendo 1 de estos 2 pasos</a:t>
            </a:r>
          </a:p>
          <a:p>
            <a:pPr algn="l"/>
            <a:r>
              <a:rPr lang="es-ES" b="1" i="0" dirty="0">
                <a:solidFill>
                  <a:srgbClr val="2F2F2F"/>
                </a:solidFill>
                <a:effectLst/>
                <a:latin typeface="Roboto" panose="02000000000000000000" pitchFamily="2" charset="0"/>
              </a:rPr>
              <a:t>1 Abre una cuenta en un banco </a:t>
            </a:r>
          </a:p>
          <a:p>
            <a:pPr algn="l"/>
            <a:r>
              <a:rPr lang="es-ES" b="0" i="0" dirty="0">
                <a:solidFill>
                  <a:srgbClr val="26292E"/>
                </a:solidFill>
                <a:effectLst/>
                <a:latin typeface="Roboto" panose="02000000000000000000" pitchFamily="2" charset="0"/>
              </a:rPr>
              <a:t>Acércate a un banco y solicita abrir una cuenta que sirva para depositar el dinero que los socios quieren aportar a la empresa. </a:t>
            </a:r>
          </a:p>
          <a:p>
            <a:pPr algn="l"/>
            <a:r>
              <a:rPr lang="es-ES" b="1" i="0" dirty="0">
                <a:solidFill>
                  <a:srgbClr val="2F2F2F"/>
                </a:solidFill>
                <a:effectLst/>
                <a:latin typeface="Roboto" panose="02000000000000000000" pitchFamily="2" charset="0"/>
              </a:rPr>
              <a:t>2 Realiza un inventario de bienes</a:t>
            </a:r>
          </a:p>
          <a:p>
            <a:pPr algn="l"/>
            <a:r>
              <a:rPr lang="es-ES" b="0" i="0" dirty="0">
                <a:solidFill>
                  <a:srgbClr val="26292E"/>
                </a:solidFill>
                <a:effectLst/>
                <a:latin typeface="Roboto" panose="02000000000000000000" pitchFamily="2" charset="0"/>
              </a:rPr>
              <a:t>También puedes realizar un inventario con la cantidad y costos de los bienes que está poniendo cada socio para la empresa. </a:t>
            </a:r>
          </a:p>
        </p:txBody>
      </p:sp>
    </p:spTree>
    <p:extLst>
      <p:ext uri="{BB962C8B-B14F-4D97-AF65-F5344CB8AC3E}">
        <p14:creationId xmlns:p14="http://schemas.microsoft.com/office/powerpoint/2010/main" val="27938669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a:bodyPr>
          <a:lstStyle/>
          <a:p>
            <a:r>
              <a:rPr lang="es-ES" b="1" dirty="0">
                <a:solidFill>
                  <a:srgbClr val="0070C0"/>
                </a:solidFill>
              </a:rPr>
              <a:t>4.- ELABORACIÓN DE ESCRITURA PÚBLICA.-</a:t>
            </a:r>
            <a:endParaRPr lang="es-ES" dirty="0">
              <a:solidFill>
                <a:srgbClr val="0070C0"/>
              </a:solidFill>
            </a:endParaRPr>
          </a:p>
        </p:txBody>
      </p:sp>
      <p:sp>
        <p:nvSpPr>
          <p:cNvPr id="6" name="CuadroTexto 5">
            <a:extLst>
              <a:ext uri="{FF2B5EF4-FFF2-40B4-BE49-F238E27FC236}">
                <a16:creationId xmlns:a16="http://schemas.microsoft.com/office/drawing/2014/main" id="{4077977E-325A-601F-9C8B-29DB245E384E}"/>
              </a:ext>
            </a:extLst>
          </p:cNvPr>
          <p:cNvSpPr txBox="1"/>
          <p:nvPr/>
        </p:nvSpPr>
        <p:spPr>
          <a:xfrm>
            <a:off x="3086100" y="1393041"/>
            <a:ext cx="6172200" cy="3970318"/>
          </a:xfrm>
          <a:prstGeom prst="rect">
            <a:avLst/>
          </a:prstGeom>
          <a:noFill/>
        </p:spPr>
        <p:txBody>
          <a:bodyPr wrap="square">
            <a:spAutoFit/>
          </a:bodyPr>
          <a:lstStyle/>
          <a:p>
            <a:pPr algn="l"/>
            <a:r>
              <a:rPr lang="es-ES" b="1" i="0" dirty="0">
                <a:solidFill>
                  <a:srgbClr val="26292E"/>
                </a:solidFill>
                <a:effectLst/>
                <a:latin typeface="Roboto" panose="02000000000000000000" pitchFamily="2" charset="0"/>
              </a:rPr>
              <a:t>Elaboración de Escritura Pública</a:t>
            </a:r>
          </a:p>
          <a:p>
            <a:pPr algn="l"/>
            <a:r>
              <a:rPr lang="es-ES" b="0" i="0" dirty="0">
                <a:effectLst/>
                <a:latin typeface="Roboto" panose="02000000000000000000" pitchFamily="2" charset="0"/>
              </a:rPr>
              <a:t>Una vez redactado el Acto Constitutivo, es necesario llevarlo a una notaría para que un notario público lo revise y eleve a Escritura Pública.</a:t>
            </a:r>
          </a:p>
          <a:p>
            <a:pPr algn="l"/>
            <a:r>
              <a:rPr lang="es-ES" b="0" i="0" dirty="0">
                <a:effectLst/>
                <a:latin typeface="Roboto" panose="02000000000000000000" pitchFamily="2" charset="0"/>
              </a:rPr>
              <a:t>Se generará la Escritura Pública, Testimonio de Sociedad o Constitución Social, que es el documento que da fe de que el Acto Constitutivo es legal. Este documento debe estar firmado y sellado por el notario y tener la firma de todos los participantes de la sociedad, incluidos los cónyuges de ser el caso. </a:t>
            </a:r>
          </a:p>
          <a:p>
            <a:pPr algn="l"/>
            <a:r>
              <a:rPr lang="es-ES" b="1" i="0" dirty="0">
                <a:solidFill>
                  <a:srgbClr val="26292E"/>
                </a:solidFill>
                <a:effectLst/>
                <a:latin typeface="Roboto" panose="02000000000000000000" pitchFamily="2" charset="0"/>
              </a:rPr>
              <a:t>Requisitos</a:t>
            </a:r>
          </a:p>
          <a:p>
            <a:pPr algn="l">
              <a:buFont typeface="Arial" panose="020B0604020202020204" pitchFamily="34" charset="0"/>
              <a:buChar char="•"/>
            </a:pPr>
            <a:r>
              <a:rPr lang="es-ES" b="0" i="0" dirty="0">
                <a:solidFill>
                  <a:srgbClr val="26292E"/>
                </a:solidFill>
                <a:effectLst/>
                <a:latin typeface="Roboto" panose="02000000000000000000" pitchFamily="2" charset="0"/>
              </a:rPr>
              <a:t>DNI, Pasaporte o Carnet de Extranjería vigentes. </a:t>
            </a:r>
          </a:p>
          <a:p>
            <a:pPr algn="l">
              <a:buFont typeface="Arial" panose="020B0604020202020204" pitchFamily="34" charset="0"/>
              <a:buChar char="•"/>
            </a:pPr>
            <a:r>
              <a:rPr lang="es-ES" b="0" i="0" u="sng" dirty="0">
                <a:solidFill>
                  <a:srgbClr val="0056AC"/>
                </a:solidFill>
                <a:effectLst/>
                <a:latin typeface="Roboto" panose="02000000000000000000" pitchFamily="2" charset="0"/>
                <a:hlinkClick r:id="rId2"/>
              </a:rPr>
              <a:t>Formato de Acto Constitutivo</a:t>
            </a:r>
            <a:r>
              <a:rPr lang="es-ES" b="0" i="0" dirty="0">
                <a:solidFill>
                  <a:srgbClr val="26292E"/>
                </a:solidFill>
                <a:effectLst/>
                <a:latin typeface="Roboto" panose="02000000000000000000" pitchFamily="2" charset="0"/>
              </a:rPr>
              <a:t>.</a:t>
            </a:r>
          </a:p>
          <a:p>
            <a:pPr algn="l">
              <a:buFont typeface="Arial" panose="020B0604020202020204" pitchFamily="34" charset="0"/>
              <a:buChar char="•"/>
            </a:pPr>
            <a:r>
              <a:rPr lang="es-ES" b="0" i="0" dirty="0">
                <a:solidFill>
                  <a:srgbClr val="26292E"/>
                </a:solidFill>
                <a:effectLst/>
                <a:latin typeface="Roboto" panose="02000000000000000000" pitchFamily="2" charset="0"/>
              </a:rPr>
              <a:t>Depósito o </a:t>
            </a:r>
            <a:r>
              <a:rPr lang="es-ES" b="0" i="0" dirty="0" err="1">
                <a:solidFill>
                  <a:srgbClr val="26292E"/>
                </a:solidFill>
                <a:effectLst/>
                <a:latin typeface="Roboto" panose="02000000000000000000" pitchFamily="2" charset="0"/>
              </a:rPr>
              <a:t>voucher</a:t>
            </a:r>
            <a:r>
              <a:rPr lang="es-ES" b="0" i="0" dirty="0">
                <a:solidFill>
                  <a:srgbClr val="26292E"/>
                </a:solidFill>
                <a:effectLst/>
                <a:latin typeface="Roboto" panose="02000000000000000000" pitchFamily="2" charset="0"/>
              </a:rPr>
              <a:t> de abono en dinero. </a:t>
            </a:r>
          </a:p>
        </p:txBody>
      </p:sp>
    </p:spTree>
    <p:extLst>
      <p:ext uri="{BB962C8B-B14F-4D97-AF65-F5344CB8AC3E}">
        <p14:creationId xmlns:p14="http://schemas.microsoft.com/office/powerpoint/2010/main" val="22456147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a:bodyPr>
          <a:lstStyle/>
          <a:p>
            <a:r>
              <a:rPr lang="es-ES" b="1" dirty="0">
                <a:solidFill>
                  <a:srgbClr val="0070C0"/>
                </a:solidFill>
              </a:rPr>
              <a:t>5.- INSCRIPCIÓN EN REGISTROS PÚBLICOS.-</a:t>
            </a:r>
            <a:endParaRPr lang="es-ES" dirty="0">
              <a:solidFill>
                <a:srgbClr val="0070C0"/>
              </a:solidFill>
            </a:endParaRPr>
          </a:p>
        </p:txBody>
      </p:sp>
      <p:sp>
        <p:nvSpPr>
          <p:cNvPr id="5" name="CuadroTexto 4">
            <a:extLst>
              <a:ext uri="{FF2B5EF4-FFF2-40B4-BE49-F238E27FC236}">
                <a16:creationId xmlns:a16="http://schemas.microsoft.com/office/drawing/2014/main" id="{ED70D82D-3101-D140-7026-3CCA95659369}"/>
              </a:ext>
            </a:extLst>
          </p:cNvPr>
          <p:cNvSpPr txBox="1"/>
          <p:nvPr/>
        </p:nvSpPr>
        <p:spPr>
          <a:xfrm>
            <a:off x="3086100" y="2085539"/>
            <a:ext cx="6172200" cy="2585323"/>
          </a:xfrm>
          <a:prstGeom prst="rect">
            <a:avLst/>
          </a:prstGeom>
          <a:noFill/>
        </p:spPr>
        <p:txBody>
          <a:bodyPr wrap="square">
            <a:spAutoFit/>
          </a:bodyPr>
          <a:lstStyle/>
          <a:p>
            <a:pPr algn="l"/>
            <a:r>
              <a:rPr lang="es-ES" b="1" i="0" dirty="0">
                <a:solidFill>
                  <a:srgbClr val="26292E"/>
                </a:solidFill>
                <a:effectLst/>
                <a:latin typeface="Roboto" panose="02000000000000000000" pitchFamily="2" charset="0"/>
              </a:rPr>
              <a:t>Inscripción en Registros Públicos</a:t>
            </a:r>
          </a:p>
          <a:p>
            <a:pPr algn="l"/>
            <a:r>
              <a:rPr lang="es-ES" b="1" i="0" dirty="0">
                <a:effectLst/>
                <a:latin typeface="Roboto" panose="02000000000000000000" pitchFamily="2" charset="0"/>
              </a:rPr>
              <a:t>El Notario se encargará de este paso</a:t>
            </a:r>
            <a:endParaRPr lang="es-ES" b="0" i="0" dirty="0">
              <a:effectLst/>
              <a:latin typeface="Roboto" panose="02000000000000000000" pitchFamily="2" charset="0"/>
            </a:endParaRPr>
          </a:p>
          <a:p>
            <a:pPr algn="l"/>
            <a:r>
              <a:rPr lang="es-ES" b="0" i="0" dirty="0">
                <a:effectLst/>
                <a:latin typeface="Roboto" panose="02000000000000000000" pitchFamily="2" charset="0"/>
              </a:rPr>
              <a:t>Una vez obtenida la Escritura Pública, es necesario llevarla a SUNARP para realizar la inscripción de la empresa en los Registros Públicos.</a:t>
            </a:r>
          </a:p>
          <a:p>
            <a:pPr algn="l"/>
            <a:r>
              <a:rPr lang="es-ES" b="0" i="0" dirty="0">
                <a:effectLst/>
                <a:latin typeface="Roboto" panose="02000000000000000000" pitchFamily="2" charset="0"/>
              </a:rPr>
              <a:t>Este procedimiento normalmente es realizado por el notario. </a:t>
            </a:r>
          </a:p>
          <a:p>
            <a:pPr algn="l"/>
            <a:r>
              <a:rPr lang="es-ES" b="0" i="0" dirty="0">
                <a:effectLst/>
                <a:latin typeface="Roboto" panose="02000000000000000000" pitchFamily="2" charset="0"/>
              </a:rPr>
              <a:t>La Persona Jurídica existe a partir de su inscripción en los Registros Públicos.</a:t>
            </a:r>
          </a:p>
        </p:txBody>
      </p:sp>
    </p:spTree>
    <p:extLst>
      <p:ext uri="{BB962C8B-B14F-4D97-AF65-F5344CB8AC3E}">
        <p14:creationId xmlns:p14="http://schemas.microsoft.com/office/powerpoint/2010/main" val="2707450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a:bodyPr>
          <a:lstStyle/>
          <a:p>
            <a:r>
              <a:rPr lang="es-ES" b="1" dirty="0">
                <a:solidFill>
                  <a:srgbClr val="0070C0"/>
                </a:solidFill>
              </a:rPr>
              <a:t>6.- INSCRIPCIÓN AL RUC PARA PERSONA JURÍDICA.-</a:t>
            </a:r>
            <a:endParaRPr lang="es-ES" dirty="0">
              <a:solidFill>
                <a:srgbClr val="0070C0"/>
              </a:solidFill>
            </a:endParaRPr>
          </a:p>
        </p:txBody>
      </p:sp>
      <p:sp>
        <p:nvSpPr>
          <p:cNvPr id="6" name="CuadroTexto 5">
            <a:extLst>
              <a:ext uri="{FF2B5EF4-FFF2-40B4-BE49-F238E27FC236}">
                <a16:creationId xmlns:a16="http://schemas.microsoft.com/office/drawing/2014/main" id="{F28AC5C7-CFF5-7C55-CB58-E036D4A228B5}"/>
              </a:ext>
            </a:extLst>
          </p:cNvPr>
          <p:cNvSpPr txBox="1"/>
          <p:nvPr/>
        </p:nvSpPr>
        <p:spPr>
          <a:xfrm>
            <a:off x="695400" y="533400"/>
            <a:ext cx="11089232" cy="6463308"/>
          </a:xfrm>
          <a:prstGeom prst="rect">
            <a:avLst/>
          </a:prstGeom>
          <a:noFill/>
        </p:spPr>
        <p:txBody>
          <a:bodyPr wrap="square">
            <a:spAutoFit/>
          </a:bodyPr>
          <a:lstStyle/>
          <a:p>
            <a:pPr algn="l"/>
            <a:r>
              <a:rPr lang="es-ES" b="1" i="0" dirty="0">
                <a:solidFill>
                  <a:srgbClr val="26292E"/>
                </a:solidFill>
                <a:effectLst/>
                <a:latin typeface="Roboto" panose="02000000000000000000" pitchFamily="2" charset="0"/>
              </a:rPr>
              <a:t>Inscripción al RUC para Persona Jurídica</a:t>
            </a:r>
          </a:p>
          <a:p>
            <a:pPr algn="l"/>
            <a:r>
              <a:rPr lang="es-ES" b="0" i="0" dirty="0">
                <a:effectLst/>
                <a:latin typeface="Roboto" panose="02000000000000000000" pitchFamily="2" charset="0"/>
              </a:rPr>
              <a:t>Para constituir una empresa, debes realizarlo a través de la </a:t>
            </a:r>
            <a:r>
              <a:rPr lang="es-ES" b="0" i="0" u="sng" dirty="0">
                <a:solidFill>
                  <a:srgbClr val="0056AC"/>
                </a:solidFill>
                <a:effectLst/>
                <a:latin typeface="Roboto" panose="02000000000000000000" pitchFamily="2" charset="0"/>
                <a:hlinkClick r:id="rId2"/>
              </a:rPr>
              <a:t>Plataforma Sistema de Intermediación Digital (SID - SUNARP)</a:t>
            </a:r>
            <a:r>
              <a:rPr lang="es-ES" b="0" i="0" dirty="0">
                <a:effectLst/>
                <a:latin typeface="Roboto" panose="02000000000000000000" pitchFamily="2" charset="0"/>
              </a:rPr>
              <a:t>. En este caso, </a:t>
            </a:r>
            <a:r>
              <a:rPr lang="es-ES" b="0" i="0" u="sng" dirty="0">
                <a:solidFill>
                  <a:srgbClr val="0056AC"/>
                </a:solidFill>
                <a:effectLst/>
                <a:latin typeface="Roboto" panose="02000000000000000000" pitchFamily="2" charset="0"/>
                <a:hlinkClick r:id="rId3"/>
              </a:rPr>
              <a:t>Sunarp </a:t>
            </a:r>
            <a:r>
              <a:rPr lang="es-ES" b="0" i="0" dirty="0">
                <a:effectLst/>
                <a:latin typeface="Roboto" panose="02000000000000000000" pitchFamily="2" charset="0"/>
              </a:rPr>
              <a:t>incluirá en tu ficha de inscripción un número RUC inactivo de sociedad constituida que tu representante legal </a:t>
            </a:r>
            <a:r>
              <a:rPr lang="es-ES" b="0" i="0" u="sng" dirty="0">
                <a:solidFill>
                  <a:srgbClr val="0056AC"/>
                </a:solidFill>
                <a:effectLst/>
                <a:latin typeface="Roboto" panose="02000000000000000000" pitchFamily="2" charset="0"/>
                <a:hlinkClick r:id="rId4"/>
              </a:rPr>
              <a:t>tiene que activar</a:t>
            </a:r>
            <a:r>
              <a:rPr lang="es-ES" b="0" i="0" dirty="0">
                <a:effectLst/>
                <a:latin typeface="Roboto" panose="02000000000000000000" pitchFamily="2" charset="0"/>
              </a:rPr>
              <a:t>, luego de que hayas creado </a:t>
            </a:r>
            <a:r>
              <a:rPr lang="es-ES" b="0" i="0" u="sng" dirty="0">
                <a:solidFill>
                  <a:srgbClr val="0056AC"/>
                </a:solidFill>
                <a:effectLst/>
                <a:latin typeface="Roboto" panose="02000000000000000000" pitchFamily="2" charset="0"/>
                <a:hlinkClick r:id="rId5"/>
              </a:rPr>
              <a:t>tu clave SOL</a:t>
            </a:r>
            <a:r>
              <a:rPr lang="es-ES" b="0" i="0" dirty="0">
                <a:effectLst/>
                <a:latin typeface="Roboto" panose="02000000000000000000" pitchFamily="2" charset="0"/>
              </a:rPr>
              <a:t> a través de </a:t>
            </a:r>
            <a:r>
              <a:rPr lang="es-ES" b="0" i="0" u="sng" dirty="0" err="1">
                <a:solidFill>
                  <a:srgbClr val="0056AC"/>
                </a:solidFill>
                <a:effectLst/>
                <a:latin typeface="Roboto" panose="02000000000000000000" pitchFamily="2" charset="0"/>
                <a:hlinkClick r:id="rId6"/>
              </a:rPr>
              <a:t>Sunat</a:t>
            </a:r>
            <a:r>
              <a:rPr lang="es-ES" b="0" i="0" u="sng" dirty="0">
                <a:solidFill>
                  <a:srgbClr val="0056AC"/>
                </a:solidFill>
                <a:effectLst/>
                <a:latin typeface="Roboto" panose="02000000000000000000" pitchFamily="2" charset="0"/>
                <a:hlinkClick r:id="rId6"/>
              </a:rPr>
              <a:t> Virtual </a:t>
            </a:r>
            <a:r>
              <a:rPr lang="es-ES" b="0" i="0" dirty="0">
                <a:effectLst/>
                <a:latin typeface="Roboto" panose="02000000000000000000" pitchFamily="2" charset="0"/>
              </a:rPr>
              <a:t>o la </a:t>
            </a:r>
            <a:r>
              <a:rPr lang="es-ES" b="0" i="0" u="sng" dirty="0">
                <a:solidFill>
                  <a:srgbClr val="0056AC"/>
                </a:solidFill>
                <a:effectLst/>
                <a:latin typeface="Roboto" panose="02000000000000000000" pitchFamily="2" charset="0"/>
                <a:hlinkClick r:id="rId7"/>
              </a:rPr>
              <a:t>App Personas.</a:t>
            </a:r>
            <a:endParaRPr lang="es-ES" b="0" i="0" dirty="0">
              <a:effectLst/>
              <a:latin typeface="Roboto" panose="02000000000000000000" pitchFamily="2" charset="0"/>
            </a:endParaRPr>
          </a:p>
          <a:p>
            <a:pPr algn="l"/>
            <a:r>
              <a:rPr lang="es-ES" b="0" i="0" dirty="0">
                <a:effectLst/>
                <a:latin typeface="Roboto" panose="02000000000000000000" pitchFamily="2" charset="0"/>
              </a:rPr>
              <a:t>El RUC es el registro que la </a:t>
            </a:r>
            <a:r>
              <a:rPr lang="es-ES" b="0" i="0" dirty="0" err="1">
                <a:effectLst/>
                <a:latin typeface="Roboto" panose="02000000000000000000" pitchFamily="2" charset="0"/>
              </a:rPr>
              <a:t>Sunat</a:t>
            </a:r>
            <a:r>
              <a:rPr lang="es-ES" b="0" i="0" dirty="0">
                <a:effectLst/>
                <a:latin typeface="Roboto" panose="02000000000000000000" pitchFamily="2" charset="0"/>
              </a:rPr>
              <a:t> lleva de tu información como contribuyente (persona, entidad o empresa), domicilio fiscal, actividad a la que te dedicas y otros datos. Este número es único, consta de 11 dígitos y debes utilizarlo en todo trámite que hagas ante la </a:t>
            </a:r>
            <a:r>
              <a:rPr lang="es-ES" b="0" i="0" dirty="0" err="1">
                <a:effectLst/>
                <a:latin typeface="Roboto" panose="02000000000000000000" pitchFamily="2" charset="0"/>
              </a:rPr>
              <a:t>Sunat</a:t>
            </a:r>
            <a:r>
              <a:rPr lang="es-ES" b="0" i="0" dirty="0">
                <a:effectLst/>
                <a:latin typeface="Roboto" panose="02000000000000000000" pitchFamily="2" charset="0"/>
              </a:rPr>
              <a:t>.</a:t>
            </a:r>
          </a:p>
          <a:p>
            <a:pPr algn="l"/>
            <a:r>
              <a:rPr lang="es-ES" b="0" i="0" dirty="0">
                <a:effectLst/>
                <a:latin typeface="Roboto" panose="02000000000000000000" pitchFamily="2" charset="0"/>
              </a:rPr>
              <a:t>Al crear el RUC como persona jurídica, las deudas u obligaciones de tu empresa estarán garantizadas y se limitarán solo a los bienes que estén registrados a su nombre.</a:t>
            </a:r>
          </a:p>
          <a:p>
            <a:pPr algn="l"/>
            <a:r>
              <a:rPr lang="es-ES" b="0" i="0" dirty="0">
                <a:effectLst/>
                <a:latin typeface="Roboto" panose="02000000000000000000" pitchFamily="2" charset="0"/>
              </a:rPr>
              <a:t>También puedes inscribir a tu empresa en el RUC utilizando el canal presencial, a través de tu representante legal o tercero autorizado y cumpliendo algunos requisitos.</a:t>
            </a:r>
          </a:p>
          <a:p>
            <a:pPr algn="l"/>
            <a:endParaRPr lang="es-ES" b="0" i="0" dirty="0">
              <a:effectLst/>
              <a:latin typeface="Roboto" panose="02000000000000000000" pitchFamily="2" charset="0"/>
            </a:endParaRPr>
          </a:p>
          <a:p>
            <a:pPr algn="l"/>
            <a:r>
              <a:rPr lang="es-ES" b="1" i="0" dirty="0">
                <a:solidFill>
                  <a:srgbClr val="26292E"/>
                </a:solidFill>
                <a:effectLst/>
                <a:latin typeface="Roboto" panose="02000000000000000000" pitchFamily="2" charset="0"/>
              </a:rPr>
              <a:t>Requisitos</a:t>
            </a:r>
          </a:p>
          <a:p>
            <a:pPr algn="l"/>
            <a:r>
              <a:rPr lang="es-ES" b="1" i="0" dirty="0">
                <a:solidFill>
                  <a:srgbClr val="26292E"/>
                </a:solidFill>
                <a:effectLst/>
                <a:latin typeface="Roboto" panose="02000000000000000000" pitchFamily="2" charset="0"/>
              </a:rPr>
              <a:t>Presencial:</a:t>
            </a:r>
            <a:endParaRPr lang="es-ES" b="0" i="0" dirty="0">
              <a:solidFill>
                <a:srgbClr val="26292E"/>
              </a:solidFill>
              <a:effectLst/>
              <a:latin typeface="Roboto" panose="02000000000000000000" pitchFamily="2" charset="0"/>
            </a:endParaRPr>
          </a:p>
          <a:p>
            <a:pPr algn="l">
              <a:buFont typeface="Arial" panose="020B0604020202020204" pitchFamily="34" charset="0"/>
              <a:buChar char="•"/>
            </a:pPr>
            <a:r>
              <a:rPr lang="es-ES" b="0" i="0" u="sng" dirty="0">
                <a:solidFill>
                  <a:srgbClr val="0056AC"/>
                </a:solidFill>
                <a:effectLst/>
                <a:latin typeface="Roboto" panose="02000000000000000000" pitchFamily="2" charset="0"/>
                <a:hlinkClick r:id="rId8"/>
              </a:rPr>
              <a:t>DNI</a:t>
            </a:r>
            <a:r>
              <a:rPr lang="es-ES" b="0" i="0" dirty="0">
                <a:solidFill>
                  <a:srgbClr val="26292E"/>
                </a:solidFill>
                <a:effectLst/>
                <a:latin typeface="Roboto" panose="02000000000000000000" pitchFamily="2" charset="0"/>
              </a:rPr>
              <a:t> vigente, </a:t>
            </a:r>
            <a:r>
              <a:rPr lang="es-ES" b="0" i="0" u="sng" dirty="0">
                <a:solidFill>
                  <a:srgbClr val="0056AC"/>
                </a:solidFill>
                <a:effectLst/>
                <a:latin typeface="Roboto" panose="02000000000000000000" pitchFamily="2" charset="0"/>
                <a:hlinkClick r:id="rId9"/>
              </a:rPr>
              <a:t>carnet de extranjerí</a:t>
            </a:r>
            <a:r>
              <a:rPr lang="es-ES" b="0" i="0" dirty="0">
                <a:solidFill>
                  <a:srgbClr val="26292E"/>
                </a:solidFill>
                <a:effectLst/>
                <a:latin typeface="Roboto" panose="02000000000000000000" pitchFamily="2" charset="0"/>
              </a:rPr>
              <a:t>a, carnet de identidad emitido por el Ministerio de Relaciones Exteriores</a:t>
            </a:r>
            <a:r>
              <a:rPr lang="es-ES" b="0" i="0" u="sng" dirty="0">
                <a:solidFill>
                  <a:srgbClr val="0056AC"/>
                </a:solidFill>
                <a:effectLst/>
                <a:latin typeface="Roboto" panose="02000000000000000000" pitchFamily="2" charset="0"/>
                <a:hlinkClick r:id="rId10"/>
              </a:rPr>
              <a:t>, carnet de permiso temporal de permanen</a:t>
            </a:r>
            <a:r>
              <a:rPr lang="es-ES" b="0" i="0" dirty="0">
                <a:solidFill>
                  <a:srgbClr val="26292E"/>
                </a:solidFill>
                <a:effectLst/>
                <a:latin typeface="Roboto" panose="02000000000000000000" pitchFamily="2" charset="0"/>
              </a:rPr>
              <a:t>cia o pasaporte con calidad migratoria para la generación de renta de fuente peruana.</a:t>
            </a:r>
          </a:p>
          <a:p>
            <a:pPr algn="l">
              <a:buFont typeface="Arial" panose="020B0604020202020204" pitchFamily="34" charset="0"/>
              <a:buChar char="•"/>
            </a:pPr>
            <a:r>
              <a:rPr lang="es-ES" b="0" i="0" dirty="0">
                <a:solidFill>
                  <a:srgbClr val="26292E"/>
                </a:solidFill>
                <a:effectLst/>
                <a:latin typeface="Roboto" panose="02000000000000000000" pitchFamily="2" charset="0"/>
              </a:rPr>
              <a:t>Original de partida registral certificada (ficha o partida electrónica) por los </a:t>
            </a:r>
            <a:r>
              <a:rPr lang="es-ES" b="0" i="0" u="sng" dirty="0">
                <a:solidFill>
                  <a:srgbClr val="0056AC"/>
                </a:solidFill>
                <a:effectLst/>
                <a:latin typeface="Roboto" panose="02000000000000000000" pitchFamily="2" charset="0"/>
                <a:hlinkClick r:id="rId3"/>
              </a:rPr>
              <a:t>Registros Públicos</a:t>
            </a:r>
            <a:r>
              <a:rPr lang="es-ES" b="0" i="0" dirty="0">
                <a:solidFill>
                  <a:srgbClr val="26292E"/>
                </a:solidFill>
                <a:effectLst/>
                <a:latin typeface="Roboto" panose="02000000000000000000" pitchFamily="2" charset="0"/>
              </a:rPr>
              <a:t>, con antigüedad no mayor a 30 días calendario.</a:t>
            </a:r>
          </a:p>
          <a:p>
            <a:pPr algn="l">
              <a:buFont typeface="Arial" panose="020B0604020202020204" pitchFamily="34" charset="0"/>
              <a:buChar char="•"/>
            </a:pPr>
            <a:r>
              <a:rPr lang="es-ES" b="0" i="0" dirty="0">
                <a:solidFill>
                  <a:srgbClr val="26292E"/>
                </a:solidFill>
                <a:effectLst/>
                <a:latin typeface="Roboto" panose="02000000000000000000" pitchFamily="2" charset="0"/>
              </a:rPr>
              <a:t>Original de documento privado o público en el que conste la dirección del domicilio fiscal que se declara.</a:t>
            </a:r>
          </a:p>
          <a:p>
            <a:pPr algn="l">
              <a:buFont typeface="Arial" panose="020B0604020202020204" pitchFamily="34" charset="0"/>
              <a:buChar char="•"/>
            </a:pPr>
            <a:r>
              <a:rPr lang="es-ES" b="0" i="0" dirty="0">
                <a:solidFill>
                  <a:srgbClr val="26292E"/>
                </a:solidFill>
                <a:effectLst/>
                <a:latin typeface="Roboto" panose="02000000000000000000" pitchFamily="2" charset="0"/>
              </a:rPr>
              <a:t>Cumplir los </a:t>
            </a:r>
            <a:r>
              <a:rPr lang="es-ES" b="0" i="0" u="sng" dirty="0">
                <a:solidFill>
                  <a:srgbClr val="0056AC"/>
                </a:solidFill>
                <a:effectLst/>
                <a:latin typeface="Roboto" panose="02000000000000000000" pitchFamily="2" charset="0"/>
                <a:hlinkClick r:id="rId11"/>
              </a:rPr>
              <a:t>requerimientos según el tipo de contribuyente a inscribir.</a:t>
            </a:r>
            <a:endParaRPr lang="es-ES" b="0" i="0" dirty="0">
              <a:solidFill>
                <a:srgbClr val="26292E"/>
              </a:solidFill>
              <a:effectLst/>
              <a:latin typeface="Roboto" panose="02000000000000000000" pitchFamily="2" charset="0"/>
            </a:endParaRPr>
          </a:p>
          <a:p>
            <a:pPr algn="l">
              <a:buFont typeface="Arial" panose="020B0604020202020204" pitchFamily="34" charset="0"/>
              <a:buChar char="•"/>
            </a:pPr>
            <a:r>
              <a:rPr lang="es-ES" b="0" i="0" dirty="0">
                <a:solidFill>
                  <a:srgbClr val="26292E"/>
                </a:solidFill>
                <a:effectLst/>
                <a:latin typeface="Roboto" panose="02000000000000000000" pitchFamily="2" charset="0"/>
              </a:rPr>
              <a:t>Además, si la hace una tercera persona:</a:t>
            </a:r>
          </a:p>
        </p:txBody>
      </p:sp>
    </p:spTree>
    <p:extLst>
      <p:ext uri="{BB962C8B-B14F-4D97-AF65-F5344CB8AC3E}">
        <p14:creationId xmlns:p14="http://schemas.microsoft.com/office/powerpoint/2010/main" val="1642760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a:bodyPr>
          <a:lstStyle/>
          <a:p>
            <a:r>
              <a:rPr lang="es-ES" b="1" dirty="0">
                <a:solidFill>
                  <a:srgbClr val="0070C0"/>
                </a:solidFill>
              </a:rPr>
              <a:t>6.- INSCRIPCIÓN AL RUC PARA PERSONA JURÍDICA.-</a:t>
            </a:r>
            <a:endParaRPr lang="es-ES" dirty="0">
              <a:solidFill>
                <a:srgbClr val="0070C0"/>
              </a:solidFill>
            </a:endParaRPr>
          </a:p>
        </p:txBody>
      </p:sp>
      <p:sp>
        <p:nvSpPr>
          <p:cNvPr id="6" name="CuadroTexto 5">
            <a:extLst>
              <a:ext uri="{FF2B5EF4-FFF2-40B4-BE49-F238E27FC236}">
                <a16:creationId xmlns:a16="http://schemas.microsoft.com/office/drawing/2014/main" id="{F28AC5C7-CFF5-7C55-CB58-E036D4A228B5}"/>
              </a:ext>
            </a:extLst>
          </p:cNvPr>
          <p:cNvSpPr txBox="1"/>
          <p:nvPr/>
        </p:nvSpPr>
        <p:spPr>
          <a:xfrm>
            <a:off x="695400" y="533400"/>
            <a:ext cx="11089232" cy="3970318"/>
          </a:xfrm>
          <a:prstGeom prst="rect">
            <a:avLst/>
          </a:prstGeom>
          <a:noFill/>
        </p:spPr>
        <p:txBody>
          <a:bodyPr wrap="square">
            <a:spAutoFit/>
          </a:bodyPr>
          <a:lstStyle/>
          <a:p>
            <a:pPr algn="l"/>
            <a:r>
              <a:rPr lang="es-ES" b="1" i="0" dirty="0">
                <a:solidFill>
                  <a:srgbClr val="26292E"/>
                </a:solidFill>
                <a:effectLst/>
                <a:latin typeface="Roboto" panose="02000000000000000000" pitchFamily="2" charset="0"/>
              </a:rPr>
              <a:t>Inscripción al RUC para Persona Jurídica</a:t>
            </a:r>
          </a:p>
          <a:p>
            <a:pPr algn="l"/>
            <a:r>
              <a:rPr lang="es-ES" b="0" i="0" dirty="0">
                <a:effectLst/>
                <a:latin typeface="Roboto" panose="02000000000000000000" pitchFamily="2" charset="0"/>
              </a:rPr>
              <a:t>(…)</a:t>
            </a:r>
          </a:p>
          <a:p>
            <a:pPr algn="l"/>
            <a:endParaRPr lang="es-ES" b="0" i="0" dirty="0">
              <a:solidFill>
                <a:srgbClr val="26292E"/>
              </a:solidFill>
              <a:effectLst/>
              <a:latin typeface="Roboto" panose="02000000000000000000" pitchFamily="2" charset="0"/>
            </a:endParaRPr>
          </a:p>
          <a:p>
            <a:pPr algn="l">
              <a:buFont typeface="Arial" panose="020B0604020202020204" pitchFamily="34" charset="0"/>
              <a:buChar char="•"/>
            </a:pPr>
            <a:r>
              <a:rPr lang="es-ES" b="0" i="0" dirty="0">
                <a:solidFill>
                  <a:srgbClr val="26292E"/>
                </a:solidFill>
                <a:effectLst/>
                <a:latin typeface="Roboto" panose="02000000000000000000" pitchFamily="2" charset="0"/>
              </a:rPr>
              <a:t>Además, si la hace una tercera persona:</a:t>
            </a:r>
          </a:p>
          <a:p>
            <a:pPr marL="742950" lvl="1" indent="-285750" algn="l">
              <a:buFont typeface="Arial" panose="020B0604020202020204" pitchFamily="34" charset="0"/>
              <a:buChar char="•"/>
            </a:pPr>
            <a:r>
              <a:rPr lang="es-ES" b="0" i="0" dirty="0">
                <a:solidFill>
                  <a:srgbClr val="26292E"/>
                </a:solidFill>
                <a:effectLst/>
                <a:latin typeface="Roboto" panose="02000000000000000000" pitchFamily="2" charset="0"/>
              </a:rPr>
              <a:t>DNI vigente o documento de identidad que corresponda. No es necesario exhibir el documento original o fotocopia del representante legal del RUC.</a:t>
            </a:r>
          </a:p>
          <a:p>
            <a:pPr marL="742950" lvl="1" indent="-285750" algn="l">
              <a:buFont typeface="Arial" panose="020B0604020202020204" pitchFamily="34" charset="0"/>
              <a:buChar char="•"/>
            </a:pPr>
            <a:r>
              <a:rPr lang="es-ES" b="0" i="0" dirty="0">
                <a:solidFill>
                  <a:srgbClr val="26292E"/>
                </a:solidFill>
                <a:effectLst/>
                <a:latin typeface="Roboto" panose="02000000000000000000" pitchFamily="2" charset="0"/>
              </a:rPr>
              <a:t>Carta poder con firma legalizada notarialmente o autenticada por fedatario de </a:t>
            </a:r>
            <a:r>
              <a:rPr lang="es-ES" b="0" i="0" dirty="0" err="1">
                <a:solidFill>
                  <a:srgbClr val="26292E"/>
                </a:solidFill>
                <a:effectLst/>
                <a:latin typeface="Roboto" panose="02000000000000000000" pitchFamily="2" charset="0"/>
              </a:rPr>
              <a:t>Sunat</a:t>
            </a:r>
            <a:r>
              <a:rPr lang="es-ES" b="0" i="0" dirty="0">
                <a:solidFill>
                  <a:srgbClr val="26292E"/>
                </a:solidFill>
                <a:effectLst/>
                <a:latin typeface="Roboto" panose="02000000000000000000" pitchFamily="2" charset="0"/>
              </a:rPr>
              <a:t>, que la autorice expresamente a realizar la inscripción en el RUC.</a:t>
            </a:r>
          </a:p>
          <a:p>
            <a:pPr marL="742950" lvl="1" indent="-285750" algn="l">
              <a:buFont typeface="Arial" panose="020B0604020202020204" pitchFamily="34" charset="0"/>
              <a:buChar char="•"/>
            </a:pPr>
            <a:r>
              <a:rPr lang="es-ES" b="0" i="0" u="sng" dirty="0">
                <a:solidFill>
                  <a:srgbClr val="0056AC"/>
                </a:solidFill>
                <a:effectLst/>
                <a:latin typeface="Roboto" panose="02000000000000000000" pitchFamily="2" charset="0"/>
                <a:hlinkClick r:id="rId2"/>
              </a:rPr>
              <a:t>Formulario 2119: Solicitud de Inscripción al RUC o Comunicación de Afectación a Tributos</a:t>
            </a:r>
            <a:r>
              <a:rPr lang="es-ES" b="0" i="0" dirty="0">
                <a:solidFill>
                  <a:srgbClr val="26292E"/>
                </a:solidFill>
                <a:effectLst/>
                <a:latin typeface="Roboto" panose="02000000000000000000" pitchFamily="2" charset="0"/>
              </a:rPr>
              <a:t>.</a:t>
            </a:r>
          </a:p>
          <a:p>
            <a:pPr marL="742950" lvl="1" indent="-285750" algn="l">
              <a:buFont typeface="Arial" panose="020B0604020202020204" pitchFamily="34" charset="0"/>
              <a:buChar char="•"/>
            </a:pPr>
            <a:r>
              <a:rPr lang="es-ES" b="0" i="0" u="sng" dirty="0">
                <a:solidFill>
                  <a:srgbClr val="0056AC"/>
                </a:solidFill>
                <a:effectLst/>
                <a:latin typeface="Roboto" panose="02000000000000000000" pitchFamily="2" charset="0"/>
                <a:hlinkClick r:id="rId3"/>
              </a:rPr>
              <a:t>Formulario 2054: Representantes Legales, Directores, Miembros Del Consejo Directivo.</a:t>
            </a:r>
            <a:endParaRPr lang="es-ES" b="0" i="0" dirty="0">
              <a:solidFill>
                <a:srgbClr val="26292E"/>
              </a:solidFill>
              <a:effectLst/>
              <a:latin typeface="Roboto" panose="02000000000000000000" pitchFamily="2" charset="0"/>
            </a:endParaRPr>
          </a:p>
          <a:p>
            <a:pPr marL="742950" lvl="1" indent="-285750" algn="l">
              <a:buFont typeface="Arial" panose="020B0604020202020204" pitchFamily="34" charset="0"/>
              <a:buChar char="•"/>
            </a:pPr>
            <a:r>
              <a:rPr lang="es-ES" b="0" i="0" u="sng" dirty="0">
                <a:solidFill>
                  <a:srgbClr val="0056AC"/>
                </a:solidFill>
                <a:effectLst/>
                <a:latin typeface="Roboto" panose="02000000000000000000" pitchFamily="2" charset="0"/>
                <a:hlinkClick r:id="rId4"/>
              </a:rPr>
              <a:t>Formulario 2054-Anexo: Domicilio de los Representantes legales</a:t>
            </a:r>
            <a:r>
              <a:rPr lang="es-ES" b="0" i="0" u="sng" dirty="0">
                <a:solidFill>
                  <a:srgbClr val="0056AC"/>
                </a:solidFill>
                <a:effectLst/>
                <a:latin typeface="Roboto" panose="02000000000000000000" pitchFamily="2" charset="0"/>
                <a:hlinkClick r:id="rId5"/>
              </a:rPr>
              <a:t>.</a:t>
            </a:r>
            <a:endParaRPr lang="es-ES" b="0" i="0" dirty="0">
              <a:solidFill>
                <a:srgbClr val="26292E"/>
              </a:solidFill>
              <a:effectLst/>
              <a:latin typeface="Roboto" panose="02000000000000000000" pitchFamily="2" charset="0"/>
            </a:endParaRPr>
          </a:p>
          <a:p>
            <a:pPr marL="742950" lvl="1" indent="-285750" algn="l">
              <a:buFont typeface="Arial" panose="020B0604020202020204" pitchFamily="34" charset="0"/>
              <a:buChar char="•"/>
            </a:pPr>
            <a:r>
              <a:rPr lang="es-ES" b="0" i="0" u="sng" dirty="0">
                <a:solidFill>
                  <a:srgbClr val="0056AC"/>
                </a:solidFill>
                <a:effectLst/>
                <a:latin typeface="Roboto" panose="02000000000000000000" pitchFamily="2" charset="0"/>
                <a:hlinkClick r:id="rId6"/>
              </a:rPr>
              <a:t>Formulario 2046:</a:t>
            </a:r>
            <a:r>
              <a:rPr lang="es-ES" b="0" i="0" dirty="0">
                <a:solidFill>
                  <a:srgbClr val="26292E"/>
                </a:solidFill>
                <a:effectLst/>
                <a:latin typeface="Roboto" panose="02000000000000000000" pitchFamily="2" charset="0"/>
              </a:rPr>
              <a:t> Declaración de establecimientos anexos, solo si existe un establecimiento adicional para las actividades.</a:t>
            </a:r>
          </a:p>
          <a:p>
            <a:pPr algn="l"/>
            <a:r>
              <a:rPr lang="es-ES" b="0" i="0" dirty="0">
                <a:solidFill>
                  <a:srgbClr val="26292E"/>
                </a:solidFill>
                <a:effectLst/>
                <a:latin typeface="Roboto" panose="02000000000000000000" pitchFamily="2" charset="0"/>
              </a:rPr>
              <a:t>Todo formulario debe estar correctamente </a:t>
            </a:r>
            <a:r>
              <a:rPr lang="es-ES" b="1" i="0" dirty="0">
                <a:solidFill>
                  <a:srgbClr val="26292E"/>
                </a:solidFill>
                <a:effectLst/>
                <a:latin typeface="Roboto" panose="02000000000000000000" pitchFamily="2" charset="0"/>
              </a:rPr>
              <a:t>llenado y firmado por el representante legal</a:t>
            </a:r>
            <a:r>
              <a:rPr lang="es-ES" b="0" i="0" dirty="0">
                <a:solidFill>
                  <a:srgbClr val="26292E"/>
                </a:solidFill>
                <a:effectLst/>
                <a:latin typeface="Roboto" panose="02000000000000000000" pitchFamily="2" charset="0"/>
              </a:rPr>
              <a:t>.</a:t>
            </a:r>
          </a:p>
        </p:txBody>
      </p:sp>
    </p:spTree>
    <p:extLst>
      <p:ext uri="{BB962C8B-B14F-4D97-AF65-F5344CB8AC3E}">
        <p14:creationId xmlns:p14="http://schemas.microsoft.com/office/powerpoint/2010/main" val="25566917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CLASIFICACIÓN de las EMPRESAS según Criterio Cuantitativo</a:t>
            </a:r>
            <a:endParaRPr lang="es-ES" dirty="0">
              <a:solidFill>
                <a:srgbClr val="0070C0"/>
              </a:solidFill>
            </a:endParaRPr>
          </a:p>
        </p:txBody>
      </p:sp>
      <p:sp>
        <p:nvSpPr>
          <p:cNvPr id="11" name="CuadroTexto 10">
            <a:extLst>
              <a:ext uri="{FF2B5EF4-FFF2-40B4-BE49-F238E27FC236}">
                <a16:creationId xmlns:a16="http://schemas.microsoft.com/office/drawing/2014/main" id="{E0499C70-0E6E-4ACF-BF12-BB16206F6BCD}"/>
              </a:ext>
            </a:extLst>
          </p:cNvPr>
          <p:cNvSpPr txBox="1"/>
          <p:nvPr/>
        </p:nvSpPr>
        <p:spPr>
          <a:xfrm>
            <a:off x="251954" y="2505670"/>
            <a:ext cx="2592288" cy="923330"/>
          </a:xfrm>
          <a:prstGeom prst="rect">
            <a:avLst/>
          </a:prstGeom>
          <a:noFill/>
        </p:spPr>
        <p:txBody>
          <a:bodyPr wrap="square">
            <a:spAutoFit/>
          </a:bodyPr>
          <a:lstStyle/>
          <a:p>
            <a:pPr marL="109537" marR="0" lvl="0" indent="0" defTabSz="914400" rtl="0" eaLnBrk="0" fontAlgn="base" latinLnBrk="0" hangingPunct="0">
              <a:lnSpc>
                <a:spcPct val="100000"/>
              </a:lnSpc>
              <a:spcBef>
                <a:spcPts val="300"/>
              </a:spcBef>
              <a:spcAft>
                <a:spcPct val="0"/>
              </a:spcAft>
              <a:buClr>
                <a:srgbClr val="C4652D"/>
              </a:buClr>
              <a:buSzTx/>
              <a:buFont typeface="Wingdings" charset="2"/>
              <a:buNone/>
              <a:tabLst/>
              <a:defRPr/>
            </a:pPr>
            <a:r>
              <a:rPr kumimoji="0" lang="es-PE" sz="1800" b="1" i="0" u="none" strike="noStrike" kern="1200" cap="none" spc="0" normalizeH="0" baseline="0" noProof="0" dirty="0">
                <a:ln>
                  <a:noFill/>
                </a:ln>
                <a:solidFill>
                  <a:prstClr val="black"/>
                </a:solidFill>
                <a:effectLst/>
                <a:uLnTx/>
                <a:uFillTx/>
                <a:latin typeface=""/>
                <a:ea typeface="MS PGothic" panose="020B0600070205080204" pitchFamily="34" charset="-128"/>
              </a:rPr>
              <a:t>LAS EMPRESAS SEGÚN CRITERIO CUANTITATIVO</a:t>
            </a:r>
            <a:endParaRPr kumimoji="0" lang="es-ES_tradnl" sz="1800" b="0" i="0" u="none" strike="noStrike" kern="1200" cap="none" spc="0" normalizeH="0" baseline="0" noProof="0" dirty="0">
              <a:ln>
                <a:noFill/>
              </a:ln>
              <a:solidFill>
                <a:prstClr val="black"/>
              </a:solidFill>
              <a:effectLst/>
              <a:uLnTx/>
              <a:uFillTx/>
              <a:latin typeface=""/>
              <a:ea typeface="MS PGothic" panose="020B0600070205080204" pitchFamily="34" charset="-128"/>
            </a:endParaRPr>
          </a:p>
        </p:txBody>
      </p:sp>
      <p:sp>
        <p:nvSpPr>
          <p:cNvPr id="15" name="CuadroTexto 14">
            <a:extLst>
              <a:ext uri="{FF2B5EF4-FFF2-40B4-BE49-F238E27FC236}">
                <a16:creationId xmlns:a16="http://schemas.microsoft.com/office/drawing/2014/main" id="{79F3D3A7-7C7C-7ADD-8528-C721F4A17BD2}"/>
              </a:ext>
            </a:extLst>
          </p:cNvPr>
          <p:cNvSpPr txBox="1"/>
          <p:nvPr/>
        </p:nvSpPr>
        <p:spPr>
          <a:xfrm>
            <a:off x="3431704" y="1700808"/>
            <a:ext cx="6175168" cy="2908489"/>
          </a:xfrm>
          <a:prstGeom prst="rect">
            <a:avLst/>
          </a:prstGeom>
          <a:noFill/>
        </p:spPr>
        <p:txBody>
          <a:bodyPr wrap="square">
            <a:spAutoFit/>
          </a:bodyPr>
          <a:lstStyle/>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PE" sz="2400" b="0" i="0" u="none" strike="noStrike" kern="1200" cap="none" spc="0" normalizeH="0" baseline="0" noProof="0" dirty="0">
                <a:ln>
                  <a:noFill/>
                </a:ln>
                <a:solidFill>
                  <a:prstClr val="black"/>
                </a:solidFill>
                <a:effectLst/>
                <a:uLnTx/>
                <a:uFillTx/>
                <a:latin typeface=""/>
                <a:ea typeface="MS PGothic" panose="020B0600070205080204" pitchFamily="34" charset="-128"/>
              </a:rPr>
              <a:t>a) Micro empresas; </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endParaRPr kumimoji="0" lang="es-PE" sz="2400" b="0" i="0" u="none" strike="noStrike" kern="1200" cap="none" spc="0" normalizeH="0" baseline="0" noProof="0" dirty="0">
              <a:ln>
                <a:noFill/>
              </a:ln>
              <a:solidFill>
                <a:prstClr val="black"/>
              </a:solidFill>
              <a:effectLst/>
              <a:uLnTx/>
              <a:uFillTx/>
              <a:latin typeface=""/>
              <a:ea typeface="MS PGothic" panose="020B0600070205080204" pitchFamily="34" charset="-128"/>
            </a:endParaRP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PE" sz="2400" b="0" i="0" u="none" strike="noStrike" kern="1200" cap="none" spc="0" normalizeH="0" baseline="0" noProof="0" dirty="0">
                <a:ln>
                  <a:noFill/>
                </a:ln>
                <a:solidFill>
                  <a:prstClr val="black"/>
                </a:solidFill>
                <a:effectLst/>
                <a:uLnTx/>
                <a:uFillTx/>
                <a:latin typeface=""/>
                <a:ea typeface="MS PGothic" panose="020B0600070205080204" pitchFamily="34" charset="-128"/>
              </a:rPr>
              <a:t>b) Pequeña empresa; </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endParaRPr kumimoji="0" lang="es-PE" sz="2400" b="0" i="0" u="none" strike="noStrike" kern="1200" cap="none" spc="0" normalizeH="0" baseline="0" noProof="0" dirty="0">
              <a:ln>
                <a:noFill/>
              </a:ln>
              <a:solidFill>
                <a:prstClr val="black"/>
              </a:solidFill>
              <a:effectLst/>
              <a:uLnTx/>
              <a:uFillTx/>
              <a:latin typeface=""/>
              <a:ea typeface="MS PGothic" panose="020B0600070205080204" pitchFamily="34" charset="-128"/>
            </a:endParaRP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PE" sz="2400" b="0" i="0" u="none" strike="noStrike" kern="1200" cap="none" spc="0" normalizeH="0" baseline="0" noProof="0" dirty="0">
                <a:ln>
                  <a:noFill/>
                </a:ln>
                <a:solidFill>
                  <a:prstClr val="black"/>
                </a:solidFill>
                <a:effectLst/>
                <a:uLnTx/>
                <a:uFillTx/>
                <a:latin typeface=""/>
                <a:ea typeface="MS PGothic" panose="020B0600070205080204" pitchFamily="34" charset="-128"/>
              </a:rPr>
              <a:t>c) Mediana empresa; </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endParaRPr kumimoji="0" lang="es-PE" sz="2400" b="0" i="0" u="none" strike="noStrike" kern="1200" cap="none" spc="0" normalizeH="0" baseline="0" noProof="0" dirty="0">
              <a:ln>
                <a:noFill/>
              </a:ln>
              <a:solidFill>
                <a:prstClr val="black"/>
              </a:solidFill>
              <a:effectLst/>
              <a:uLnTx/>
              <a:uFillTx/>
              <a:latin typeface=""/>
              <a:ea typeface="MS PGothic" panose="020B0600070205080204" pitchFamily="34" charset="-128"/>
            </a:endParaRP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PE" sz="2400" b="0" i="0" u="none" strike="noStrike" kern="1200" cap="none" spc="0" normalizeH="0" baseline="0" noProof="0" dirty="0">
                <a:ln>
                  <a:noFill/>
                </a:ln>
                <a:solidFill>
                  <a:prstClr val="black"/>
                </a:solidFill>
                <a:effectLst/>
                <a:uLnTx/>
                <a:uFillTx/>
                <a:latin typeface=""/>
                <a:ea typeface="MS PGothic" panose="020B0600070205080204" pitchFamily="34" charset="-128"/>
              </a:rPr>
              <a:t>d) Empresas multinacionales</a:t>
            </a:r>
            <a:r>
              <a:rPr kumimoji="0" lang="es-PE" sz="1600" b="0" i="0" u="none" strike="noStrike" kern="1200" cap="none" spc="0" normalizeH="0" baseline="0" noProof="0" dirty="0">
                <a:ln>
                  <a:noFill/>
                </a:ln>
                <a:solidFill>
                  <a:prstClr val="black"/>
                </a:solidFill>
                <a:effectLst/>
                <a:uLnTx/>
                <a:uFillTx/>
                <a:latin typeface=""/>
                <a:ea typeface="MS PGothic" panose="020B0600070205080204" pitchFamily="34" charset="-128"/>
              </a:rPr>
              <a:t>. </a:t>
            </a:r>
            <a:endParaRPr kumimoji="0" lang="es-ES_tradnl" sz="1600" b="0" i="0" u="none" strike="noStrike" kern="1200" cap="none" spc="0" normalizeH="0" baseline="0" noProof="0" dirty="0">
              <a:ln>
                <a:noFill/>
              </a:ln>
              <a:solidFill>
                <a:prstClr val="black"/>
              </a:solidFill>
              <a:effectLst/>
              <a:uLnTx/>
              <a:uFillTx/>
              <a:latin typeface=""/>
              <a:ea typeface="MS PGothic" panose="020B0600070205080204" pitchFamily="34" charset="-128"/>
            </a:endParaRPr>
          </a:p>
        </p:txBody>
      </p:sp>
      <p:cxnSp>
        <p:nvCxnSpPr>
          <p:cNvPr id="18" name="Conector recto de flecha 17">
            <a:extLst>
              <a:ext uri="{FF2B5EF4-FFF2-40B4-BE49-F238E27FC236}">
                <a16:creationId xmlns:a16="http://schemas.microsoft.com/office/drawing/2014/main" id="{A4891B17-4F55-76DF-4030-7CEF8D58CF0D}"/>
              </a:ext>
            </a:extLst>
          </p:cNvPr>
          <p:cNvCxnSpPr>
            <a:cxnSpLocks/>
          </p:cNvCxnSpPr>
          <p:nvPr/>
        </p:nvCxnSpPr>
        <p:spPr>
          <a:xfrm flipV="1">
            <a:off x="2622241" y="1988840"/>
            <a:ext cx="809463" cy="115744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0AF90DA6-EFC8-3312-72B5-5AAC06457981}"/>
              </a:ext>
            </a:extLst>
          </p:cNvPr>
          <p:cNvCxnSpPr>
            <a:cxnSpLocks/>
          </p:cNvCxnSpPr>
          <p:nvPr/>
        </p:nvCxnSpPr>
        <p:spPr>
          <a:xfrm flipV="1">
            <a:off x="2622241" y="2825979"/>
            <a:ext cx="809463" cy="32030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C7804E15-0B2C-7FA4-5B4E-109B3F0C55DD}"/>
              </a:ext>
            </a:extLst>
          </p:cNvPr>
          <p:cNvCxnSpPr>
            <a:cxnSpLocks/>
          </p:cNvCxnSpPr>
          <p:nvPr/>
        </p:nvCxnSpPr>
        <p:spPr>
          <a:xfrm>
            <a:off x="2622241" y="3146287"/>
            <a:ext cx="809463" cy="36749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91EE4032-E5A2-2751-C52E-EC70FBD931E2}"/>
              </a:ext>
            </a:extLst>
          </p:cNvPr>
          <p:cNvCxnSpPr>
            <a:cxnSpLocks/>
          </p:cNvCxnSpPr>
          <p:nvPr/>
        </p:nvCxnSpPr>
        <p:spPr>
          <a:xfrm>
            <a:off x="2622241" y="3146287"/>
            <a:ext cx="809463" cy="116740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039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B8A5374C-883E-7BFF-5646-3935A17F2DFA}"/>
              </a:ext>
            </a:extLst>
          </p:cNvPr>
          <p:cNvSpPr/>
          <p:nvPr/>
        </p:nvSpPr>
        <p:spPr>
          <a:xfrm>
            <a:off x="0" y="0"/>
            <a:ext cx="10344472"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487488" y="1988840"/>
            <a:ext cx="8280920" cy="1742225"/>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70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EL CONCEPTO DE DERECHO EMPRESARIAL</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19336" y="92754"/>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2783632" y="3573016"/>
            <a:ext cx="5472608"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E" sz="3600" b="1" i="0" u="none" strike="noStrike" kern="1200" cap="none" spc="0" normalizeH="0" baseline="0" noProof="0" dirty="0">
                <a:ln>
                  <a:noFill/>
                </a:ln>
                <a:solidFill>
                  <a:srgbClr val="FFC000"/>
                </a:solidFill>
                <a:effectLst/>
                <a:uLnTx/>
                <a:uFillTx/>
                <a:latin typeface="Trebuchet MS" panose="020B0603020202020204"/>
                <a:ea typeface="+mn-ea"/>
                <a:cs typeface="+mn-cs"/>
              </a:rPr>
              <a:t>Nociones preliminares</a:t>
            </a:r>
            <a:endParaRPr kumimoji="0" lang="es-PE" sz="3600" b="1" i="0" u="none" strike="noStrike" kern="1200" cap="none" spc="0" normalizeH="0" baseline="0" noProof="0" dirty="0">
              <a:ln>
                <a:noFill/>
              </a:ln>
              <a:solidFill>
                <a:srgbClr val="FFC000"/>
              </a:solidFill>
              <a:effectLst/>
              <a:uLnTx/>
              <a:uFillTx/>
              <a:latin typeface="Georgia"/>
              <a:ea typeface="+mn-ea"/>
              <a:cs typeface="+mn-cs"/>
            </a:endParaRPr>
          </a:p>
        </p:txBody>
      </p:sp>
    </p:spTree>
    <p:extLst>
      <p:ext uri="{BB962C8B-B14F-4D97-AF65-F5344CB8AC3E}">
        <p14:creationId xmlns:p14="http://schemas.microsoft.com/office/powerpoint/2010/main" val="162840618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CLASIFICACIÓN DE LAS EMPRESAS.-</a:t>
            </a:r>
            <a:endParaRPr lang="es-ES" dirty="0">
              <a:solidFill>
                <a:srgbClr val="0070C0"/>
              </a:solidFill>
            </a:endParaRPr>
          </a:p>
        </p:txBody>
      </p:sp>
      <p:sp>
        <p:nvSpPr>
          <p:cNvPr id="3" name="Marcador de contenido 2">
            <a:extLst>
              <a:ext uri="{FF2B5EF4-FFF2-40B4-BE49-F238E27FC236}">
                <a16:creationId xmlns:a16="http://schemas.microsoft.com/office/drawing/2014/main" id="{98583418-E927-3D4D-AE6D-14F9E4975978}"/>
              </a:ext>
            </a:extLst>
          </p:cNvPr>
          <p:cNvSpPr>
            <a:spLocks noGrp="1"/>
          </p:cNvSpPr>
          <p:nvPr>
            <p:ph idx="1"/>
          </p:nvPr>
        </p:nvSpPr>
        <p:spPr>
          <a:xfrm>
            <a:off x="3575720" y="980728"/>
            <a:ext cx="6120680" cy="5521102"/>
          </a:xfrm>
        </p:spPr>
        <p:txBody>
          <a:bodyPr>
            <a:normAutofit lnSpcReduction="10000"/>
          </a:bodyPr>
          <a:lstStyle/>
          <a:p>
            <a:pPr marL="109537" indent="0">
              <a:buNone/>
            </a:pPr>
            <a:r>
              <a:rPr lang="es-PE" sz="1800" b="1" dirty="0"/>
              <a:t>1) SEGÚN LOS SECTORES PRODUCTIVOS</a:t>
            </a:r>
            <a:endParaRPr lang="es-ES_tradnl" sz="1800" dirty="0"/>
          </a:p>
          <a:p>
            <a:r>
              <a:rPr lang="es-PE" sz="1800" dirty="0"/>
              <a:t>a) Empresas del sector primario; </a:t>
            </a:r>
          </a:p>
          <a:p>
            <a:r>
              <a:rPr lang="es-PE" sz="1800" dirty="0"/>
              <a:t>b) Empresas del sector secundario; </a:t>
            </a:r>
          </a:p>
          <a:p>
            <a:r>
              <a:rPr lang="es-PE" sz="1800" dirty="0"/>
              <a:t>c) Empresas del sector terciario.</a:t>
            </a:r>
          </a:p>
          <a:p>
            <a:endParaRPr lang="es-ES_tradnl" sz="1200" dirty="0"/>
          </a:p>
          <a:p>
            <a:pPr marL="109537" indent="0">
              <a:buNone/>
            </a:pPr>
            <a:r>
              <a:rPr lang="es-PE" sz="1800" b="1" dirty="0"/>
              <a:t>2) SEGÚN LAS ACTIVIDADES ECONÓMICAS</a:t>
            </a:r>
            <a:endParaRPr lang="es-ES_tradnl" sz="1800" dirty="0"/>
          </a:p>
          <a:p>
            <a:r>
              <a:rPr lang="es-PE" sz="1800" dirty="0"/>
              <a:t>a) Empresas de producción; </a:t>
            </a:r>
          </a:p>
          <a:p>
            <a:r>
              <a:rPr lang="es-PE" sz="1800" dirty="0"/>
              <a:t>b) Empresas comerciales; </a:t>
            </a:r>
          </a:p>
          <a:p>
            <a:r>
              <a:rPr lang="es-PE" sz="1800" dirty="0"/>
              <a:t>c) Empresas de servicios. </a:t>
            </a:r>
          </a:p>
          <a:p>
            <a:endParaRPr lang="es-ES_tradnl" sz="1100" dirty="0"/>
          </a:p>
          <a:p>
            <a:pPr marL="109537" indent="0">
              <a:buNone/>
            </a:pPr>
            <a:r>
              <a:rPr lang="es-PE" sz="1800" b="1" dirty="0"/>
              <a:t>3) SEGÚN LA NATURALEZA JURÍDICA</a:t>
            </a:r>
            <a:endParaRPr lang="es-ES_tradnl" sz="1800" dirty="0"/>
          </a:p>
          <a:p>
            <a:r>
              <a:rPr lang="es-PE" sz="1800" dirty="0"/>
              <a:t>a) Personas Naturales; </a:t>
            </a:r>
          </a:p>
          <a:p>
            <a:r>
              <a:rPr lang="es-PE" sz="1800" dirty="0"/>
              <a:t>b) Personas Jurídicas.</a:t>
            </a:r>
            <a:endParaRPr lang="es-ES_tradnl" sz="1800" dirty="0"/>
          </a:p>
          <a:p>
            <a:pPr marL="109537" indent="0">
              <a:buNone/>
            </a:pPr>
            <a:endParaRPr lang="es-ES_tradnl" sz="1050" dirty="0"/>
          </a:p>
          <a:p>
            <a:pPr marL="109537" indent="0">
              <a:buNone/>
            </a:pPr>
            <a:r>
              <a:rPr lang="es-PE" sz="1800" b="1" dirty="0"/>
              <a:t>4) SEGÚN CRITERIO CUANTITATIVO</a:t>
            </a:r>
            <a:endParaRPr lang="es-ES_tradnl" sz="1800" dirty="0"/>
          </a:p>
          <a:p>
            <a:r>
              <a:rPr lang="es-PE" sz="1800" dirty="0"/>
              <a:t>a) Micro empresas; </a:t>
            </a:r>
          </a:p>
          <a:p>
            <a:r>
              <a:rPr lang="es-PE" sz="1800" dirty="0"/>
              <a:t>b) Pequeña empresa; </a:t>
            </a:r>
          </a:p>
          <a:p>
            <a:r>
              <a:rPr lang="es-PE" sz="1800" dirty="0"/>
              <a:t>c) Mediana empresa; </a:t>
            </a:r>
          </a:p>
          <a:p>
            <a:r>
              <a:rPr lang="es-PE" sz="1800" dirty="0"/>
              <a:t>d) Empresas multinacionales. </a:t>
            </a:r>
            <a:endParaRPr lang="es-ES" sz="1800" dirty="0"/>
          </a:p>
        </p:txBody>
      </p:sp>
      <p:sp>
        <p:nvSpPr>
          <p:cNvPr id="9" name="CuadroTexto 8">
            <a:extLst>
              <a:ext uri="{FF2B5EF4-FFF2-40B4-BE49-F238E27FC236}">
                <a16:creationId xmlns:a16="http://schemas.microsoft.com/office/drawing/2014/main" id="{12542F87-014C-2D6D-CD92-FE28A9D48A73}"/>
              </a:ext>
            </a:extLst>
          </p:cNvPr>
          <p:cNvSpPr txBox="1"/>
          <p:nvPr/>
        </p:nvSpPr>
        <p:spPr>
          <a:xfrm>
            <a:off x="407368" y="2452871"/>
            <a:ext cx="2088232" cy="1754326"/>
          </a:xfrm>
          <a:prstGeom prst="rect">
            <a:avLst/>
          </a:prstGeom>
          <a:noFill/>
        </p:spPr>
        <p:txBody>
          <a:bodyPr wrap="square">
            <a:spAutoFit/>
          </a:bodyPr>
          <a:lstStyle/>
          <a:p>
            <a:pPr marL="109537" marR="0" lvl="0" indent="0" defTabSz="914400" rtl="0" eaLnBrk="0" fontAlgn="base" latinLnBrk="0" hangingPunct="0">
              <a:lnSpc>
                <a:spcPct val="100000"/>
              </a:lnSpc>
              <a:spcBef>
                <a:spcPts val="300"/>
              </a:spcBef>
              <a:spcAft>
                <a:spcPct val="0"/>
              </a:spcAft>
              <a:buClr>
                <a:srgbClr val="C4652D"/>
              </a:buClr>
              <a:buSzTx/>
              <a:buFont typeface="Wingdings" charset="2"/>
              <a:buNone/>
              <a:tabLst/>
              <a:defRPr/>
            </a:pPr>
            <a:r>
              <a:rPr lang="es-ES" b="1" dirty="0">
                <a:solidFill>
                  <a:prstClr val="black"/>
                </a:solidFill>
                <a:latin typeface=""/>
                <a:ea typeface="MS PGothic" panose="020B0600070205080204" pitchFamily="34" charset="-128"/>
              </a:rPr>
              <a:t>C</a:t>
            </a:r>
            <a:r>
              <a:rPr lang="es-PE" b="1" dirty="0">
                <a:solidFill>
                  <a:prstClr val="black"/>
                </a:solidFill>
                <a:latin typeface=""/>
                <a:ea typeface="MS PGothic" panose="020B0600070205080204" pitchFamily="34" charset="-128"/>
              </a:rPr>
              <a:t>LASIFICACIÓN DE LAS EMPRESAS SEGÚN FACTORES ESPECÍFICOS</a:t>
            </a:r>
            <a:endParaRPr kumimoji="0" lang="es-ES_tradnl" sz="1800" b="0" i="0" u="none" strike="noStrike" kern="1200" cap="none" spc="0" normalizeH="0" baseline="0" noProof="0" dirty="0">
              <a:ln>
                <a:noFill/>
              </a:ln>
              <a:solidFill>
                <a:prstClr val="black"/>
              </a:solidFill>
              <a:effectLst/>
              <a:uLnTx/>
              <a:uFillTx/>
              <a:latin typeface=""/>
              <a:ea typeface="MS PGothic" panose="020B0600070205080204" pitchFamily="34" charset="-128"/>
            </a:endParaRPr>
          </a:p>
        </p:txBody>
      </p:sp>
      <p:cxnSp>
        <p:nvCxnSpPr>
          <p:cNvPr id="10" name="Conector recto de flecha 9">
            <a:extLst>
              <a:ext uri="{FF2B5EF4-FFF2-40B4-BE49-F238E27FC236}">
                <a16:creationId xmlns:a16="http://schemas.microsoft.com/office/drawing/2014/main" id="{AEEAB2E7-976B-945D-6FD6-001EE215852E}"/>
              </a:ext>
            </a:extLst>
          </p:cNvPr>
          <p:cNvCxnSpPr>
            <a:cxnSpLocks/>
            <a:stCxn id="9" idx="3"/>
          </p:cNvCxnSpPr>
          <p:nvPr/>
        </p:nvCxnSpPr>
        <p:spPr>
          <a:xfrm flipV="1">
            <a:off x="2495600" y="1261120"/>
            <a:ext cx="936104" cy="206891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BB22DACF-DC03-F798-9B97-7A23133ED5F3}"/>
              </a:ext>
            </a:extLst>
          </p:cNvPr>
          <p:cNvCxnSpPr>
            <a:cxnSpLocks/>
            <a:stCxn id="9" idx="3"/>
          </p:cNvCxnSpPr>
          <p:nvPr/>
        </p:nvCxnSpPr>
        <p:spPr>
          <a:xfrm flipV="1">
            <a:off x="2495600" y="2452871"/>
            <a:ext cx="936104" cy="87716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23636DDB-BD21-8045-F1B1-FFF686EA5B1F}"/>
              </a:ext>
            </a:extLst>
          </p:cNvPr>
          <p:cNvCxnSpPr>
            <a:cxnSpLocks/>
            <a:stCxn id="9" idx="3"/>
          </p:cNvCxnSpPr>
          <p:nvPr/>
        </p:nvCxnSpPr>
        <p:spPr>
          <a:xfrm>
            <a:off x="2495600" y="3330034"/>
            <a:ext cx="936104" cy="50966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80192D64-CE5B-DF56-0E91-00D2ABD71931}"/>
              </a:ext>
            </a:extLst>
          </p:cNvPr>
          <p:cNvCxnSpPr>
            <a:cxnSpLocks/>
            <a:stCxn id="9" idx="3"/>
          </p:cNvCxnSpPr>
          <p:nvPr/>
        </p:nvCxnSpPr>
        <p:spPr>
          <a:xfrm>
            <a:off x="2495600" y="3330034"/>
            <a:ext cx="936104" cy="15391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259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Clasificación de las Empresas por la RESPONSABILIDAD.-</a:t>
            </a:r>
            <a:endParaRPr lang="es-ES" dirty="0">
              <a:solidFill>
                <a:srgbClr val="0070C0"/>
              </a:solidFill>
            </a:endParaRPr>
          </a:p>
        </p:txBody>
      </p:sp>
      <p:sp>
        <p:nvSpPr>
          <p:cNvPr id="9" name="CuadroTexto 8">
            <a:extLst>
              <a:ext uri="{FF2B5EF4-FFF2-40B4-BE49-F238E27FC236}">
                <a16:creationId xmlns:a16="http://schemas.microsoft.com/office/drawing/2014/main" id="{B8559AD1-BE43-C246-BD5D-CA2FEC987ECF}"/>
              </a:ext>
            </a:extLst>
          </p:cNvPr>
          <p:cNvSpPr txBox="1"/>
          <p:nvPr/>
        </p:nvSpPr>
        <p:spPr>
          <a:xfrm>
            <a:off x="682056" y="1266356"/>
            <a:ext cx="2304256" cy="1015663"/>
          </a:xfrm>
          <a:prstGeom prst="rect">
            <a:avLst/>
          </a:prstGeom>
          <a:noFill/>
        </p:spPr>
        <p:txBody>
          <a:bodyPr wrap="square">
            <a:spAutoFit/>
          </a:bodyPr>
          <a:lstStyle/>
          <a:p>
            <a:r>
              <a:rPr kumimoji="0" lang="es-ES_tradnl" sz="2000" b="1" i="0" u="none" strike="noStrike" kern="1200" cap="none" spc="0" normalizeH="0" baseline="0" noProof="0" dirty="0">
                <a:ln>
                  <a:noFill/>
                </a:ln>
                <a:solidFill>
                  <a:prstClr val="black"/>
                </a:solidFill>
                <a:effectLst/>
                <a:uLnTx/>
                <a:uFillTx/>
                <a:latin typeface=""/>
                <a:ea typeface="MS PGothic" panose="020B0600070205080204" pitchFamily="34" charset="-128"/>
              </a:rPr>
              <a:t>a) Sociedades de responsabilidad LIMITADA.</a:t>
            </a:r>
            <a:r>
              <a:rPr kumimoji="0" lang="es-ES_tradnl" sz="2000" b="0" i="0" u="none" strike="noStrike" kern="1200" cap="none" spc="0" normalizeH="0" baseline="0" noProof="0" dirty="0">
                <a:ln>
                  <a:noFill/>
                </a:ln>
                <a:solidFill>
                  <a:prstClr val="black"/>
                </a:solidFill>
                <a:effectLst/>
                <a:uLnTx/>
                <a:uFillTx/>
                <a:latin typeface=""/>
                <a:ea typeface="MS PGothic" panose="020B0600070205080204" pitchFamily="34" charset="-128"/>
              </a:rPr>
              <a:t>- </a:t>
            </a:r>
            <a:endParaRPr lang="es-PE" dirty="0"/>
          </a:p>
        </p:txBody>
      </p:sp>
      <p:sp>
        <p:nvSpPr>
          <p:cNvPr id="11" name="CuadroTexto 10">
            <a:extLst>
              <a:ext uri="{FF2B5EF4-FFF2-40B4-BE49-F238E27FC236}">
                <a16:creationId xmlns:a16="http://schemas.microsoft.com/office/drawing/2014/main" id="{D30CE6F8-28AB-9523-C5DA-AEEFFD5CA08A}"/>
              </a:ext>
            </a:extLst>
          </p:cNvPr>
          <p:cNvSpPr txBox="1"/>
          <p:nvPr/>
        </p:nvSpPr>
        <p:spPr>
          <a:xfrm>
            <a:off x="3922416" y="1308394"/>
            <a:ext cx="5557960" cy="1015663"/>
          </a:xfrm>
          <a:prstGeom prst="rect">
            <a:avLst/>
          </a:prstGeom>
          <a:noFill/>
          <a:ln>
            <a:solidFill>
              <a:srgbClr val="FF0000"/>
            </a:solidFill>
          </a:ln>
        </p:spPr>
        <p:txBody>
          <a:bodyPr wrap="square">
            <a:spAutoFit/>
          </a:bodyPr>
          <a:lstStyle/>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lang="es-ES_tradnl" sz="2000" dirty="0">
                <a:solidFill>
                  <a:prstClr val="black"/>
                </a:solidFill>
                <a:latin typeface=""/>
                <a:ea typeface="MS PGothic" panose="020B0600070205080204" pitchFamily="34" charset="-128"/>
              </a:rPr>
              <a:t>L</a:t>
            </a:r>
            <a:r>
              <a:rPr kumimoji="0" lang="es-ES_tradnl" sz="2000" b="0" i="0" u="none" strike="noStrike" kern="1200" cap="none" spc="0" normalizeH="0" baseline="0" noProof="0" dirty="0">
                <a:ln>
                  <a:noFill/>
                </a:ln>
                <a:solidFill>
                  <a:prstClr val="black"/>
                </a:solidFill>
                <a:effectLst/>
                <a:uLnTx/>
                <a:uFillTx/>
                <a:latin typeface=""/>
                <a:ea typeface="MS PGothic" panose="020B0600070205080204" pitchFamily="34" charset="-128"/>
              </a:rPr>
              <a:t>a persona diferencia y protege su patrimonio personal del patrimonio de la empresa</a:t>
            </a:r>
          </a:p>
        </p:txBody>
      </p:sp>
      <p:sp>
        <p:nvSpPr>
          <p:cNvPr id="13" name="CuadroTexto 12">
            <a:extLst>
              <a:ext uri="{FF2B5EF4-FFF2-40B4-BE49-F238E27FC236}">
                <a16:creationId xmlns:a16="http://schemas.microsoft.com/office/drawing/2014/main" id="{2FD67014-7AC0-84A7-A7A0-B9F188DF7898}"/>
              </a:ext>
            </a:extLst>
          </p:cNvPr>
          <p:cNvSpPr txBox="1"/>
          <p:nvPr/>
        </p:nvSpPr>
        <p:spPr>
          <a:xfrm>
            <a:off x="661821" y="3369999"/>
            <a:ext cx="2304256" cy="1015663"/>
          </a:xfrm>
          <a:prstGeom prst="rect">
            <a:avLst/>
          </a:prstGeom>
          <a:noFill/>
        </p:spPr>
        <p:txBody>
          <a:bodyPr wrap="square">
            <a:spAutoFit/>
          </a:bodyPr>
          <a:lstStyle/>
          <a:p>
            <a:r>
              <a:rPr kumimoji="0" lang="es-ES_tradnl" sz="2000" b="1" i="0" u="none" strike="noStrike" kern="1200" cap="none" spc="0" normalizeH="0" baseline="0" noProof="0" dirty="0">
                <a:ln>
                  <a:noFill/>
                </a:ln>
                <a:solidFill>
                  <a:prstClr val="black"/>
                </a:solidFill>
                <a:effectLst/>
                <a:uLnTx/>
                <a:uFillTx/>
                <a:latin typeface=""/>
                <a:ea typeface="MS PGothic" panose="020B0600070205080204" pitchFamily="34" charset="-128"/>
              </a:rPr>
              <a:t>b) Sociedades de responsabilidad ILIMITADA</a:t>
            </a:r>
            <a:endParaRPr lang="es-PE" dirty="0"/>
          </a:p>
        </p:txBody>
      </p:sp>
      <p:sp>
        <p:nvSpPr>
          <p:cNvPr id="17" name="CuadroTexto 16">
            <a:extLst>
              <a:ext uri="{FF2B5EF4-FFF2-40B4-BE49-F238E27FC236}">
                <a16:creationId xmlns:a16="http://schemas.microsoft.com/office/drawing/2014/main" id="{ADA8F96F-F0FB-D76F-B28A-3B6257FB235B}"/>
              </a:ext>
            </a:extLst>
          </p:cNvPr>
          <p:cNvSpPr txBox="1"/>
          <p:nvPr/>
        </p:nvSpPr>
        <p:spPr>
          <a:xfrm>
            <a:off x="3848604" y="3216110"/>
            <a:ext cx="5775788" cy="1708160"/>
          </a:xfrm>
          <a:prstGeom prst="rect">
            <a:avLst/>
          </a:prstGeom>
          <a:noFill/>
          <a:ln>
            <a:solidFill>
              <a:srgbClr val="FF0000"/>
            </a:solidFill>
          </a:ln>
        </p:spPr>
        <p:txBody>
          <a:bodyPr wrap="square">
            <a:spAutoFit/>
          </a:bodyPr>
          <a:lstStyle/>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lang="es-ES_tradnl" sz="2000" dirty="0">
                <a:solidFill>
                  <a:prstClr val="black"/>
                </a:solidFill>
                <a:latin typeface=""/>
                <a:ea typeface="MS PGothic" panose="020B0600070205080204" pitchFamily="34" charset="-128"/>
              </a:rPr>
              <a:t>La sociedad responde con su patrimonio</a:t>
            </a:r>
          </a:p>
          <a:p>
            <a:pPr marL="365125" indent="-255588" algn="just" defTabSz="914400" eaLnBrk="0" fontAlgn="base" hangingPunct="0">
              <a:spcBef>
                <a:spcPts val="300"/>
              </a:spcBef>
              <a:spcAft>
                <a:spcPct val="0"/>
              </a:spcAft>
              <a:buClr>
                <a:srgbClr val="C4652D"/>
              </a:buClr>
              <a:buFont typeface="Wingdings" charset="2"/>
              <a:buChar char="§"/>
              <a:defRPr/>
            </a:pPr>
            <a:r>
              <a:rPr kumimoji="0" lang="es-ES_tradnl" sz="2000" b="0" i="0" u="none" strike="noStrike" kern="1200" cap="none" spc="0" normalizeH="0" baseline="0" noProof="0" dirty="0">
                <a:ln>
                  <a:noFill/>
                </a:ln>
                <a:solidFill>
                  <a:prstClr val="black"/>
                </a:solidFill>
                <a:effectLst/>
                <a:uLnTx/>
                <a:uFillTx/>
                <a:latin typeface=""/>
                <a:ea typeface="MS PGothic" panose="020B0600070205080204" pitchFamily="34" charset="-128"/>
              </a:rPr>
              <a:t>El socio responde por las deudas de la sociedad con el patrimonio de la sociedad</a:t>
            </a:r>
          </a:p>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lang="es-ES_tradnl" sz="2000" dirty="0">
                <a:solidFill>
                  <a:prstClr val="black"/>
                </a:solidFill>
                <a:latin typeface=""/>
                <a:ea typeface="MS PGothic" panose="020B0600070205080204" pitchFamily="34" charset="-128"/>
              </a:rPr>
              <a:t>El socio responde con su propio patrimonio personal en forma ilimitada</a:t>
            </a:r>
            <a:endParaRPr kumimoji="0" lang="es-ES_tradnl" sz="2000" b="0" i="0" u="none" strike="noStrike" kern="1200" cap="none" spc="0" normalizeH="0" baseline="0" noProof="0" dirty="0">
              <a:ln>
                <a:noFill/>
              </a:ln>
              <a:solidFill>
                <a:prstClr val="black"/>
              </a:solidFill>
              <a:effectLst/>
              <a:uLnTx/>
              <a:uFillTx/>
              <a:latin typeface=""/>
              <a:ea typeface="MS PGothic" panose="020B0600070205080204" pitchFamily="34" charset="-128"/>
            </a:endParaRPr>
          </a:p>
        </p:txBody>
      </p:sp>
      <p:cxnSp>
        <p:nvCxnSpPr>
          <p:cNvPr id="20" name="Conector recto de flecha 19">
            <a:extLst>
              <a:ext uri="{FF2B5EF4-FFF2-40B4-BE49-F238E27FC236}">
                <a16:creationId xmlns:a16="http://schemas.microsoft.com/office/drawing/2014/main" id="{696ADBC0-1CF1-DF1A-D402-A848A58F9D3D}"/>
              </a:ext>
            </a:extLst>
          </p:cNvPr>
          <p:cNvCxnSpPr>
            <a:cxnSpLocks/>
            <a:stCxn id="9" idx="3"/>
          </p:cNvCxnSpPr>
          <p:nvPr/>
        </p:nvCxnSpPr>
        <p:spPr>
          <a:xfrm>
            <a:off x="2986312" y="1774188"/>
            <a:ext cx="8622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E4BC6308-7692-BEA5-CC9C-B967824750C3}"/>
              </a:ext>
            </a:extLst>
          </p:cNvPr>
          <p:cNvCxnSpPr>
            <a:cxnSpLocks/>
          </p:cNvCxnSpPr>
          <p:nvPr/>
        </p:nvCxnSpPr>
        <p:spPr>
          <a:xfrm>
            <a:off x="2966077" y="4067786"/>
            <a:ext cx="86229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5783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Clasificación de las Empresas por la RESPONSABILIDAD.-</a:t>
            </a:r>
            <a:endParaRPr lang="es-ES" dirty="0">
              <a:solidFill>
                <a:srgbClr val="0070C0"/>
              </a:solidFill>
            </a:endParaRPr>
          </a:p>
        </p:txBody>
      </p:sp>
      <p:sp>
        <p:nvSpPr>
          <p:cNvPr id="10" name="CuadroTexto 9">
            <a:extLst>
              <a:ext uri="{FF2B5EF4-FFF2-40B4-BE49-F238E27FC236}">
                <a16:creationId xmlns:a16="http://schemas.microsoft.com/office/drawing/2014/main" id="{CCE8DD0D-C8A4-0A0E-C80E-C6A24D8E0EE1}"/>
              </a:ext>
            </a:extLst>
          </p:cNvPr>
          <p:cNvSpPr txBox="1"/>
          <p:nvPr/>
        </p:nvSpPr>
        <p:spPr>
          <a:xfrm>
            <a:off x="434634" y="1628800"/>
            <a:ext cx="2709038" cy="1015663"/>
          </a:xfrm>
          <a:prstGeom prst="rect">
            <a:avLst/>
          </a:prstGeom>
          <a:noFill/>
        </p:spPr>
        <p:txBody>
          <a:bodyPr wrap="square">
            <a:spAutoFit/>
          </a:bodyPr>
          <a:lstStyle/>
          <a:p>
            <a:pPr marL="365125" marR="0" lvl="0" indent="-255588"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_tradnl" sz="2000" b="1" i="0" u="none" strike="noStrike" kern="1200" cap="none" spc="0" normalizeH="0" baseline="0" noProof="0" dirty="0">
                <a:ln>
                  <a:noFill/>
                </a:ln>
                <a:solidFill>
                  <a:prstClr val="black"/>
                </a:solidFill>
                <a:effectLst/>
                <a:uLnTx/>
                <a:uFillTx/>
                <a:latin typeface=""/>
                <a:ea typeface="MS PGothic" panose="020B0600070205080204" pitchFamily="34" charset="-128"/>
              </a:rPr>
              <a:t>Sociedades de Responsabilidad Limitada</a:t>
            </a:r>
            <a:endParaRPr kumimoji="0" lang="es-ES_tradnl" sz="2000" b="0" i="0" u="none" strike="noStrike" kern="1200" cap="none" spc="0" normalizeH="0" baseline="0" noProof="0" dirty="0">
              <a:ln>
                <a:noFill/>
              </a:ln>
              <a:solidFill>
                <a:prstClr val="black"/>
              </a:solidFill>
              <a:effectLst/>
              <a:uLnTx/>
              <a:uFillTx/>
              <a:latin typeface=""/>
              <a:ea typeface="MS PGothic" panose="020B0600070205080204" pitchFamily="34" charset="-128"/>
            </a:endParaRPr>
          </a:p>
        </p:txBody>
      </p:sp>
      <p:sp>
        <p:nvSpPr>
          <p:cNvPr id="12" name="CuadroTexto 11">
            <a:extLst>
              <a:ext uri="{FF2B5EF4-FFF2-40B4-BE49-F238E27FC236}">
                <a16:creationId xmlns:a16="http://schemas.microsoft.com/office/drawing/2014/main" id="{96D0B8CD-F8D0-1407-8571-8052D9622F74}"/>
              </a:ext>
            </a:extLst>
          </p:cNvPr>
          <p:cNvSpPr txBox="1"/>
          <p:nvPr/>
        </p:nvSpPr>
        <p:spPr>
          <a:xfrm>
            <a:off x="4993508" y="1330022"/>
            <a:ext cx="4558875" cy="1400383"/>
          </a:xfrm>
          <a:prstGeom prst="rect">
            <a:avLst/>
          </a:prstGeom>
          <a:noFill/>
        </p:spPr>
        <p:txBody>
          <a:bodyPr wrap="square">
            <a:spAutoFit/>
          </a:bodyPr>
          <a:lstStyle/>
          <a:p>
            <a:pPr marL="365125" marR="0" lvl="0" indent="-255588"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_tradnl" sz="2000" b="0" i="0" u="none" strike="noStrike" kern="1200" cap="none" spc="0" normalizeH="0" baseline="0" noProof="0" dirty="0">
                <a:ln>
                  <a:noFill/>
                </a:ln>
                <a:solidFill>
                  <a:prstClr val="black"/>
                </a:solidFill>
                <a:effectLst/>
                <a:uLnTx/>
                <a:uFillTx/>
                <a:latin typeface=""/>
                <a:ea typeface="MS PGothic" panose="020B0600070205080204" pitchFamily="34" charset="-128"/>
              </a:rPr>
              <a:t>a) Sociedad Anónima; </a:t>
            </a:r>
          </a:p>
          <a:p>
            <a:pPr marL="365125" marR="0" lvl="0" indent="-255588" defTabSz="914400" rtl="0" eaLnBrk="0" fontAlgn="base" latinLnBrk="0" hangingPunct="0">
              <a:lnSpc>
                <a:spcPct val="100000"/>
              </a:lnSpc>
              <a:spcBef>
                <a:spcPts val="300"/>
              </a:spcBef>
              <a:spcAft>
                <a:spcPct val="0"/>
              </a:spcAft>
              <a:buClr>
                <a:srgbClr val="C4652D"/>
              </a:buClr>
              <a:buSzTx/>
              <a:buFont typeface="Wingdings" charset="2"/>
              <a:buChar char="§"/>
              <a:tabLst/>
              <a:defRPr/>
            </a:pPr>
            <a:endParaRPr kumimoji="0" lang="es-ES_tradnl" sz="2000" b="0" i="0" u="none" strike="noStrike" kern="1200" cap="none" spc="0" normalizeH="0" baseline="0" noProof="0" dirty="0">
              <a:ln>
                <a:noFill/>
              </a:ln>
              <a:solidFill>
                <a:prstClr val="black"/>
              </a:solidFill>
              <a:effectLst/>
              <a:uLnTx/>
              <a:uFillTx/>
              <a:latin typeface=""/>
              <a:ea typeface="MS PGothic" panose="020B0600070205080204" pitchFamily="34" charset="-128"/>
            </a:endParaRPr>
          </a:p>
          <a:p>
            <a:pPr marL="365125" marR="0" lvl="0" indent="-255588"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_tradnl" sz="2000" b="0" i="0" u="none" strike="noStrike" kern="1200" cap="none" spc="0" normalizeH="0" baseline="0" noProof="0" dirty="0">
                <a:ln>
                  <a:noFill/>
                </a:ln>
                <a:solidFill>
                  <a:prstClr val="black"/>
                </a:solidFill>
                <a:effectLst/>
                <a:uLnTx/>
                <a:uFillTx/>
                <a:latin typeface=""/>
                <a:ea typeface="MS PGothic" panose="020B0600070205080204" pitchFamily="34" charset="-128"/>
              </a:rPr>
              <a:t>b) Sociedad Comercial de Responsabilidad Limitada.</a:t>
            </a:r>
          </a:p>
        </p:txBody>
      </p:sp>
      <p:cxnSp>
        <p:nvCxnSpPr>
          <p:cNvPr id="14" name="Conector recto de flecha 13">
            <a:extLst>
              <a:ext uri="{FF2B5EF4-FFF2-40B4-BE49-F238E27FC236}">
                <a16:creationId xmlns:a16="http://schemas.microsoft.com/office/drawing/2014/main" id="{9FBB41D7-397C-C483-5C6C-F854636C37C9}"/>
              </a:ext>
            </a:extLst>
          </p:cNvPr>
          <p:cNvCxnSpPr>
            <a:cxnSpLocks/>
          </p:cNvCxnSpPr>
          <p:nvPr/>
        </p:nvCxnSpPr>
        <p:spPr>
          <a:xfrm flipV="1">
            <a:off x="3359696" y="1592035"/>
            <a:ext cx="1368152" cy="4646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1CD457CB-943E-F725-A825-8B06C1888CE2}"/>
              </a:ext>
            </a:extLst>
          </p:cNvPr>
          <p:cNvCxnSpPr>
            <a:cxnSpLocks/>
          </p:cNvCxnSpPr>
          <p:nvPr/>
        </p:nvCxnSpPr>
        <p:spPr>
          <a:xfrm>
            <a:off x="3359696" y="2056637"/>
            <a:ext cx="1368152" cy="29224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E3259AE8-61CF-A3EE-F6AC-B5062A1A58F9}"/>
              </a:ext>
            </a:extLst>
          </p:cNvPr>
          <p:cNvSpPr txBox="1"/>
          <p:nvPr/>
        </p:nvSpPr>
        <p:spPr>
          <a:xfrm>
            <a:off x="434634" y="3991888"/>
            <a:ext cx="2709038" cy="1015663"/>
          </a:xfrm>
          <a:prstGeom prst="rect">
            <a:avLst/>
          </a:prstGeom>
          <a:noFill/>
        </p:spPr>
        <p:txBody>
          <a:bodyPr wrap="square">
            <a:spAutoFit/>
          </a:bodyPr>
          <a:lstStyle/>
          <a:p>
            <a:pPr marL="365125" marR="0" lvl="0" indent="-255588" algn="just"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_tradnl" sz="2000" b="1" i="0" u="none" strike="noStrike" kern="1200" cap="none" spc="0" normalizeH="0" baseline="0" noProof="0" dirty="0">
                <a:ln>
                  <a:noFill/>
                </a:ln>
                <a:solidFill>
                  <a:prstClr val="black"/>
                </a:solidFill>
                <a:effectLst/>
                <a:uLnTx/>
                <a:uFillTx/>
                <a:latin typeface=""/>
                <a:ea typeface="MS PGothic" panose="020B0600070205080204" pitchFamily="34" charset="-128"/>
              </a:rPr>
              <a:t>Sociedades de Responsabilidad Ilimitada</a:t>
            </a:r>
            <a:endParaRPr kumimoji="0" lang="es-ES_tradnl" sz="2000" b="0" i="0" u="none" strike="noStrike" kern="1200" cap="none" spc="0" normalizeH="0" baseline="0" noProof="0" dirty="0">
              <a:ln>
                <a:noFill/>
              </a:ln>
              <a:solidFill>
                <a:prstClr val="black"/>
              </a:solidFill>
              <a:effectLst/>
              <a:uLnTx/>
              <a:uFillTx/>
              <a:latin typeface=""/>
              <a:ea typeface="MS PGothic" panose="020B0600070205080204" pitchFamily="34" charset="-128"/>
            </a:endParaRPr>
          </a:p>
        </p:txBody>
      </p:sp>
      <p:sp>
        <p:nvSpPr>
          <p:cNvPr id="28" name="CuadroTexto 27">
            <a:extLst>
              <a:ext uri="{FF2B5EF4-FFF2-40B4-BE49-F238E27FC236}">
                <a16:creationId xmlns:a16="http://schemas.microsoft.com/office/drawing/2014/main" id="{9192C9AC-2CB7-E670-B7CD-6FF91767CAB0}"/>
              </a:ext>
            </a:extLst>
          </p:cNvPr>
          <p:cNvSpPr txBox="1"/>
          <p:nvPr/>
        </p:nvSpPr>
        <p:spPr>
          <a:xfrm>
            <a:off x="5215570" y="4099609"/>
            <a:ext cx="4269245" cy="400110"/>
          </a:xfrm>
          <a:prstGeom prst="rect">
            <a:avLst/>
          </a:prstGeom>
          <a:noFill/>
        </p:spPr>
        <p:txBody>
          <a:bodyPr wrap="square">
            <a:spAutoFit/>
          </a:bodyPr>
          <a:lstStyle/>
          <a:p>
            <a:pPr marL="365125" marR="0" lvl="0" indent="-255588" defTabSz="914400" rtl="0" eaLnBrk="0" fontAlgn="base" latinLnBrk="0" hangingPunct="0">
              <a:lnSpc>
                <a:spcPct val="100000"/>
              </a:lnSpc>
              <a:spcBef>
                <a:spcPts val="300"/>
              </a:spcBef>
              <a:spcAft>
                <a:spcPct val="0"/>
              </a:spcAft>
              <a:buClr>
                <a:srgbClr val="C4652D"/>
              </a:buClr>
              <a:buSzTx/>
              <a:buFont typeface="Wingdings" charset="2"/>
              <a:buChar char="§"/>
              <a:tabLst/>
              <a:defRPr/>
            </a:pPr>
            <a:r>
              <a:rPr kumimoji="0" lang="es-ES_tradnl" sz="2000" b="0" i="0" u="none" strike="noStrike" kern="1200" cap="none" spc="0" normalizeH="0" baseline="0" noProof="0" dirty="0">
                <a:ln>
                  <a:noFill/>
                </a:ln>
                <a:solidFill>
                  <a:prstClr val="black"/>
                </a:solidFill>
                <a:effectLst/>
                <a:uLnTx/>
                <a:uFillTx/>
                <a:latin typeface=""/>
                <a:ea typeface="MS PGothic" panose="020B0600070205080204" pitchFamily="34" charset="-128"/>
              </a:rPr>
              <a:t>Sociedad Colectiva. </a:t>
            </a:r>
          </a:p>
        </p:txBody>
      </p:sp>
      <p:cxnSp>
        <p:nvCxnSpPr>
          <p:cNvPr id="31" name="Conector recto de flecha 30">
            <a:extLst>
              <a:ext uri="{FF2B5EF4-FFF2-40B4-BE49-F238E27FC236}">
                <a16:creationId xmlns:a16="http://schemas.microsoft.com/office/drawing/2014/main" id="{D194F76D-63BC-E3FF-C706-E5C09675BE5D}"/>
              </a:ext>
            </a:extLst>
          </p:cNvPr>
          <p:cNvCxnSpPr>
            <a:cxnSpLocks/>
          </p:cNvCxnSpPr>
          <p:nvPr/>
        </p:nvCxnSpPr>
        <p:spPr>
          <a:xfrm>
            <a:off x="3494746" y="4362999"/>
            <a:ext cx="1498762" cy="2899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024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Clasificación por el elemento predominante de la Sociedad.-</a:t>
            </a:r>
            <a:endParaRPr lang="es-ES" dirty="0">
              <a:solidFill>
                <a:srgbClr val="0070C0"/>
              </a:solidFill>
            </a:endParaRPr>
          </a:p>
        </p:txBody>
      </p:sp>
      <p:sp>
        <p:nvSpPr>
          <p:cNvPr id="6" name="CuadroTexto 5">
            <a:extLst>
              <a:ext uri="{FF2B5EF4-FFF2-40B4-BE49-F238E27FC236}">
                <a16:creationId xmlns:a16="http://schemas.microsoft.com/office/drawing/2014/main" id="{8E3342ED-E6AA-E36A-D79B-A21A3E7F6887}"/>
              </a:ext>
            </a:extLst>
          </p:cNvPr>
          <p:cNvSpPr txBox="1"/>
          <p:nvPr/>
        </p:nvSpPr>
        <p:spPr>
          <a:xfrm>
            <a:off x="4223792" y="627519"/>
            <a:ext cx="5688632" cy="1051570"/>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Esta clasificación responde a si en la sociedad predomina LA PERSONA (</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intuitu</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personae</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a:t>
            </a: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O predomina EL CAPITAL (</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intuitu</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pecuniare</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a:t>
            </a:r>
          </a:p>
        </p:txBody>
      </p:sp>
      <p:sp>
        <p:nvSpPr>
          <p:cNvPr id="9" name="CuadroTexto 8">
            <a:extLst>
              <a:ext uri="{FF2B5EF4-FFF2-40B4-BE49-F238E27FC236}">
                <a16:creationId xmlns:a16="http://schemas.microsoft.com/office/drawing/2014/main" id="{0CEDAD6B-5A80-9E23-E563-233493002DC0}"/>
              </a:ext>
            </a:extLst>
          </p:cNvPr>
          <p:cNvSpPr txBox="1"/>
          <p:nvPr/>
        </p:nvSpPr>
        <p:spPr>
          <a:xfrm>
            <a:off x="203684" y="2603201"/>
            <a:ext cx="3362904" cy="1328569"/>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1) Sociedades de personas</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(intuito </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personae</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a:t>
            </a: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Predomina la persona y su solvencia económica, son:</a:t>
            </a:r>
          </a:p>
        </p:txBody>
      </p:sp>
      <p:sp>
        <p:nvSpPr>
          <p:cNvPr id="11" name="CuadroTexto 10">
            <a:extLst>
              <a:ext uri="{FF2B5EF4-FFF2-40B4-BE49-F238E27FC236}">
                <a16:creationId xmlns:a16="http://schemas.microsoft.com/office/drawing/2014/main" id="{88BF11A9-4242-007E-8E4D-05BC6656DE7C}"/>
              </a:ext>
            </a:extLst>
          </p:cNvPr>
          <p:cNvSpPr txBox="1"/>
          <p:nvPr/>
        </p:nvSpPr>
        <p:spPr>
          <a:xfrm>
            <a:off x="5047169" y="2538187"/>
            <a:ext cx="4041877" cy="1328569"/>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a) Sociedades colectivas</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(Art. 265 y </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ss</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de la LGS); </a:t>
            </a: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b) Sociedades civiles </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(Art. 295 y </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ss</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de la LGS). </a:t>
            </a:r>
          </a:p>
        </p:txBody>
      </p:sp>
      <p:sp>
        <p:nvSpPr>
          <p:cNvPr id="13" name="CuadroTexto 12">
            <a:extLst>
              <a:ext uri="{FF2B5EF4-FFF2-40B4-BE49-F238E27FC236}">
                <a16:creationId xmlns:a16="http://schemas.microsoft.com/office/drawing/2014/main" id="{6A9A5378-3310-6162-1DDB-4E765F271F47}"/>
              </a:ext>
            </a:extLst>
          </p:cNvPr>
          <p:cNvSpPr txBox="1"/>
          <p:nvPr/>
        </p:nvSpPr>
        <p:spPr>
          <a:xfrm>
            <a:off x="407368" y="4676730"/>
            <a:ext cx="3528391" cy="1882567"/>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2) Sociedades de capitales (</a:t>
            </a:r>
            <a:r>
              <a:rPr kumimoji="0" lang="es-ES_tradnl" sz="1800" b="1"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intuitu</a:t>
            </a: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a:t>
            </a:r>
            <a:r>
              <a:rPr kumimoji="0" lang="es-ES_tradnl" sz="1800" b="1"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pecuniae</a:t>
            </a: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a:t>
            </a: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lang="es-ES_tradnl" dirty="0">
                <a:solidFill>
                  <a:sysClr val="windowText" lastClr="000000">
                    <a:lumMod val="75000"/>
                    <a:lumOff val="25000"/>
                  </a:sysClr>
                </a:solidFill>
                <a:latin typeface="Trebuchet MS" panose="020B0603020202020204"/>
              </a:rPr>
              <a:t>P</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redomina</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el “capital”, o patrimonio social, sin importar la calidad de personas. </a:t>
            </a:r>
          </a:p>
        </p:txBody>
      </p:sp>
      <p:sp>
        <p:nvSpPr>
          <p:cNvPr id="15" name="CuadroTexto 14">
            <a:extLst>
              <a:ext uri="{FF2B5EF4-FFF2-40B4-BE49-F238E27FC236}">
                <a16:creationId xmlns:a16="http://schemas.microsoft.com/office/drawing/2014/main" id="{FDBECF73-03C7-8694-E04D-EDBEA9B1D7C4}"/>
              </a:ext>
            </a:extLst>
          </p:cNvPr>
          <p:cNvSpPr txBox="1"/>
          <p:nvPr/>
        </p:nvSpPr>
        <p:spPr>
          <a:xfrm>
            <a:off x="4945472" y="4676730"/>
            <a:ext cx="4752528" cy="1328569"/>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a) Sociedades Anónimas</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(Art. 500 y </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ss</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LGS), </a:t>
            </a: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b) Sociedades de Responsabilidad Limitada </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(Art. 283 y </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ss</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LGS).</a:t>
            </a:r>
          </a:p>
        </p:txBody>
      </p:sp>
      <p:cxnSp>
        <p:nvCxnSpPr>
          <p:cNvPr id="16" name="Conector recto de flecha 15">
            <a:extLst>
              <a:ext uri="{FF2B5EF4-FFF2-40B4-BE49-F238E27FC236}">
                <a16:creationId xmlns:a16="http://schemas.microsoft.com/office/drawing/2014/main" id="{17BD8214-71E7-D869-512B-9DC37383E52F}"/>
              </a:ext>
            </a:extLst>
          </p:cNvPr>
          <p:cNvCxnSpPr>
            <a:cxnSpLocks/>
          </p:cNvCxnSpPr>
          <p:nvPr/>
        </p:nvCxnSpPr>
        <p:spPr>
          <a:xfrm flipV="1">
            <a:off x="3647729" y="2708920"/>
            <a:ext cx="1152127" cy="47789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6FD44F50-8B95-F5F6-EE75-F616FB9D336E}"/>
              </a:ext>
            </a:extLst>
          </p:cNvPr>
          <p:cNvCxnSpPr>
            <a:cxnSpLocks/>
          </p:cNvCxnSpPr>
          <p:nvPr/>
        </p:nvCxnSpPr>
        <p:spPr>
          <a:xfrm>
            <a:off x="3647729" y="3186811"/>
            <a:ext cx="1152127" cy="24218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6881AE28-CA17-76B4-C039-E81742C3CA7F}"/>
              </a:ext>
            </a:extLst>
          </p:cNvPr>
          <p:cNvCxnSpPr>
            <a:cxnSpLocks/>
          </p:cNvCxnSpPr>
          <p:nvPr/>
        </p:nvCxnSpPr>
        <p:spPr>
          <a:xfrm flipV="1">
            <a:off x="3917035" y="4968973"/>
            <a:ext cx="882821" cy="54244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BBC0B4F7-0413-09B7-C0C5-1AE3DF267CC1}"/>
              </a:ext>
            </a:extLst>
          </p:cNvPr>
          <p:cNvCxnSpPr>
            <a:cxnSpLocks/>
          </p:cNvCxnSpPr>
          <p:nvPr/>
        </p:nvCxnSpPr>
        <p:spPr>
          <a:xfrm>
            <a:off x="3917035" y="5511416"/>
            <a:ext cx="882821" cy="778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6131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Las Sociedades Híbridas</a:t>
            </a:r>
            <a:endParaRPr lang="es-ES" dirty="0">
              <a:solidFill>
                <a:srgbClr val="0070C0"/>
              </a:solidFill>
            </a:endParaRPr>
          </a:p>
        </p:txBody>
      </p:sp>
      <p:cxnSp>
        <p:nvCxnSpPr>
          <p:cNvPr id="16" name="Conector recto de flecha 15">
            <a:extLst>
              <a:ext uri="{FF2B5EF4-FFF2-40B4-BE49-F238E27FC236}">
                <a16:creationId xmlns:a16="http://schemas.microsoft.com/office/drawing/2014/main" id="{17BD8214-71E7-D869-512B-9DC37383E52F}"/>
              </a:ext>
            </a:extLst>
          </p:cNvPr>
          <p:cNvCxnSpPr>
            <a:cxnSpLocks/>
          </p:cNvCxnSpPr>
          <p:nvPr/>
        </p:nvCxnSpPr>
        <p:spPr>
          <a:xfrm>
            <a:off x="3791744" y="2204864"/>
            <a:ext cx="2124236" cy="16891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6FD44F50-8B95-F5F6-EE75-F616FB9D336E}"/>
              </a:ext>
            </a:extLst>
          </p:cNvPr>
          <p:cNvCxnSpPr>
            <a:cxnSpLocks/>
          </p:cNvCxnSpPr>
          <p:nvPr/>
        </p:nvCxnSpPr>
        <p:spPr>
          <a:xfrm flipV="1">
            <a:off x="3887291" y="2373777"/>
            <a:ext cx="2089624" cy="84508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BBC0B4F7-0413-09B7-C0C5-1AE3DF267CC1}"/>
              </a:ext>
            </a:extLst>
          </p:cNvPr>
          <p:cNvCxnSpPr>
            <a:cxnSpLocks/>
          </p:cNvCxnSpPr>
          <p:nvPr/>
        </p:nvCxnSpPr>
        <p:spPr>
          <a:xfrm flipV="1">
            <a:off x="3431704" y="4704110"/>
            <a:ext cx="2484276" cy="52509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229BEA69-76BC-0854-604D-C4F97BF11D11}"/>
              </a:ext>
            </a:extLst>
          </p:cNvPr>
          <p:cNvSpPr txBox="1">
            <a:spLocks/>
          </p:cNvSpPr>
          <p:nvPr/>
        </p:nvSpPr>
        <p:spPr>
          <a:xfrm>
            <a:off x="3791744" y="486156"/>
            <a:ext cx="4248472" cy="9399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Las sociedades híbridas se mezclan los elementos personales y pecuniarios.</a:t>
            </a:r>
            <a:endParaRPr kumimoji="0" lang="es-ES"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p:txBody>
      </p:sp>
      <p:sp>
        <p:nvSpPr>
          <p:cNvPr id="5" name="Marcador de contenido 2">
            <a:extLst>
              <a:ext uri="{FF2B5EF4-FFF2-40B4-BE49-F238E27FC236}">
                <a16:creationId xmlns:a16="http://schemas.microsoft.com/office/drawing/2014/main" id="{352D66AB-B7C6-7642-C9BE-3998B06CE790}"/>
              </a:ext>
            </a:extLst>
          </p:cNvPr>
          <p:cNvSpPr txBox="1">
            <a:spLocks/>
          </p:cNvSpPr>
          <p:nvPr/>
        </p:nvSpPr>
        <p:spPr>
          <a:xfrm>
            <a:off x="430006" y="4634819"/>
            <a:ext cx="2858174" cy="12424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c) Sociedades Comanditarias por acciones</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(art. 282° y ss. LGS</a:t>
            </a:r>
            <a:endParaRPr kumimoji="0" lang="es-ES"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p:txBody>
      </p:sp>
      <p:sp>
        <p:nvSpPr>
          <p:cNvPr id="8" name="Marcador de contenido 2">
            <a:extLst>
              <a:ext uri="{FF2B5EF4-FFF2-40B4-BE49-F238E27FC236}">
                <a16:creationId xmlns:a16="http://schemas.microsoft.com/office/drawing/2014/main" id="{0F2B01B1-DFA1-5910-255C-6A93D81350B0}"/>
              </a:ext>
            </a:extLst>
          </p:cNvPr>
          <p:cNvSpPr txBox="1">
            <a:spLocks/>
          </p:cNvSpPr>
          <p:nvPr/>
        </p:nvSpPr>
        <p:spPr>
          <a:xfrm>
            <a:off x="430006" y="1763195"/>
            <a:ext cx="3577762" cy="19932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a) Sociedad Anónima Cerrada</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(art. 234° y ss. LGS); </a:t>
            </a: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b) Sociedad de Responsabilidad Limitada</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(art. 283° y ss. LGS). </a:t>
            </a:r>
            <a:endParaRPr kumimoji="0" lang="es-ES"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p:txBody>
      </p:sp>
      <p:sp>
        <p:nvSpPr>
          <p:cNvPr id="10" name="Marcador de contenido 2">
            <a:extLst>
              <a:ext uri="{FF2B5EF4-FFF2-40B4-BE49-F238E27FC236}">
                <a16:creationId xmlns:a16="http://schemas.microsoft.com/office/drawing/2014/main" id="{450FBC8E-AA1A-D2D5-9DED-B86B3AAF8D05}"/>
              </a:ext>
            </a:extLst>
          </p:cNvPr>
          <p:cNvSpPr txBox="1">
            <a:spLocks/>
          </p:cNvSpPr>
          <p:nvPr/>
        </p:nvSpPr>
        <p:spPr>
          <a:xfrm>
            <a:off x="6096000" y="2108087"/>
            <a:ext cx="3577762" cy="12016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Son sociedades de capitales, pero hibridas; tienen componentes de sociedades de personas. </a:t>
            </a:r>
          </a:p>
        </p:txBody>
      </p:sp>
      <p:sp>
        <p:nvSpPr>
          <p:cNvPr id="22" name="Marcador de contenido 2">
            <a:extLst>
              <a:ext uri="{FF2B5EF4-FFF2-40B4-BE49-F238E27FC236}">
                <a16:creationId xmlns:a16="http://schemas.microsoft.com/office/drawing/2014/main" id="{DF30E22E-F7DC-C0B2-A849-324CC9031206}"/>
              </a:ext>
            </a:extLst>
          </p:cNvPr>
          <p:cNvSpPr txBox="1">
            <a:spLocks/>
          </p:cNvSpPr>
          <p:nvPr/>
        </p:nvSpPr>
        <p:spPr>
          <a:xfrm>
            <a:off x="5976915" y="4463668"/>
            <a:ext cx="3514630" cy="17082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lang="es-ES_tradnl" b="1" dirty="0">
                <a:solidFill>
                  <a:sysClr val="windowText" lastClr="000000">
                    <a:lumMod val="75000"/>
                    <a:lumOff val="25000"/>
                  </a:sysClr>
                </a:solidFill>
                <a:latin typeface="Trebuchet MS" panose="020B0603020202020204"/>
              </a:rPr>
              <a:t>S</a:t>
            </a:r>
            <a:r>
              <a:rPr kumimoji="0" lang="es-ES_tradnl" sz="1800" b="0"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on</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sociedades de personas pero impregnadas con ingredientes de sociedades de capitales.</a:t>
            </a: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endParaRPr kumimoji="0" lang="es-ES"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95692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b="1" dirty="0">
                <a:solidFill>
                  <a:srgbClr val="0070C0"/>
                </a:solidFill>
              </a:rPr>
              <a:t>Las Sociedades comerciales </a:t>
            </a:r>
            <a:r>
              <a:rPr lang="es-ES" sz="3200" b="1" dirty="0">
                <a:solidFill>
                  <a:srgbClr val="0070C0"/>
                </a:solidFill>
              </a:rPr>
              <a:t>sujetas a legislación especial</a:t>
            </a:r>
            <a:endParaRPr lang="es-ES" dirty="0">
              <a:solidFill>
                <a:srgbClr val="0070C0"/>
              </a:solidFill>
            </a:endParaRPr>
          </a:p>
        </p:txBody>
      </p:sp>
      <p:cxnSp>
        <p:nvCxnSpPr>
          <p:cNvPr id="16" name="Conector recto de flecha 15">
            <a:extLst>
              <a:ext uri="{FF2B5EF4-FFF2-40B4-BE49-F238E27FC236}">
                <a16:creationId xmlns:a16="http://schemas.microsoft.com/office/drawing/2014/main" id="{17BD8214-71E7-D869-512B-9DC37383E52F}"/>
              </a:ext>
            </a:extLst>
          </p:cNvPr>
          <p:cNvCxnSpPr>
            <a:cxnSpLocks/>
          </p:cNvCxnSpPr>
          <p:nvPr/>
        </p:nvCxnSpPr>
        <p:spPr>
          <a:xfrm flipV="1">
            <a:off x="3287688" y="1628800"/>
            <a:ext cx="1080120" cy="108856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6FD44F50-8B95-F5F6-EE75-F616FB9D336E}"/>
              </a:ext>
            </a:extLst>
          </p:cNvPr>
          <p:cNvCxnSpPr>
            <a:cxnSpLocks/>
          </p:cNvCxnSpPr>
          <p:nvPr/>
        </p:nvCxnSpPr>
        <p:spPr>
          <a:xfrm>
            <a:off x="3287688" y="2717363"/>
            <a:ext cx="1080120" cy="37131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Marcador de contenido 2">
            <a:extLst>
              <a:ext uri="{FF2B5EF4-FFF2-40B4-BE49-F238E27FC236}">
                <a16:creationId xmlns:a16="http://schemas.microsoft.com/office/drawing/2014/main" id="{D2D282B0-BF01-1326-95A0-AEA412B8EE6E}"/>
              </a:ext>
            </a:extLst>
          </p:cNvPr>
          <p:cNvSpPr txBox="1">
            <a:spLocks/>
          </p:cNvSpPr>
          <p:nvPr/>
        </p:nvSpPr>
        <p:spPr>
          <a:xfrm>
            <a:off x="551384" y="1989339"/>
            <a:ext cx="2592288" cy="145604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6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En nuestro ordenamiento jurídico se cuenta también con otro tipo de sociedades de legislación especial</a:t>
            </a:r>
            <a:endParaRPr kumimoji="0" lang="es-ES" sz="16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p:txBody>
      </p:sp>
      <p:sp>
        <p:nvSpPr>
          <p:cNvPr id="9" name="Marcador de contenido 2">
            <a:extLst>
              <a:ext uri="{FF2B5EF4-FFF2-40B4-BE49-F238E27FC236}">
                <a16:creationId xmlns:a16="http://schemas.microsoft.com/office/drawing/2014/main" id="{B293B23E-0BEF-96AF-9CF2-8F3E7391826D}"/>
              </a:ext>
            </a:extLst>
          </p:cNvPr>
          <p:cNvSpPr txBox="1">
            <a:spLocks/>
          </p:cNvSpPr>
          <p:nvPr/>
        </p:nvSpPr>
        <p:spPr>
          <a:xfrm>
            <a:off x="4367808" y="1473240"/>
            <a:ext cx="5081064" cy="248824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a) Bancos y Compañías de Seguros</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sujetas a la vigilancia de la Superintendencia de Banca y Seguros; </a:t>
            </a: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endPar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b) Sociedades </a:t>
            </a:r>
            <a:r>
              <a:rPr kumimoji="0" lang="es-ES_tradnl" sz="1800" b="1" i="0" u="none" strike="noStrike" kern="1200" cap="none" spc="0" normalizeH="0" baseline="0" noProof="0" dirty="0" err="1">
                <a:ln>
                  <a:noFill/>
                </a:ln>
                <a:solidFill>
                  <a:sysClr val="windowText" lastClr="000000">
                    <a:lumMod val="75000"/>
                    <a:lumOff val="25000"/>
                  </a:sysClr>
                </a:solidFill>
                <a:effectLst/>
                <a:uLnTx/>
                <a:uFillTx/>
                <a:latin typeface="Trebuchet MS" panose="020B0603020202020204"/>
                <a:ea typeface="+mn-ea"/>
                <a:cs typeface="+mn-cs"/>
              </a:rPr>
              <a:t>titulizadoras</a:t>
            </a:r>
            <a:r>
              <a:rPr kumimoji="0" lang="es-ES_tradnl" sz="1800" b="1"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y sociedades agentes de bolsa</a:t>
            </a: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 supervisadas por la CONASEV.</a:t>
            </a: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endParaRPr kumimoji="0" lang="es-ES"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146925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DBF02EE-2C67-B6E1-8E8B-830C646F1957}"/>
              </a:ext>
            </a:extLst>
          </p:cNvPr>
          <p:cNvSpPr/>
          <p:nvPr/>
        </p:nvSpPr>
        <p:spPr>
          <a:xfrm>
            <a:off x="10128448" y="692696"/>
            <a:ext cx="2063552" cy="547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ORGANIZACIÓN LEGAL DE LAS EMPRESAS.- </a:t>
            </a:r>
            <a:endParaRPr lang="es-ES" dirty="0">
              <a:solidFill>
                <a:srgbClr val="0070C0"/>
              </a:solidFill>
            </a:endParaRPr>
          </a:p>
        </p:txBody>
      </p:sp>
      <p:sp>
        <p:nvSpPr>
          <p:cNvPr id="5" name="Marcador de contenido 2">
            <a:extLst>
              <a:ext uri="{FF2B5EF4-FFF2-40B4-BE49-F238E27FC236}">
                <a16:creationId xmlns:a16="http://schemas.microsoft.com/office/drawing/2014/main" id="{1BE44B92-62C6-E489-17CF-6F5F83BD40E5}"/>
              </a:ext>
            </a:extLst>
          </p:cNvPr>
          <p:cNvSpPr>
            <a:spLocks noGrp="1"/>
          </p:cNvSpPr>
          <p:nvPr>
            <p:ph idx="1"/>
          </p:nvPr>
        </p:nvSpPr>
        <p:spPr>
          <a:xfrm>
            <a:off x="1271464" y="908720"/>
            <a:ext cx="10225136" cy="5544616"/>
          </a:xfrm>
        </p:spPr>
        <p:txBody>
          <a:bodyPr/>
          <a:lstStyle/>
          <a:p>
            <a:r>
              <a:rPr lang="es-PE" dirty="0"/>
              <a:t>Las empresas están organizadas legalmente  en: </a:t>
            </a:r>
          </a:p>
          <a:p>
            <a:endParaRPr lang="es-ES_tradnl" sz="1050" dirty="0"/>
          </a:p>
          <a:p>
            <a:r>
              <a:rPr lang="es-PE" b="1" dirty="0"/>
              <a:t>1.- Empresas reguladas en el Código Civil.- </a:t>
            </a:r>
            <a:endParaRPr lang="es-ES_tradnl" dirty="0"/>
          </a:p>
          <a:p>
            <a:r>
              <a:rPr lang="es-PE" dirty="0"/>
              <a:t>Aunque la ley no las considera empresas, nuestra investigación las incluye como una propuesta para conciliar los hechos con la norma, así tenemos, que dentro del Derecho Civil, específicamente dentro del Código Civil (Decreto Legislativo 295), a las siguientes: a) Asociaciones (Art. 80° C.C); b) Fundaciones (Art. 99° C.C.); c) Comités (Art. 111° C.C.). </a:t>
            </a:r>
          </a:p>
          <a:p>
            <a:endParaRPr lang="es-PE" sz="900" dirty="0"/>
          </a:p>
          <a:p>
            <a:r>
              <a:rPr lang="es-PE" b="1" dirty="0"/>
              <a:t>2.- Empresas reguladas en la Ley General de Sociedades</a:t>
            </a:r>
            <a:endParaRPr lang="es-ES_tradnl" dirty="0"/>
          </a:p>
          <a:p>
            <a:r>
              <a:rPr lang="es-PE" dirty="0"/>
              <a:t>Las empresas reguladas dentro del Derecho Societario, específicamente en la Ley General de Sociedades (Ley 26887), son: 1.- Sociedad Anónima (Art. 50° LGS); a) Sociedad Anónima Cerrada (Art. 234° LGS); b) Sociedad Anónima Abierta (Art. 249° LGS); 2.- Sociedad Comercial de Responsabilidad Limitada (Art. 283° LGS); 4.- Sociedad Civil (Art. 295 LGS); 5.- Sociedad Colectiva (Art. 265 LGS); 6.- Sociedad en Comandita (Art. 278 LGS). 7.- Sociedades Irregulares (Art. 423 LGS).</a:t>
            </a:r>
            <a:endParaRPr lang="es-ES_tradnl" dirty="0"/>
          </a:p>
          <a:p>
            <a:endParaRPr lang="es-ES" dirty="0"/>
          </a:p>
          <a:p>
            <a:endParaRPr lang="es-ES" dirty="0"/>
          </a:p>
        </p:txBody>
      </p:sp>
    </p:spTree>
    <p:extLst>
      <p:ext uri="{BB962C8B-B14F-4D97-AF65-F5344CB8AC3E}">
        <p14:creationId xmlns:p14="http://schemas.microsoft.com/office/powerpoint/2010/main" val="15571244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DBF02EE-2C67-B6E1-8E8B-830C646F1957}"/>
              </a:ext>
            </a:extLst>
          </p:cNvPr>
          <p:cNvSpPr/>
          <p:nvPr/>
        </p:nvSpPr>
        <p:spPr>
          <a:xfrm>
            <a:off x="10128448" y="692696"/>
            <a:ext cx="2063552" cy="547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117</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ORGANIZACIÓN LEGAL DE LAS EMPRESAS.- </a:t>
            </a:r>
            <a:endParaRPr lang="es-ES" dirty="0">
              <a:solidFill>
                <a:srgbClr val="0070C0"/>
              </a:solidFill>
            </a:endParaRPr>
          </a:p>
        </p:txBody>
      </p:sp>
      <p:sp>
        <p:nvSpPr>
          <p:cNvPr id="5" name="Marcador de contenido 2">
            <a:extLst>
              <a:ext uri="{FF2B5EF4-FFF2-40B4-BE49-F238E27FC236}">
                <a16:creationId xmlns:a16="http://schemas.microsoft.com/office/drawing/2014/main" id="{1BE44B92-62C6-E489-17CF-6F5F83BD40E5}"/>
              </a:ext>
            </a:extLst>
          </p:cNvPr>
          <p:cNvSpPr>
            <a:spLocks noGrp="1"/>
          </p:cNvSpPr>
          <p:nvPr>
            <p:ph idx="1"/>
          </p:nvPr>
        </p:nvSpPr>
        <p:spPr>
          <a:xfrm>
            <a:off x="4564646" y="4274480"/>
            <a:ext cx="6611354" cy="1314760"/>
          </a:xfrm>
        </p:spPr>
        <p:txBody>
          <a:bodyPr/>
          <a:lstStyle/>
          <a:p>
            <a:r>
              <a:rPr lang="es-PE" dirty="0"/>
              <a:t>a) Asociaciones (Art. 80° C.C); </a:t>
            </a:r>
          </a:p>
          <a:p>
            <a:r>
              <a:rPr lang="es-PE" dirty="0"/>
              <a:t>b) Fundaciones (Art. 99° C.C.); </a:t>
            </a:r>
          </a:p>
          <a:p>
            <a:r>
              <a:rPr lang="es-PE" dirty="0"/>
              <a:t>c) Comités (Art. 111° C.C.). </a:t>
            </a:r>
            <a:endParaRPr lang="es-ES" dirty="0"/>
          </a:p>
        </p:txBody>
      </p:sp>
      <p:sp>
        <p:nvSpPr>
          <p:cNvPr id="3" name="Marcador de contenido 2">
            <a:extLst>
              <a:ext uri="{FF2B5EF4-FFF2-40B4-BE49-F238E27FC236}">
                <a16:creationId xmlns:a16="http://schemas.microsoft.com/office/drawing/2014/main" id="{5B303C7C-55DB-7EAC-401B-0B0BCA38F510}"/>
              </a:ext>
            </a:extLst>
          </p:cNvPr>
          <p:cNvSpPr txBox="1">
            <a:spLocks/>
          </p:cNvSpPr>
          <p:nvPr/>
        </p:nvSpPr>
        <p:spPr bwMode="auto">
          <a:xfrm>
            <a:off x="695400" y="3861048"/>
            <a:ext cx="2785926" cy="8677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PE" b="1" dirty="0"/>
              <a:t>2.- Entidades no consideradas empresas pero que realizan actividad empresarial o comercial reguladas en el Código Civil</a:t>
            </a:r>
            <a:endParaRPr lang="es-ES" dirty="0"/>
          </a:p>
        </p:txBody>
      </p:sp>
      <p:sp>
        <p:nvSpPr>
          <p:cNvPr id="6" name="Marcador de contenido 2">
            <a:extLst>
              <a:ext uri="{FF2B5EF4-FFF2-40B4-BE49-F238E27FC236}">
                <a16:creationId xmlns:a16="http://schemas.microsoft.com/office/drawing/2014/main" id="{28C02DF2-5464-A8D3-11AB-D6496498D9CA}"/>
              </a:ext>
            </a:extLst>
          </p:cNvPr>
          <p:cNvSpPr txBox="1">
            <a:spLocks/>
          </p:cNvSpPr>
          <p:nvPr/>
        </p:nvSpPr>
        <p:spPr bwMode="auto">
          <a:xfrm>
            <a:off x="659632" y="908720"/>
            <a:ext cx="3073958" cy="10243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PE" b="1" dirty="0"/>
              <a:t>1.- Empresas reguladas en la Ley General de Sociedades – Ley 26887</a:t>
            </a:r>
            <a:endParaRPr lang="es-ES_tradnl" dirty="0"/>
          </a:p>
        </p:txBody>
      </p:sp>
      <p:sp>
        <p:nvSpPr>
          <p:cNvPr id="13" name="Marcador de contenido 2">
            <a:extLst>
              <a:ext uri="{FF2B5EF4-FFF2-40B4-BE49-F238E27FC236}">
                <a16:creationId xmlns:a16="http://schemas.microsoft.com/office/drawing/2014/main" id="{63324AEE-0799-88AA-EF94-2F4451E05793}"/>
              </a:ext>
            </a:extLst>
          </p:cNvPr>
          <p:cNvSpPr txBox="1">
            <a:spLocks/>
          </p:cNvSpPr>
          <p:nvPr/>
        </p:nvSpPr>
        <p:spPr bwMode="auto">
          <a:xfrm>
            <a:off x="4638087" y="782092"/>
            <a:ext cx="6282449" cy="34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defTabSz="914400"/>
            <a:r>
              <a:rPr lang="es-PE" dirty="0"/>
              <a:t>1.- Sociedad Anónima (Art. 50° LGS); </a:t>
            </a:r>
          </a:p>
          <a:p>
            <a:pPr lvl="1" defTabSz="914400"/>
            <a:r>
              <a:rPr lang="es-PE" dirty="0"/>
              <a:t>a) Sociedad Anónima Cerrada (Art. 234° LGS); </a:t>
            </a:r>
          </a:p>
          <a:p>
            <a:pPr lvl="1" defTabSz="914400"/>
            <a:r>
              <a:rPr lang="es-PE" dirty="0"/>
              <a:t>b) Sociedad Anónima Abierta (Art. 249° LGS); </a:t>
            </a:r>
          </a:p>
          <a:p>
            <a:pPr defTabSz="914400"/>
            <a:r>
              <a:rPr lang="es-PE" dirty="0"/>
              <a:t>2.- Sociedad Comercial de Responsabilidad Limitada (Art. 283° LGS); </a:t>
            </a:r>
          </a:p>
          <a:p>
            <a:pPr defTabSz="914400"/>
            <a:r>
              <a:rPr lang="es-PE" dirty="0"/>
              <a:t>3.- Sociedad Civil (Art. 295 LGS); </a:t>
            </a:r>
          </a:p>
          <a:p>
            <a:pPr defTabSz="914400"/>
            <a:r>
              <a:rPr lang="es-PE" dirty="0"/>
              <a:t>5.- Sociedad Colectiva (Art. 265 LGS); </a:t>
            </a:r>
          </a:p>
          <a:p>
            <a:pPr defTabSz="914400"/>
            <a:r>
              <a:rPr lang="es-PE" dirty="0"/>
              <a:t>5.- Sociedad en Comandita (Art. 278 LGS). </a:t>
            </a:r>
          </a:p>
          <a:p>
            <a:pPr defTabSz="914400"/>
            <a:r>
              <a:rPr lang="es-PE" dirty="0"/>
              <a:t>6.- Sociedades Irregulares (Art. 423 LGS).</a:t>
            </a:r>
            <a:endParaRPr lang="es-ES" dirty="0"/>
          </a:p>
        </p:txBody>
      </p:sp>
    </p:spTree>
    <p:extLst>
      <p:ext uri="{BB962C8B-B14F-4D97-AF65-F5344CB8AC3E}">
        <p14:creationId xmlns:p14="http://schemas.microsoft.com/office/powerpoint/2010/main" val="425076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DBF02EE-2C67-B6E1-8E8B-830C646F1957}"/>
              </a:ext>
            </a:extLst>
          </p:cNvPr>
          <p:cNvSpPr/>
          <p:nvPr/>
        </p:nvSpPr>
        <p:spPr>
          <a:xfrm>
            <a:off x="10128448" y="692696"/>
            <a:ext cx="2063552" cy="547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ORGANIZACIÓN LEGAL DE LAS EMPRESAS.- </a:t>
            </a:r>
            <a:endParaRPr lang="es-ES" dirty="0">
              <a:solidFill>
                <a:srgbClr val="0070C0"/>
              </a:solidFill>
            </a:endParaRPr>
          </a:p>
        </p:txBody>
      </p:sp>
      <p:sp>
        <p:nvSpPr>
          <p:cNvPr id="6" name="Marcador de contenido 2">
            <a:extLst>
              <a:ext uri="{FF2B5EF4-FFF2-40B4-BE49-F238E27FC236}">
                <a16:creationId xmlns:a16="http://schemas.microsoft.com/office/drawing/2014/main" id="{28C02DF2-5464-A8D3-11AB-D6496498D9CA}"/>
              </a:ext>
            </a:extLst>
          </p:cNvPr>
          <p:cNvSpPr txBox="1">
            <a:spLocks/>
          </p:cNvSpPr>
          <p:nvPr/>
        </p:nvSpPr>
        <p:spPr bwMode="auto">
          <a:xfrm>
            <a:off x="623392" y="2132856"/>
            <a:ext cx="2268016" cy="1584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PE" b="1" dirty="0"/>
              <a:t>3.- Empresas reguladas en LEYES ESPECIALES</a:t>
            </a:r>
            <a:endParaRPr lang="es-ES_tradnl" dirty="0"/>
          </a:p>
        </p:txBody>
      </p:sp>
      <p:sp>
        <p:nvSpPr>
          <p:cNvPr id="11" name="Marcador de contenido 2">
            <a:extLst>
              <a:ext uri="{FF2B5EF4-FFF2-40B4-BE49-F238E27FC236}">
                <a16:creationId xmlns:a16="http://schemas.microsoft.com/office/drawing/2014/main" id="{1C6E0D5B-4F13-F5E5-6327-17EC175C93FD}"/>
              </a:ext>
            </a:extLst>
          </p:cNvPr>
          <p:cNvSpPr>
            <a:spLocks noGrp="1"/>
          </p:cNvSpPr>
          <p:nvPr>
            <p:ph idx="1"/>
          </p:nvPr>
        </p:nvSpPr>
        <p:spPr>
          <a:xfrm>
            <a:off x="4084254" y="908720"/>
            <a:ext cx="5612146" cy="4268547"/>
          </a:xfrm>
        </p:spPr>
        <p:txBody>
          <a:bodyPr/>
          <a:lstStyle/>
          <a:p>
            <a:r>
              <a:rPr lang="es-PE" dirty="0"/>
              <a:t>a) Empresa Individual de Responsabilidad Limitada, regulada en el Decreto Ley 21621; </a:t>
            </a:r>
          </a:p>
          <a:p>
            <a:endParaRPr lang="es-PE" dirty="0"/>
          </a:p>
          <a:p>
            <a:r>
              <a:rPr lang="es-PE" dirty="0"/>
              <a:t>b) Micro empresas (Ley N° 28015, D.S. N° 013-2013-PRODUCE); </a:t>
            </a:r>
          </a:p>
          <a:p>
            <a:endParaRPr lang="es-PE" dirty="0"/>
          </a:p>
          <a:p>
            <a:r>
              <a:rPr lang="es-PE" dirty="0"/>
              <a:t>c) Mediana Empresa (Decreto Ley N° 23189, D.S. N° 013-2013-PRODUCE); </a:t>
            </a:r>
          </a:p>
          <a:p>
            <a:endParaRPr lang="es-PE" dirty="0"/>
          </a:p>
          <a:p>
            <a:r>
              <a:rPr lang="es-PE" dirty="0"/>
              <a:t>d) Pequeña Empresa (Decreto Ley N° 23189, Ley 28015, D.S. N° 013-2013-PRODUCE).</a:t>
            </a:r>
            <a:endParaRPr lang="es-ES_tradnl" dirty="0"/>
          </a:p>
          <a:p>
            <a:endParaRPr lang="es-ES" dirty="0"/>
          </a:p>
        </p:txBody>
      </p:sp>
    </p:spTree>
    <p:extLst>
      <p:ext uri="{BB962C8B-B14F-4D97-AF65-F5344CB8AC3E}">
        <p14:creationId xmlns:p14="http://schemas.microsoft.com/office/powerpoint/2010/main" val="3980266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309F19B-4E5B-C560-39DE-6CC7AC6AA651}"/>
              </a:ext>
            </a:extLst>
          </p:cNvPr>
          <p:cNvSpPr/>
          <p:nvPr/>
        </p:nvSpPr>
        <p:spPr>
          <a:xfrm>
            <a:off x="-1" y="0"/>
            <a:ext cx="6465585" cy="6858000"/>
          </a:xfrm>
          <a:prstGeom prst="rect">
            <a:avLst/>
          </a:prstGeom>
          <a:solidFill>
            <a:schemeClr val="accent6">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1B13D5F2-97B2-876D-2BF4-93B0E0B67542}"/>
              </a:ext>
            </a:extLst>
          </p:cNvPr>
          <p:cNvSpPr/>
          <p:nvPr/>
        </p:nvSpPr>
        <p:spPr>
          <a:xfrm>
            <a:off x="9132125" y="0"/>
            <a:ext cx="3162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Elipse 9">
            <a:extLst>
              <a:ext uri="{FF2B5EF4-FFF2-40B4-BE49-F238E27FC236}">
                <a16:creationId xmlns:a16="http://schemas.microsoft.com/office/drawing/2014/main" id="{1F73723F-4D90-3203-EDCE-5DC52D40C667}"/>
              </a:ext>
            </a:extLst>
          </p:cNvPr>
          <p:cNvSpPr/>
          <p:nvPr/>
        </p:nvSpPr>
        <p:spPr>
          <a:xfrm>
            <a:off x="11753897" y="4701044"/>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1" name="Elipse 10">
            <a:extLst>
              <a:ext uri="{FF2B5EF4-FFF2-40B4-BE49-F238E27FC236}">
                <a16:creationId xmlns:a16="http://schemas.microsoft.com/office/drawing/2014/main" id="{83AE5589-4257-D63D-B91B-F5E34C25152E}"/>
              </a:ext>
            </a:extLst>
          </p:cNvPr>
          <p:cNvSpPr/>
          <p:nvPr/>
        </p:nvSpPr>
        <p:spPr>
          <a:xfrm>
            <a:off x="11780866" y="5468631"/>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2" name="Elipse 11">
            <a:extLst>
              <a:ext uri="{FF2B5EF4-FFF2-40B4-BE49-F238E27FC236}">
                <a16:creationId xmlns:a16="http://schemas.microsoft.com/office/drawing/2014/main" id="{F67E6D7A-3603-C73C-AB8C-3F34CB735A85}"/>
              </a:ext>
            </a:extLst>
          </p:cNvPr>
          <p:cNvSpPr/>
          <p:nvPr/>
        </p:nvSpPr>
        <p:spPr>
          <a:xfrm>
            <a:off x="11775286" y="6236218"/>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91344" y="2348880"/>
            <a:ext cx="6148598" cy="1742225"/>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Órganos de las Empresas</a:t>
            </a: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119</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4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ítulo 1">
            <a:extLst>
              <a:ext uri="{FF2B5EF4-FFF2-40B4-BE49-F238E27FC236}">
                <a16:creationId xmlns:a16="http://schemas.microsoft.com/office/drawing/2014/main" id="{CD0B7479-0FB0-ED69-845F-3057AED2BC5E}"/>
              </a:ext>
            </a:extLst>
          </p:cNvPr>
          <p:cNvSpPr txBox="1">
            <a:spLocks/>
          </p:cNvSpPr>
          <p:nvPr/>
        </p:nvSpPr>
        <p:spPr>
          <a:xfrm>
            <a:off x="578734" y="140620"/>
            <a:ext cx="8663593" cy="66210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EL CONCEPTO DE DERECHO EMPRESARIAL</a:t>
            </a:r>
            <a:r>
              <a:rPr lang="es-ES" sz="2800" b="1" dirty="0">
                <a:solidFill>
                  <a:srgbClr val="0070C0"/>
                </a:solidFill>
                <a:latin typeface="Agency FB" panose="020B0503020202020204" pitchFamily="34" charset="0"/>
              </a:rPr>
              <a:t>.-</a:t>
            </a:r>
            <a:endParaRPr kumimoji="0" lang="es-PE" sz="2800" b="1" i="0" u="none" strike="noStrike" kern="1200" cap="none" spc="0" normalizeH="0" baseline="0" noProof="0" dirty="0">
              <a:ln>
                <a:noFill/>
              </a:ln>
              <a:solidFill>
                <a:srgbClr val="0070C0"/>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91770"/>
            <a:ext cx="578734"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5" name="Marcador de contenido 2">
            <a:extLst>
              <a:ext uri="{FF2B5EF4-FFF2-40B4-BE49-F238E27FC236}">
                <a16:creationId xmlns:a16="http://schemas.microsoft.com/office/drawing/2014/main" id="{A78AF0FF-CFA3-D616-0815-F1121018BD01}"/>
              </a:ext>
            </a:extLst>
          </p:cNvPr>
          <p:cNvSpPr txBox="1">
            <a:spLocks/>
          </p:cNvSpPr>
          <p:nvPr/>
        </p:nvSpPr>
        <p:spPr>
          <a:xfrm>
            <a:off x="623392" y="1124744"/>
            <a:ext cx="8596668" cy="388077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24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El Derecho Empresarial es aquel sistema normativo que regula las conductas nacidas de la actividad empresarial, es decir de la relación entre capital y trabajo, o entre empresarios, empleador y trabajadores, empleados. </a:t>
            </a: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endParaRPr kumimoji="0" lang="es-ES_tradnl" sz="24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24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La empresa, en un sentido económico, es aquella relación existente entre capital y trabajo, con un fin lucrativo.</a:t>
            </a: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endParaRPr kumimoji="0" lang="es-ES_tradnl" sz="24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r>
              <a:rPr kumimoji="0" lang="es-ES_tradnl" sz="24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En un sentido jurídico, la empresa es la regulación de las personas que se relacionan en aquella actividad producida por la empresa, relación entre empleadores y trabajadores.</a:t>
            </a:r>
          </a:p>
          <a:p>
            <a:pPr marL="342900" marR="0" lvl="0" indent="-342900" algn="l" defTabSz="457200" rtl="0" eaLnBrk="1" fontAlgn="auto" latinLnBrk="0" hangingPunct="1">
              <a:lnSpc>
                <a:spcPct val="100000"/>
              </a:lnSpc>
              <a:spcBef>
                <a:spcPts val="1000"/>
              </a:spcBef>
              <a:spcAft>
                <a:spcPts val="0"/>
              </a:spcAft>
              <a:buClr>
                <a:srgbClr val="4F81BD"/>
              </a:buClr>
              <a:buSzPct val="80000"/>
              <a:buFont typeface="Wingdings 3" charset="2"/>
              <a:buChar char=""/>
              <a:tabLst/>
              <a:defRPr/>
            </a:pPr>
            <a:endParaRPr kumimoji="0" lang="es-ES"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42531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855BC2-6053-E77F-521D-B6822246104A}"/>
              </a:ext>
            </a:extLst>
          </p:cNvPr>
          <p:cNvSpPr/>
          <p:nvPr/>
        </p:nvSpPr>
        <p:spPr>
          <a:xfrm>
            <a:off x="227347" y="1"/>
            <a:ext cx="142007" cy="219156"/>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2161636" y="980728"/>
            <a:ext cx="6431345" cy="174222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Ó</a:t>
            </a:r>
            <a:r>
              <a:rPr kumimoji="0" lang="es-ES" sz="44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RGANOS DE LAS EMPRESAS</a:t>
            </a:r>
            <a:endParaRPr kumimoji="0" lang="es-PE" sz="4400" b="1" i="0" u="none" strike="noStrike" kern="1200" cap="none" spc="0" normalizeH="0" baseline="0" noProof="0" dirty="0">
              <a:ln>
                <a:noFill/>
              </a:ln>
              <a:solidFill>
                <a:srgbClr val="0070C0"/>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120</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91344" y="188640"/>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1704900" y="2636912"/>
            <a:ext cx="7631460" cy="1261884"/>
          </a:xfrm>
          <a:prstGeom prst="rect">
            <a:avLst/>
          </a:prstGeom>
          <a:noFill/>
        </p:spPr>
        <p:txBody>
          <a:bodyPr wrap="square">
            <a:spAutoFit/>
          </a:bodyPr>
          <a:lstStyle/>
          <a:p>
            <a:pPr marL="342900" marR="0" lvl="0" indent="-342900"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lang="es-PE" sz="2800" b="1" dirty="0">
                <a:solidFill>
                  <a:prstClr val="black">
                    <a:lumMod val="75000"/>
                    <a:lumOff val="25000"/>
                  </a:prstClr>
                </a:solidFill>
                <a:latin typeface="Trebuchet MS" panose="020B0603020202020204"/>
              </a:rPr>
              <a:t>Los órganos de las empresas son aquellas encargadas de la gestión de la empresa</a:t>
            </a:r>
          </a:p>
          <a:p>
            <a:pPr lvl="1">
              <a:buClr>
                <a:srgbClr val="FF0000"/>
              </a:buClr>
              <a:defRPr/>
            </a:pPr>
            <a:endParaRPr lang="es-PE" sz="2000" dirty="0">
              <a:solidFill>
                <a:prstClr val="black"/>
              </a:solidFill>
              <a:latin typeface="Georgia"/>
            </a:endParaRPr>
          </a:p>
        </p:txBody>
      </p:sp>
    </p:spTree>
    <p:extLst>
      <p:ext uri="{BB962C8B-B14F-4D97-AF65-F5344CB8AC3E}">
        <p14:creationId xmlns:p14="http://schemas.microsoft.com/office/powerpoint/2010/main" val="37112395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DBF02EE-2C67-B6E1-8E8B-830C646F1957}"/>
              </a:ext>
            </a:extLst>
          </p:cNvPr>
          <p:cNvSpPr/>
          <p:nvPr/>
        </p:nvSpPr>
        <p:spPr>
          <a:xfrm>
            <a:off x="10128448" y="692696"/>
            <a:ext cx="2063552" cy="547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121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Órganos de las empresas según la LGS:</a:t>
            </a:r>
            <a:endParaRPr lang="es-ES" dirty="0">
              <a:solidFill>
                <a:srgbClr val="0070C0"/>
              </a:solidFill>
            </a:endParaRPr>
          </a:p>
        </p:txBody>
      </p:sp>
      <p:sp>
        <p:nvSpPr>
          <p:cNvPr id="6" name="Marcador de contenido 2">
            <a:extLst>
              <a:ext uri="{FF2B5EF4-FFF2-40B4-BE49-F238E27FC236}">
                <a16:creationId xmlns:a16="http://schemas.microsoft.com/office/drawing/2014/main" id="{28C02DF2-5464-A8D3-11AB-D6496498D9CA}"/>
              </a:ext>
            </a:extLst>
          </p:cNvPr>
          <p:cNvSpPr txBox="1">
            <a:spLocks/>
          </p:cNvSpPr>
          <p:nvPr/>
        </p:nvSpPr>
        <p:spPr bwMode="auto">
          <a:xfrm>
            <a:off x="0" y="2134208"/>
            <a:ext cx="1944216" cy="1584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PE" b="1" dirty="0"/>
              <a:t>Órganos de las Empresas LGS</a:t>
            </a:r>
            <a:endParaRPr lang="es-ES_tradnl" dirty="0"/>
          </a:p>
        </p:txBody>
      </p:sp>
      <p:sp>
        <p:nvSpPr>
          <p:cNvPr id="9" name="Marcador de contenido 2">
            <a:extLst>
              <a:ext uri="{FF2B5EF4-FFF2-40B4-BE49-F238E27FC236}">
                <a16:creationId xmlns:a16="http://schemas.microsoft.com/office/drawing/2014/main" id="{E296BC7D-5B78-6899-5CA6-AD1CE78FC035}"/>
              </a:ext>
            </a:extLst>
          </p:cNvPr>
          <p:cNvSpPr>
            <a:spLocks noGrp="1"/>
          </p:cNvSpPr>
          <p:nvPr>
            <p:ph idx="1"/>
          </p:nvPr>
        </p:nvSpPr>
        <p:spPr>
          <a:xfrm>
            <a:off x="2207568" y="802060"/>
            <a:ext cx="9433048" cy="5832648"/>
          </a:xfrm>
        </p:spPr>
        <p:txBody>
          <a:bodyPr>
            <a:normAutofit fontScale="62500" lnSpcReduction="20000"/>
          </a:bodyPr>
          <a:lstStyle/>
          <a:p>
            <a:r>
              <a:rPr lang="es-ES_tradnl" sz="2800" b="1" dirty="0"/>
              <a:t>2.1.- Órganos de la SOCIEDAD ANÓNIMA COMÚN: </a:t>
            </a:r>
            <a:r>
              <a:rPr lang="es-ES_tradnl" sz="2800" dirty="0"/>
              <a:t>Conformada por:</a:t>
            </a:r>
            <a:r>
              <a:rPr lang="es-ES_tradnl" sz="2800" b="1" dirty="0"/>
              <a:t> </a:t>
            </a:r>
            <a:r>
              <a:rPr lang="es-ES_tradnl" sz="2800" dirty="0"/>
              <a:t>1) Junta General; 2) El Directorio; 3) La Gerencia.</a:t>
            </a:r>
          </a:p>
          <a:p>
            <a:endParaRPr lang="es-ES_tradnl" sz="2800" dirty="0"/>
          </a:p>
          <a:p>
            <a:r>
              <a:rPr lang="es-ES_tradnl" sz="2800" b="1" dirty="0"/>
              <a:t>2.2.- Órganos de la SOCIEDAD COMERCIAL DE RESPONSABILIDAD LIMITADA</a:t>
            </a:r>
            <a:r>
              <a:rPr lang="es-ES_tradnl" sz="2800" dirty="0"/>
              <a:t>.- Conformada por: 1) La Junta General; 2) La Gerencia. </a:t>
            </a:r>
          </a:p>
          <a:p>
            <a:endParaRPr lang="es-ES_tradnl" sz="2800" dirty="0"/>
          </a:p>
          <a:p>
            <a:r>
              <a:rPr lang="es-ES_tradnl" sz="2800" b="1" dirty="0"/>
              <a:t>2.3.- Órganos de la SOCIEDAD CIVIL ORDINARIA:</a:t>
            </a:r>
            <a:r>
              <a:rPr lang="es-ES_tradnl" sz="2800" dirty="0"/>
              <a:t> Conformada por: 1) La Junta de socios; 2) La Administración. </a:t>
            </a:r>
          </a:p>
          <a:p>
            <a:endParaRPr lang="es-ES_tradnl" sz="2800" dirty="0"/>
          </a:p>
          <a:p>
            <a:r>
              <a:rPr lang="es-ES_tradnl" sz="2800" b="1" dirty="0"/>
              <a:t>2.4.- Órganos de la SOCIEDAD CIVIL DE RESPONSABILIDAD LIMITADA.- </a:t>
            </a:r>
            <a:r>
              <a:rPr lang="es-ES_tradnl" sz="2800" dirty="0"/>
              <a:t>Conformada por: 1) La Junta de socios; 2) La Administración. </a:t>
            </a:r>
          </a:p>
          <a:p>
            <a:endParaRPr lang="es-ES_tradnl" sz="2800" dirty="0"/>
          </a:p>
          <a:p>
            <a:r>
              <a:rPr lang="es-ES_tradnl" sz="2800" b="1" dirty="0"/>
              <a:t>2.5.- Órganos de la SOCIEDAD COLECTIVA</a:t>
            </a:r>
            <a:r>
              <a:rPr lang="es-ES_tradnl" sz="2800" dirty="0"/>
              <a:t>.- Conformada por: 1. Socio-Administrador. </a:t>
            </a:r>
          </a:p>
          <a:p>
            <a:endParaRPr lang="es-ES_tradnl" sz="2800" dirty="0"/>
          </a:p>
          <a:p>
            <a:r>
              <a:rPr lang="es-ES_tradnl" sz="2800" b="1" dirty="0"/>
              <a:t>2.6.- Órganos de la SOCIEDAD EN COMANDITA SIMPLE: </a:t>
            </a:r>
            <a:r>
              <a:rPr lang="es-ES_tradnl" sz="2800" dirty="0"/>
              <a:t>Conformada por: 1. Socios- Administradores. </a:t>
            </a:r>
          </a:p>
          <a:p>
            <a:endParaRPr lang="es-ES_tradnl" sz="2800" dirty="0"/>
          </a:p>
          <a:p>
            <a:r>
              <a:rPr lang="es-ES_tradnl" sz="2800" b="1" dirty="0"/>
              <a:t>2.7.- Órganos de la SOCIEDAD EN COMANDITA POR ACCIONES: </a:t>
            </a:r>
            <a:r>
              <a:rPr lang="es-ES_tradnl" sz="2800" dirty="0"/>
              <a:t>Conformada por:</a:t>
            </a:r>
            <a:r>
              <a:rPr lang="es-ES_tradnl" sz="2800" b="1" dirty="0"/>
              <a:t> </a:t>
            </a:r>
            <a:r>
              <a:rPr lang="es-ES_tradnl" sz="2800" dirty="0"/>
              <a:t>1. Socios Colectivos-Administradores. </a:t>
            </a:r>
          </a:p>
          <a:p>
            <a:endParaRPr lang="es-ES_tradnl" sz="2800" dirty="0"/>
          </a:p>
          <a:p>
            <a:r>
              <a:rPr lang="es-ES_tradnl" sz="2800" b="1" dirty="0"/>
              <a:t>2.8.- Órganos de la EMPRESA INDIVIDUAL DE RESPONSABILIDAD LIMITADA.- </a:t>
            </a:r>
            <a:r>
              <a:rPr lang="es-ES_tradnl" sz="2800" dirty="0"/>
              <a:t>Conformada por: 1) El Titular; 2) El Gerente. </a:t>
            </a:r>
            <a:endParaRPr lang="es-ES" dirty="0"/>
          </a:p>
        </p:txBody>
      </p:sp>
    </p:spTree>
    <p:extLst>
      <p:ext uri="{BB962C8B-B14F-4D97-AF65-F5344CB8AC3E}">
        <p14:creationId xmlns:p14="http://schemas.microsoft.com/office/powerpoint/2010/main" val="3761067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DBF02EE-2C67-B6E1-8E8B-830C646F1957}"/>
              </a:ext>
            </a:extLst>
          </p:cNvPr>
          <p:cNvSpPr/>
          <p:nvPr/>
        </p:nvSpPr>
        <p:spPr>
          <a:xfrm>
            <a:off x="10128448" y="540387"/>
            <a:ext cx="2063552" cy="5808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122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Órganos de las empresas según la LGS:</a:t>
            </a:r>
            <a:endParaRPr lang="es-ES" dirty="0">
              <a:solidFill>
                <a:srgbClr val="0070C0"/>
              </a:solidFill>
            </a:endParaRPr>
          </a:p>
        </p:txBody>
      </p:sp>
      <p:sp>
        <p:nvSpPr>
          <p:cNvPr id="6" name="Marcador de contenido 2">
            <a:extLst>
              <a:ext uri="{FF2B5EF4-FFF2-40B4-BE49-F238E27FC236}">
                <a16:creationId xmlns:a16="http://schemas.microsoft.com/office/drawing/2014/main" id="{28C02DF2-5464-A8D3-11AB-D6496498D9CA}"/>
              </a:ext>
            </a:extLst>
          </p:cNvPr>
          <p:cNvSpPr txBox="1">
            <a:spLocks/>
          </p:cNvSpPr>
          <p:nvPr/>
        </p:nvSpPr>
        <p:spPr bwMode="auto">
          <a:xfrm>
            <a:off x="146057" y="2558467"/>
            <a:ext cx="1610046" cy="1584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b="1" dirty="0"/>
              <a:t>Órganos de las Empresas LGS</a:t>
            </a:r>
            <a:endParaRPr lang="es-ES_tradnl" dirty="0"/>
          </a:p>
        </p:txBody>
      </p:sp>
      <p:sp>
        <p:nvSpPr>
          <p:cNvPr id="5" name="CuadroTexto 4">
            <a:extLst>
              <a:ext uri="{FF2B5EF4-FFF2-40B4-BE49-F238E27FC236}">
                <a16:creationId xmlns:a16="http://schemas.microsoft.com/office/drawing/2014/main" id="{B6D54003-3728-E445-4889-7BEA56D73887}"/>
              </a:ext>
            </a:extLst>
          </p:cNvPr>
          <p:cNvSpPr txBox="1"/>
          <p:nvPr/>
        </p:nvSpPr>
        <p:spPr>
          <a:xfrm>
            <a:off x="1981175" y="1611230"/>
            <a:ext cx="5482976" cy="646331"/>
          </a:xfrm>
          <a:prstGeom prst="rect">
            <a:avLst/>
          </a:prstGeom>
          <a:noFill/>
          <a:ln>
            <a:solidFill>
              <a:srgbClr val="FF0000"/>
            </a:solidFill>
          </a:ln>
        </p:spPr>
        <p:txBody>
          <a:bodyPr wrap="square">
            <a:spAutoFit/>
          </a:bodyPr>
          <a:lstStyle/>
          <a:p>
            <a:r>
              <a:rPr lang="es-ES_tradnl" sz="1800" b="1" dirty="0">
                <a:latin typeface="Arial" panose="020B0604020202020204" pitchFamily="34" charset="0"/>
                <a:cs typeface="Arial" panose="020B0604020202020204" pitchFamily="34" charset="0"/>
              </a:rPr>
              <a:t>2.- SOCIEDAD COMERCIAL DE RESPONSABILIDAD LIMITADA</a:t>
            </a:r>
            <a:endParaRPr lang="es-ES" dirty="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691C3BD1-C8E6-B1CE-1272-8BE5F5168D90}"/>
              </a:ext>
            </a:extLst>
          </p:cNvPr>
          <p:cNvSpPr txBox="1"/>
          <p:nvPr/>
        </p:nvSpPr>
        <p:spPr>
          <a:xfrm>
            <a:off x="1981174" y="2614401"/>
            <a:ext cx="5482977" cy="369332"/>
          </a:xfrm>
          <a:prstGeom prst="rect">
            <a:avLst/>
          </a:prstGeom>
          <a:noFill/>
          <a:ln>
            <a:solidFill>
              <a:srgbClr val="FF0000"/>
            </a:solidFill>
          </a:ln>
        </p:spPr>
        <p:txBody>
          <a:bodyPr wrap="square">
            <a:spAutoFit/>
          </a:bodyPr>
          <a:lstStyle/>
          <a:p>
            <a:r>
              <a:rPr lang="es-ES_tradnl" sz="1800" b="1" dirty="0">
                <a:latin typeface="Arial" panose="020B0604020202020204" pitchFamily="34" charset="0"/>
                <a:cs typeface="Arial" panose="020B0604020202020204" pitchFamily="34" charset="0"/>
              </a:rPr>
              <a:t>3.- SOCIEDAD CIVIL ORDINARIA</a:t>
            </a:r>
            <a:endParaRPr lang="es-ES" dirty="0">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71B50EE3-A2A0-E57B-CC02-78F9695062D8}"/>
              </a:ext>
            </a:extLst>
          </p:cNvPr>
          <p:cNvSpPr txBox="1"/>
          <p:nvPr/>
        </p:nvSpPr>
        <p:spPr>
          <a:xfrm>
            <a:off x="1981174" y="3016318"/>
            <a:ext cx="5482977" cy="369332"/>
          </a:xfrm>
          <a:prstGeom prst="rect">
            <a:avLst/>
          </a:prstGeom>
          <a:noFill/>
          <a:ln>
            <a:solidFill>
              <a:srgbClr val="FF0000"/>
            </a:solidFill>
          </a:ln>
        </p:spPr>
        <p:txBody>
          <a:bodyPr wrap="square">
            <a:spAutoFit/>
          </a:bodyPr>
          <a:lstStyle/>
          <a:p>
            <a:r>
              <a:rPr lang="es-ES_tradnl" sz="1800" b="1" dirty="0">
                <a:latin typeface="Arial" panose="020B0604020202020204" pitchFamily="34" charset="0"/>
                <a:cs typeface="Arial" panose="020B0604020202020204" pitchFamily="34" charset="0"/>
              </a:rPr>
              <a:t>4.- SOCIEDAD CIVIL DE R. LTDA.</a:t>
            </a:r>
            <a:endParaRPr lang="es-ES_tradnl" sz="1800" dirty="0">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5BDAACC4-AE19-B820-03C1-CF6FC842B2FF}"/>
              </a:ext>
            </a:extLst>
          </p:cNvPr>
          <p:cNvSpPr txBox="1"/>
          <p:nvPr/>
        </p:nvSpPr>
        <p:spPr>
          <a:xfrm>
            <a:off x="1981174" y="3778828"/>
            <a:ext cx="5482975" cy="369332"/>
          </a:xfrm>
          <a:prstGeom prst="rect">
            <a:avLst/>
          </a:prstGeom>
          <a:noFill/>
          <a:ln>
            <a:solidFill>
              <a:srgbClr val="FF0000"/>
            </a:solidFill>
          </a:ln>
        </p:spPr>
        <p:txBody>
          <a:bodyPr wrap="square">
            <a:spAutoFit/>
          </a:bodyPr>
          <a:lstStyle/>
          <a:p>
            <a:r>
              <a:rPr lang="es-ES_tradnl" sz="1800" dirty="0">
                <a:latin typeface="Arial" panose="020B0604020202020204" pitchFamily="34" charset="0"/>
                <a:cs typeface="Arial" panose="020B0604020202020204" pitchFamily="34" charset="0"/>
              </a:rPr>
              <a:t>5</a:t>
            </a:r>
            <a:r>
              <a:rPr lang="es-ES_tradnl" sz="1800" b="1" dirty="0">
                <a:latin typeface="Arial" panose="020B0604020202020204" pitchFamily="34" charset="0"/>
                <a:cs typeface="Arial" panose="020B0604020202020204" pitchFamily="34" charset="0"/>
              </a:rPr>
              <a:t>.- SOCIEDAD COLECTIVA</a:t>
            </a:r>
            <a:endParaRPr lang="es-ES_tradnl" sz="1800" dirty="0">
              <a:latin typeface="Arial" panose="020B060402020202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id="{E019B2D7-3D3E-286A-2B31-1E148D836566}"/>
              </a:ext>
            </a:extLst>
          </p:cNvPr>
          <p:cNvSpPr txBox="1"/>
          <p:nvPr/>
        </p:nvSpPr>
        <p:spPr>
          <a:xfrm>
            <a:off x="1981174" y="4731381"/>
            <a:ext cx="5482978" cy="369332"/>
          </a:xfrm>
          <a:prstGeom prst="rect">
            <a:avLst/>
          </a:prstGeom>
          <a:noFill/>
          <a:ln>
            <a:solidFill>
              <a:srgbClr val="FF0000"/>
            </a:solidFill>
          </a:ln>
        </p:spPr>
        <p:txBody>
          <a:bodyPr wrap="square">
            <a:spAutoFit/>
          </a:bodyPr>
          <a:lstStyle/>
          <a:p>
            <a:r>
              <a:rPr lang="es-ES_tradnl" sz="1800" dirty="0">
                <a:latin typeface="Arial" panose="020B0604020202020204" pitchFamily="34" charset="0"/>
                <a:cs typeface="Arial" panose="020B0604020202020204" pitchFamily="34" charset="0"/>
              </a:rPr>
              <a:t>6</a:t>
            </a:r>
            <a:r>
              <a:rPr lang="es-ES_tradnl" sz="1800" b="1" dirty="0">
                <a:latin typeface="Arial" panose="020B0604020202020204" pitchFamily="34" charset="0"/>
                <a:cs typeface="Arial" panose="020B0604020202020204" pitchFamily="34" charset="0"/>
              </a:rPr>
              <a:t>.- SOCIEDAD EN COMANDITA SIMPLE</a:t>
            </a:r>
            <a:endParaRPr lang="es-ES_tradnl" sz="1800" dirty="0">
              <a:latin typeface="Arial" panose="020B0604020202020204" pitchFamily="34" charset="0"/>
              <a:cs typeface="Arial" panose="020B0604020202020204" pitchFamily="34" charset="0"/>
            </a:endParaRPr>
          </a:p>
        </p:txBody>
      </p:sp>
      <p:sp>
        <p:nvSpPr>
          <p:cNvPr id="26" name="CuadroTexto 25">
            <a:extLst>
              <a:ext uri="{FF2B5EF4-FFF2-40B4-BE49-F238E27FC236}">
                <a16:creationId xmlns:a16="http://schemas.microsoft.com/office/drawing/2014/main" id="{FC1013B8-3943-8826-3CA1-5DC5616A8934}"/>
              </a:ext>
            </a:extLst>
          </p:cNvPr>
          <p:cNvSpPr txBox="1"/>
          <p:nvPr/>
        </p:nvSpPr>
        <p:spPr>
          <a:xfrm>
            <a:off x="1981174" y="5137803"/>
            <a:ext cx="5482978" cy="369332"/>
          </a:xfrm>
          <a:prstGeom prst="rect">
            <a:avLst/>
          </a:prstGeom>
          <a:noFill/>
          <a:ln>
            <a:solidFill>
              <a:srgbClr val="FF0000"/>
            </a:solidFill>
          </a:ln>
        </p:spPr>
        <p:txBody>
          <a:bodyPr wrap="square">
            <a:spAutoFit/>
          </a:bodyPr>
          <a:lstStyle/>
          <a:p>
            <a:r>
              <a:rPr lang="es-ES_tradnl" sz="1800" b="1" dirty="0">
                <a:latin typeface="Arial" panose="020B0604020202020204" pitchFamily="34" charset="0"/>
                <a:cs typeface="Arial" panose="020B0604020202020204" pitchFamily="34" charset="0"/>
              </a:rPr>
              <a:t>7.- SOCIEDAD EN COMANDITA POR ACCIONES</a:t>
            </a:r>
            <a:endParaRPr lang="es-ES_tradnl" sz="180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28759156-42AA-C736-3469-BA606DC58316}"/>
              </a:ext>
            </a:extLst>
          </p:cNvPr>
          <p:cNvSpPr txBox="1"/>
          <p:nvPr/>
        </p:nvSpPr>
        <p:spPr>
          <a:xfrm>
            <a:off x="1981175" y="6040292"/>
            <a:ext cx="5482974" cy="369332"/>
          </a:xfrm>
          <a:prstGeom prst="rect">
            <a:avLst/>
          </a:prstGeom>
          <a:noFill/>
          <a:ln>
            <a:solidFill>
              <a:srgbClr val="FF0000"/>
            </a:solidFill>
          </a:ln>
        </p:spPr>
        <p:txBody>
          <a:bodyPr wrap="square">
            <a:spAutoFit/>
          </a:bodyPr>
          <a:lstStyle/>
          <a:p>
            <a:r>
              <a:rPr lang="es-ES_tradnl" sz="1800" b="1" dirty="0">
                <a:latin typeface="Arial" panose="020B0604020202020204" pitchFamily="34" charset="0"/>
                <a:cs typeface="Arial" panose="020B0604020202020204" pitchFamily="34" charset="0"/>
              </a:rPr>
              <a:t>8.- EMPRESA INDIVIDUAL DE R. </a:t>
            </a:r>
            <a:r>
              <a:rPr lang="es-ES_tradnl" b="1" dirty="0">
                <a:latin typeface="Arial" panose="020B0604020202020204" pitchFamily="34" charset="0"/>
                <a:cs typeface="Arial" panose="020B0604020202020204" pitchFamily="34" charset="0"/>
              </a:rPr>
              <a:t>LTDA.</a:t>
            </a:r>
            <a:r>
              <a:rPr lang="es-ES_tradnl" sz="1800" b="1"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sp>
        <p:nvSpPr>
          <p:cNvPr id="30" name="CuadroTexto 29">
            <a:extLst>
              <a:ext uri="{FF2B5EF4-FFF2-40B4-BE49-F238E27FC236}">
                <a16:creationId xmlns:a16="http://schemas.microsoft.com/office/drawing/2014/main" id="{3F1A3E48-52F8-FEFF-BD96-6C222D1CD27F}"/>
              </a:ext>
            </a:extLst>
          </p:cNvPr>
          <p:cNvSpPr txBox="1"/>
          <p:nvPr/>
        </p:nvSpPr>
        <p:spPr>
          <a:xfrm>
            <a:off x="1981174" y="815257"/>
            <a:ext cx="5482976" cy="369332"/>
          </a:xfrm>
          <a:prstGeom prst="rect">
            <a:avLst/>
          </a:prstGeom>
          <a:noFill/>
          <a:ln>
            <a:solidFill>
              <a:srgbClr val="FF0000"/>
            </a:solidFill>
          </a:ln>
        </p:spPr>
        <p:txBody>
          <a:bodyPr wrap="square">
            <a:spAutoFit/>
          </a:bodyPr>
          <a:lstStyle/>
          <a:p>
            <a:r>
              <a:rPr lang="es-ES_tradnl" sz="1800" b="1" dirty="0">
                <a:latin typeface="Arial" panose="020B0604020202020204" pitchFamily="34" charset="0"/>
                <a:cs typeface="Arial" panose="020B0604020202020204" pitchFamily="34" charset="0"/>
              </a:rPr>
              <a:t>1.- SOCIEDAD ANÓNIMA COMÚN</a:t>
            </a:r>
            <a:endParaRPr lang="es-ES_tradnl" sz="1800" dirty="0">
              <a:latin typeface="Arial" panose="020B0604020202020204" pitchFamily="34" charset="0"/>
              <a:cs typeface="Arial" panose="020B0604020202020204" pitchFamily="34" charset="0"/>
            </a:endParaRPr>
          </a:p>
        </p:txBody>
      </p:sp>
      <p:sp>
        <p:nvSpPr>
          <p:cNvPr id="32" name="CuadroTexto 31">
            <a:extLst>
              <a:ext uri="{FF2B5EF4-FFF2-40B4-BE49-F238E27FC236}">
                <a16:creationId xmlns:a16="http://schemas.microsoft.com/office/drawing/2014/main" id="{56A22194-2F8A-DC6F-9F8C-D3DFAD9F5E4F}"/>
              </a:ext>
            </a:extLst>
          </p:cNvPr>
          <p:cNvSpPr txBox="1"/>
          <p:nvPr/>
        </p:nvSpPr>
        <p:spPr>
          <a:xfrm>
            <a:off x="8115330" y="514251"/>
            <a:ext cx="2063552" cy="923330"/>
          </a:xfrm>
          <a:prstGeom prst="rect">
            <a:avLst/>
          </a:prstGeom>
          <a:noFill/>
        </p:spPr>
        <p:txBody>
          <a:bodyPr wrap="square">
            <a:spAutoFit/>
          </a:bodyPr>
          <a:lstStyle/>
          <a:p>
            <a:r>
              <a:rPr lang="es-ES_tradnl" sz="1800" dirty="0">
                <a:latin typeface="Arial" panose="020B0604020202020204" pitchFamily="34" charset="0"/>
                <a:cs typeface="Arial" panose="020B0604020202020204" pitchFamily="34" charset="0"/>
              </a:rPr>
              <a:t>1) Junta General </a:t>
            </a:r>
          </a:p>
          <a:p>
            <a:r>
              <a:rPr lang="es-ES_tradnl" sz="1800" dirty="0">
                <a:latin typeface="Arial" panose="020B0604020202020204" pitchFamily="34" charset="0"/>
                <a:cs typeface="Arial" panose="020B0604020202020204" pitchFamily="34" charset="0"/>
              </a:rPr>
              <a:t>2) Directorio </a:t>
            </a:r>
          </a:p>
          <a:p>
            <a:r>
              <a:rPr lang="es-ES_tradnl" sz="1800" dirty="0">
                <a:latin typeface="Arial" panose="020B0604020202020204" pitchFamily="34" charset="0"/>
                <a:cs typeface="Arial" panose="020B0604020202020204" pitchFamily="34" charset="0"/>
              </a:rPr>
              <a:t>3) Gerencia</a:t>
            </a:r>
            <a:endParaRPr lang="es-PE" dirty="0"/>
          </a:p>
        </p:txBody>
      </p:sp>
      <p:sp>
        <p:nvSpPr>
          <p:cNvPr id="34" name="CuadroTexto 33">
            <a:extLst>
              <a:ext uri="{FF2B5EF4-FFF2-40B4-BE49-F238E27FC236}">
                <a16:creationId xmlns:a16="http://schemas.microsoft.com/office/drawing/2014/main" id="{517C7653-B4C0-54DD-2641-027576D5BB12}"/>
              </a:ext>
            </a:extLst>
          </p:cNvPr>
          <p:cNvSpPr txBox="1"/>
          <p:nvPr/>
        </p:nvSpPr>
        <p:spPr>
          <a:xfrm>
            <a:off x="8115330" y="1673124"/>
            <a:ext cx="2446400" cy="646331"/>
          </a:xfrm>
          <a:prstGeom prst="rect">
            <a:avLst/>
          </a:prstGeom>
          <a:noFill/>
        </p:spPr>
        <p:txBody>
          <a:bodyPr wrap="square">
            <a:spAutoFit/>
          </a:bodyPr>
          <a:lstStyle/>
          <a:p>
            <a:r>
              <a:rPr lang="es-ES_tradnl" sz="1800" dirty="0">
                <a:latin typeface="Arial" panose="020B0604020202020204" pitchFamily="34" charset="0"/>
                <a:cs typeface="Arial" panose="020B0604020202020204" pitchFamily="34" charset="0"/>
              </a:rPr>
              <a:t>1) Junta General </a:t>
            </a:r>
          </a:p>
          <a:p>
            <a:r>
              <a:rPr lang="es-ES_tradnl" sz="1800" dirty="0">
                <a:latin typeface="Arial" panose="020B0604020202020204" pitchFamily="34" charset="0"/>
                <a:cs typeface="Arial" panose="020B0604020202020204" pitchFamily="34" charset="0"/>
              </a:rPr>
              <a:t>2) Gerencia </a:t>
            </a:r>
            <a:endParaRPr lang="es-ES" dirty="0">
              <a:latin typeface="Arial" panose="020B0604020202020204" pitchFamily="34" charset="0"/>
              <a:cs typeface="Arial" panose="020B0604020202020204" pitchFamily="34" charset="0"/>
            </a:endParaRPr>
          </a:p>
        </p:txBody>
      </p:sp>
      <p:sp>
        <p:nvSpPr>
          <p:cNvPr id="36" name="CuadroTexto 35">
            <a:extLst>
              <a:ext uri="{FF2B5EF4-FFF2-40B4-BE49-F238E27FC236}">
                <a16:creationId xmlns:a16="http://schemas.microsoft.com/office/drawing/2014/main" id="{3638F291-DD69-0081-ACEA-1C77E1711C93}"/>
              </a:ext>
            </a:extLst>
          </p:cNvPr>
          <p:cNvSpPr txBox="1"/>
          <p:nvPr/>
        </p:nvSpPr>
        <p:spPr>
          <a:xfrm>
            <a:off x="8115330" y="2704224"/>
            <a:ext cx="2582044" cy="646331"/>
          </a:xfrm>
          <a:prstGeom prst="rect">
            <a:avLst/>
          </a:prstGeom>
          <a:noFill/>
          <a:ln>
            <a:solidFill>
              <a:srgbClr val="FF0000"/>
            </a:solidFill>
          </a:ln>
        </p:spPr>
        <p:txBody>
          <a:bodyPr wrap="square">
            <a:spAutoFit/>
          </a:bodyPr>
          <a:lstStyle/>
          <a:p>
            <a:r>
              <a:rPr lang="es-ES_tradnl" sz="1800" dirty="0">
                <a:latin typeface="Arial" panose="020B0604020202020204" pitchFamily="34" charset="0"/>
                <a:cs typeface="Arial" panose="020B0604020202020204" pitchFamily="34" charset="0"/>
              </a:rPr>
              <a:t>1) Junta de socios; </a:t>
            </a:r>
          </a:p>
          <a:p>
            <a:r>
              <a:rPr lang="es-ES_tradnl" sz="1800" dirty="0">
                <a:latin typeface="Arial" panose="020B0604020202020204" pitchFamily="34" charset="0"/>
                <a:cs typeface="Arial" panose="020B0604020202020204" pitchFamily="34" charset="0"/>
              </a:rPr>
              <a:t>2) La Administración </a:t>
            </a:r>
            <a:endParaRPr lang="es-PE" dirty="0"/>
          </a:p>
        </p:txBody>
      </p:sp>
      <p:sp>
        <p:nvSpPr>
          <p:cNvPr id="39" name="CuadroTexto 38">
            <a:extLst>
              <a:ext uri="{FF2B5EF4-FFF2-40B4-BE49-F238E27FC236}">
                <a16:creationId xmlns:a16="http://schemas.microsoft.com/office/drawing/2014/main" id="{B08BE5E6-E0BE-98CE-5B35-5C3D354AB4C2}"/>
              </a:ext>
            </a:extLst>
          </p:cNvPr>
          <p:cNvSpPr txBox="1"/>
          <p:nvPr/>
        </p:nvSpPr>
        <p:spPr>
          <a:xfrm>
            <a:off x="8115330" y="3795889"/>
            <a:ext cx="2582044" cy="369332"/>
          </a:xfrm>
          <a:prstGeom prst="rect">
            <a:avLst/>
          </a:prstGeom>
          <a:noFill/>
        </p:spPr>
        <p:txBody>
          <a:bodyPr wrap="square">
            <a:spAutoFit/>
          </a:bodyPr>
          <a:lstStyle/>
          <a:p>
            <a:r>
              <a:rPr lang="es-ES_tradnl" sz="1800" dirty="0">
                <a:latin typeface="Arial" panose="020B0604020202020204" pitchFamily="34" charset="0"/>
                <a:cs typeface="Arial" panose="020B0604020202020204" pitchFamily="34" charset="0"/>
              </a:rPr>
              <a:t>1) Socio-Administrador</a:t>
            </a:r>
          </a:p>
        </p:txBody>
      </p:sp>
      <p:sp>
        <p:nvSpPr>
          <p:cNvPr id="41" name="CuadroTexto 40">
            <a:extLst>
              <a:ext uri="{FF2B5EF4-FFF2-40B4-BE49-F238E27FC236}">
                <a16:creationId xmlns:a16="http://schemas.microsoft.com/office/drawing/2014/main" id="{21F8AEAA-4383-72E4-18D3-F952B648CE40}"/>
              </a:ext>
            </a:extLst>
          </p:cNvPr>
          <p:cNvSpPr txBox="1"/>
          <p:nvPr/>
        </p:nvSpPr>
        <p:spPr>
          <a:xfrm>
            <a:off x="8115330" y="4814637"/>
            <a:ext cx="2486656" cy="646331"/>
          </a:xfrm>
          <a:prstGeom prst="rect">
            <a:avLst/>
          </a:prstGeom>
          <a:noFill/>
          <a:ln>
            <a:solidFill>
              <a:srgbClr val="FF0000"/>
            </a:solidFill>
          </a:ln>
        </p:spPr>
        <p:txBody>
          <a:bodyPr wrap="square">
            <a:spAutoFit/>
          </a:bodyPr>
          <a:lstStyle/>
          <a:p>
            <a:pPr marL="342900" indent="-342900">
              <a:buAutoNum type="arabicPeriod"/>
            </a:pPr>
            <a:r>
              <a:rPr lang="es-ES_tradnl" sz="1800" dirty="0">
                <a:latin typeface="Arial" panose="020B0604020202020204" pitchFamily="34" charset="0"/>
                <a:cs typeface="Arial" panose="020B0604020202020204" pitchFamily="34" charset="0"/>
              </a:rPr>
              <a:t>Socios- Ad</a:t>
            </a:r>
          </a:p>
          <a:p>
            <a:pPr marL="342900" indent="-342900">
              <a:buAutoNum type="arabicPeriod"/>
            </a:pPr>
            <a:r>
              <a:rPr lang="es-ES_tradnl" sz="1800" dirty="0">
                <a:latin typeface="Arial" panose="020B0604020202020204" pitchFamily="34" charset="0"/>
                <a:cs typeface="Arial" panose="020B0604020202020204" pitchFamily="34" charset="0"/>
              </a:rPr>
              <a:t>ministradores</a:t>
            </a:r>
            <a:endParaRPr lang="es-PE" dirty="0"/>
          </a:p>
        </p:txBody>
      </p:sp>
      <p:sp>
        <p:nvSpPr>
          <p:cNvPr id="48" name="CuadroTexto 47">
            <a:extLst>
              <a:ext uri="{FF2B5EF4-FFF2-40B4-BE49-F238E27FC236}">
                <a16:creationId xmlns:a16="http://schemas.microsoft.com/office/drawing/2014/main" id="{B01B3292-4EB8-323B-27CC-2EE4D19D4803}"/>
              </a:ext>
            </a:extLst>
          </p:cNvPr>
          <p:cNvSpPr txBox="1"/>
          <p:nvPr/>
        </p:nvSpPr>
        <p:spPr>
          <a:xfrm>
            <a:off x="8115330" y="5974971"/>
            <a:ext cx="1562975" cy="646331"/>
          </a:xfrm>
          <a:prstGeom prst="rect">
            <a:avLst/>
          </a:prstGeom>
          <a:noFill/>
        </p:spPr>
        <p:txBody>
          <a:bodyPr wrap="square">
            <a:spAutoFit/>
          </a:bodyPr>
          <a:lstStyle/>
          <a:p>
            <a:r>
              <a:rPr lang="es-ES_tradnl" sz="1800" dirty="0">
                <a:latin typeface="Arial" panose="020B0604020202020204" pitchFamily="34" charset="0"/>
                <a:cs typeface="Arial" panose="020B0604020202020204" pitchFamily="34" charset="0"/>
              </a:rPr>
              <a:t>1) Titular </a:t>
            </a:r>
          </a:p>
          <a:p>
            <a:r>
              <a:rPr lang="es-ES_tradnl" sz="1800" dirty="0">
                <a:latin typeface="Arial" panose="020B0604020202020204" pitchFamily="34" charset="0"/>
                <a:cs typeface="Arial" panose="020B0604020202020204" pitchFamily="34" charset="0"/>
              </a:rPr>
              <a:t>2) Gerente </a:t>
            </a:r>
            <a:endParaRPr lang="es-PE" dirty="0"/>
          </a:p>
        </p:txBody>
      </p:sp>
      <p:cxnSp>
        <p:nvCxnSpPr>
          <p:cNvPr id="50" name="Conector recto de flecha 49">
            <a:extLst>
              <a:ext uri="{FF2B5EF4-FFF2-40B4-BE49-F238E27FC236}">
                <a16:creationId xmlns:a16="http://schemas.microsoft.com/office/drawing/2014/main" id="{DEAB20B0-5833-7C91-C8CC-D1ECE563D03F}"/>
              </a:ext>
            </a:extLst>
          </p:cNvPr>
          <p:cNvCxnSpPr>
            <a:cxnSpLocks/>
            <a:stCxn id="30" idx="3"/>
          </p:cNvCxnSpPr>
          <p:nvPr/>
        </p:nvCxnSpPr>
        <p:spPr>
          <a:xfrm flipV="1">
            <a:off x="7464150" y="737939"/>
            <a:ext cx="615412" cy="261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a:extLst>
              <a:ext uri="{FF2B5EF4-FFF2-40B4-BE49-F238E27FC236}">
                <a16:creationId xmlns:a16="http://schemas.microsoft.com/office/drawing/2014/main" id="{774642A5-668E-E3F6-93D9-9F43A1155557}"/>
              </a:ext>
            </a:extLst>
          </p:cNvPr>
          <p:cNvCxnSpPr>
            <a:cxnSpLocks/>
            <a:stCxn id="30" idx="3"/>
            <a:endCxn id="32" idx="1"/>
          </p:cNvCxnSpPr>
          <p:nvPr/>
        </p:nvCxnSpPr>
        <p:spPr>
          <a:xfrm flipV="1">
            <a:off x="7464150" y="975916"/>
            <a:ext cx="651180" cy="24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a:extLst>
              <a:ext uri="{FF2B5EF4-FFF2-40B4-BE49-F238E27FC236}">
                <a16:creationId xmlns:a16="http://schemas.microsoft.com/office/drawing/2014/main" id="{F3BFED41-7941-4D64-0CB6-9DAAD6DB7544}"/>
              </a:ext>
            </a:extLst>
          </p:cNvPr>
          <p:cNvCxnSpPr>
            <a:cxnSpLocks/>
            <a:stCxn id="30" idx="3"/>
          </p:cNvCxnSpPr>
          <p:nvPr/>
        </p:nvCxnSpPr>
        <p:spPr>
          <a:xfrm>
            <a:off x="7464150" y="999923"/>
            <a:ext cx="579172" cy="245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594C5628-848D-823F-5318-334DBB68E5EA}"/>
              </a:ext>
            </a:extLst>
          </p:cNvPr>
          <p:cNvCxnSpPr/>
          <p:nvPr/>
        </p:nvCxnSpPr>
        <p:spPr>
          <a:xfrm flipV="1">
            <a:off x="7446877" y="1823663"/>
            <a:ext cx="651180" cy="143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BBC89DB1-433C-144C-75BF-59F11DE89AD1}"/>
              </a:ext>
            </a:extLst>
          </p:cNvPr>
          <p:cNvCxnSpPr>
            <a:cxnSpLocks/>
          </p:cNvCxnSpPr>
          <p:nvPr/>
        </p:nvCxnSpPr>
        <p:spPr>
          <a:xfrm>
            <a:off x="7446877" y="1967227"/>
            <a:ext cx="651180" cy="139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a:extLst>
              <a:ext uri="{FF2B5EF4-FFF2-40B4-BE49-F238E27FC236}">
                <a16:creationId xmlns:a16="http://schemas.microsoft.com/office/drawing/2014/main" id="{4FF0C013-2670-59BA-1256-441D6BE246CE}"/>
              </a:ext>
            </a:extLst>
          </p:cNvPr>
          <p:cNvCxnSpPr>
            <a:cxnSpLocks/>
            <a:stCxn id="18" idx="3"/>
            <a:endCxn id="36" idx="1"/>
          </p:cNvCxnSpPr>
          <p:nvPr/>
        </p:nvCxnSpPr>
        <p:spPr>
          <a:xfrm>
            <a:off x="7464151" y="2799067"/>
            <a:ext cx="651179" cy="228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de flecha 59">
            <a:extLst>
              <a:ext uri="{FF2B5EF4-FFF2-40B4-BE49-F238E27FC236}">
                <a16:creationId xmlns:a16="http://schemas.microsoft.com/office/drawing/2014/main" id="{83C4F5E8-9C74-B04C-E29F-CBFC5E0F2457}"/>
              </a:ext>
            </a:extLst>
          </p:cNvPr>
          <p:cNvCxnSpPr>
            <a:cxnSpLocks/>
            <a:stCxn id="20" idx="3"/>
            <a:endCxn id="36" idx="1"/>
          </p:cNvCxnSpPr>
          <p:nvPr/>
        </p:nvCxnSpPr>
        <p:spPr>
          <a:xfrm flipV="1">
            <a:off x="7464151" y="3027390"/>
            <a:ext cx="651179" cy="173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a:extLst>
              <a:ext uri="{FF2B5EF4-FFF2-40B4-BE49-F238E27FC236}">
                <a16:creationId xmlns:a16="http://schemas.microsoft.com/office/drawing/2014/main" id="{FBDAFB03-E0A0-A82B-475A-AE942EED9F85}"/>
              </a:ext>
            </a:extLst>
          </p:cNvPr>
          <p:cNvCxnSpPr>
            <a:cxnSpLocks/>
          </p:cNvCxnSpPr>
          <p:nvPr/>
        </p:nvCxnSpPr>
        <p:spPr>
          <a:xfrm>
            <a:off x="7464151" y="4909480"/>
            <a:ext cx="651179" cy="228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ector recto de flecha 65">
            <a:extLst>
              <a:ext uri="{FF2B5EF4-FFF2-40B4-BE49-F238E27FC236}">
                <a16:creationId xmlns:a16="http://schemas.microsoft.com/office/drawing/2014/main" id="{0B359D81-562D-ED90-F6A2-72C9BD4DD58F}"/>
              </a:ext>
            </a:extLst>
          </p:cNvPr>
          <p:cNvCxnSpPr>
            <a:cxnSpLocks/>
          </p:cNvCxnSpPr>
          <p:nvPr/>
        </p:nvCxnSpPr>
        <p:spPr>
          <a:xfrm flipV="1">
            <a:off x="7464151" y="5137803"/>
            <a:ext cx="651179" cy="173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de flecha 66">
            <a:extLst>
              <a:ext uri="{FF2B5EF4-FFF2-40B4-BE49-F238E27FC236}">
                <a16:creationId xmlns:a16="http://schemas.microsoft.com/office/drawing/2014/main" id="{4F2868E4-0D17-6669-095D-F41FD4FDFDC6}"/>
              </a:ext>
            </a:extLst>
          </p:cNvPr>
          <p:cNvCxnSpPr>
            <a:cxnSpLocks/>
            <a:stCxn id="28" idx="3"/>
          </p:cNvCxnSpPr>
          <p:nvPr/>
        </p:nvCxnSpPr>
        <p:spPr>
          <a:xfrm>
            <a:off x="7464149" y="6224958"/>
            <a:ext cx="579173" cy="221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de flecha 67">
            <a:extLst>
              <a:ext uri="{FF2B5EF4-FFF2-40B4-BE49-F238E27FC236}">
                <a16:creationId xmlns:a16="http://schemas.microsoft.com/office/drawing/2014/main" id="{E0D55C21-569C-1DFA-EC40-A11F625D6D5E}"/>
              </a:ext>
            </a:extLst>
          </p:cNvPr>
          <p:cNvCxnSpPr>
            <a:cxnSpLocks/>
            <a:stCxn id="28" idx="3"/>
          </p:cNvCxnSpPr>
          <p:nvPr/>
        </p:nvCxnSpPr>
        <p:spPr>
          <a:xfrm flipV="1">
            <a:off x="7464149" y="6156572"/>
            <a:ext cx="615413" cy="68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ector recto de flecha 72">
            <a:extLst>
              <a:ext uri="{FF2B5EF4-FFF2-40B4-BE49-F238E27FC236}">
                <a16:creationId xmlns:a16="http://schemas.microsoft.com/office/drawing/2014/main" id="{C7FDD4C7-75CC-4D47-C86F-EA54BA48B67E}"/>
              </a:ext>
            </a:extLst>
          </p:cNvPr>
          <p:cNvCxnSpPr>
            <a:cxnSpLocks/>
            <a:stCxn id="22" idx="3"/>
            <a:endCxn id="39" idx="1"/>
          </p:cNvCxnSpPr>
          <p:nvPr/>
        </p:nvCxnSpPr>
        <p:spPr>
          <a:xfrm>
            <a:off x="7464149" y="3963494"/>
            <a:ext cx="651181" cy="17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669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309F19B-4E5B-C560-39DE-6CC7AC6AA651}"/>
              </a:ext>
            </a:extLst>
          </p:cNvPr>
          <p:cNvSpPr/>
          <p:nvPr/>
        </p:nvSpPr>
        <p:spPr>
          <a:xfrm>
            <a:off x="-1" y="0"/>
            <a:ext cx="6465585" cy="6858000"/>
          </a:xfrm>
          <a:prstGeom prst="rect">
            <a:avLst/>
          </a:prstGeom>
          <a:solidFill>
            <a:schemeClr val="accent6">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1B13D5F2-97B2-876D-2BF4-93B0E0B67542}"/>
              </a:ext>
            </a:extLst>
          </p:cNvPr>
          <p:cNvSpPr/>
          <p:nvPr/>
        </p:nvSpPr>
        <p:spPr>
          <a:xfrm>
            <a:off x="9132125" y="0"/>
            <a:ext cx="3162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Elipse 9">
            <a:extLst>
              <a:ext uri="{FF2B5EF4-FFF2-40B4-BE49-F238E27FC236}">
                <a16:creationId xmlns:a16="http://schemas.microsoft.com/office/drawing/2014/main" id="{1F73723F-4D90-3203-EDCE-5DC52D40C667}"/>
              </a:ext>
            </a:extLst>
          </p:cNvPr>
          <p:cNvSpPr/>
          <p:nvPr/>
        </p:nvSpPr>
        <p:spPr>
          <a:xfrm>
            <a:off x="11753897" y="4701044"/>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1" name="Elipse 10">
            <a:extLst>
              <a:ext uri="{FF2B5EF4-FFF2-40B4-BE49-F238E27FC236}">
                <a16:creationId xmlns:a16="http://schemas.microsoft.com/office/drawing/2014/main" id="{83AE5589-4257-D63D-B91B-F5E34C25152E}"/>
              </a:ext>
            </a:extLst>
          </p:cNvPr>
          <p:cNvSpPr/>
          <p:nvPr/>
        </p:nvSpPr>
        <p:spPr>
          <a:xfrm>
            <a:off x="11780866" y="5468631"/>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2" name="Elipse 11">
            <a:extLst>
              <a:ext uri="{FF2B5EF4-FFF2-40B4-BE49-F238E27FC236}">
                <a16:creationId xmlns:a16="http://schemas.microsoft.com/office/drawing/2014/main" id="{F67E6D7A-3603-C73C-AB8C-3F34CB735A85}"/>
              </a:ext>
            </a:extLst>
          </p:cNvPr>
          <p:cNvSpPr/>
          <p:nvPr/>
        </p:nvSpPr>
        <p:spPr>
          <a:xfrm>
            <a:off x="11775286" y="6236218"/>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86059" y="1702034"/>
            <a:ext cx="6148598" cy="174222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A SOCIEDAD ANÓNIMA</a:t>
            </a: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123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8804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855BC2-6053-E77F-521D-B6822246104A}"/>
              </a:ext>
            </a:extLst>
          </p:cNvPr>
          <p:cNvSpPr/>
          <p:nvPr/>
        </p:nvSpPr>
        <p:spPr>
          <a:xfrm>
            <a:off x="227347" y="1"/>
            <a:ext cx="142007" cy="219156"/>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2161636" y="980728"/>
            <a:ext cx="6431345" cy="174222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A SOCIEDAD ANÓNIMA</a:t>
            </a:r>
            <a:endParaRPr kumimoji="0" lang="es-PE" sz="4400" b="1" i="0" u="none" strike="noStrike" kern="1200" cap="none" spc="0" normalizeH="0" baseline="0" noProof="0" dirty="0">
              <a:ln>
                <a:noFill/>
              </a:ln>
              <a:solidFill>
                <a:srgbClr val="0070C0"/>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124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91344" y="188640"/>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1703512" y="3068960"/>
            <a:ext cx="7631460" cy="1384995"/>
          </a:xfrm>
          <a:prstGeom prst="rect">
            <a:avLst/>
          </a:prstGeom>
          <a:noFill/>
        </p:spPr>
        <p:txBody>
          <a:bodyPr wrap="square">
            <a:spAutoFit/>
          </a:bodyPr>
          <a:lstStyle/>
          <a:p>
            <a:pPr marL="342900" marR="0" lvl="0" indent="-342900"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lang="es-PE" sz="2800" b="1" dirty="0">
                <a:solidFill>
                  <a:prstClr val="black">
                    <a:lumMod val="75000"/>
                    <a:lumOff val="25000"/>
                  </a:prstClr>
                </a:solidFill>
                <a:latin typeface="Trebuchet MS" panose="020B0603020202020204"/>
              </a:rPr>
              <a:t>La Sociedad Anónima es una empresa de capitales, constituido por acciones como capital social</a:t>
            </a:r>
            <a:endParaRPr lang="es-PE" sz="2000" dirty="0">
              <a:solidFill>
                <a:prstClr val="black"/>
              </a:solidFill>
              <a:latin typeface="Georgia"/>
            </a:endParaRPr>
          </a:p>
        </p:txBody>
      </p:sp>
    </p:spTree>
    <p:extLst>
      <p:ext uri="{BB962C8B-B14F-4D97-AF65-F5344CB8AC3E}">
        <p14:creationId xmlns:p14="http://schemas.microsoft.com/office/powerpoint/2010/main" val="34597884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125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LA SOCIEDAD ANÓNIMA.-</a:t>
            </a:r>
            <a:endParaRPr lang="es-ES" dirty="0">
              <a:solidFill>
                <a:srgbClr val="0070C0"/>
              </a:solidFill>
            </a:endParaRPr>
          </a:p>
        </p:txBody>
      </p:sp>
      <p:sp>
        <p:nvSpPr>
          <p:cNvPr id="6" name="Marcador de contenido 2">
            <a:extLst>
              <a:ext uri="{FF2B5EF4-FFF2-40B4-BE49-F238E27FC236}">
                <a16:creationId xmlns:a16="http://schemas.microsoft.com/office/drawing/2014/main" id="{28C02DF2-5464-A8D3-11AB-D6496498D9CA}"/>
              </a:ext>
            </a:extLst>
          </p:cNvPr>
          <p:cNvSpPr txBox="1">
            <a:spLocks/>
          </p:cNvSpPr>
          <p:nvPr/>
        </p:nvSpPr>
        <p:spPr bwMode="auto">
          <a:xfrm>
            <a:off x="1775520" y="980728"/>
            <a:ext cx="7560840" cy="4103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3200" b="1" dirty="0">
                <a:solidFill>
                  <a:schemeClr val="accent6">
                    <a:lumMod val="75000"/>
                  </a:schemeClr>
                </a:solidFill>
              </a:rPr>
              <a:t>LAS SOCIEDADES ANÓNIMAS.-</a:t>
            </a:r>
          </a:p>
          <a:p>
            <a:pPr marL="109537" indent="0" algn="l" defTabSz="914400">
              <a:buNone/>
            </a:pPr>
            <a:endParaRPr lang="es-PE" b="1" dirty="0"/>
          </a:p>
          <a:p>
            <a:pPr algn="l" defTabSz="914400"/>
            <a:r>
              <a:rPr lang="es-PE" dirty="0"/>
              <a:t>Las Sociedades Anónimas son personas jurídicas debidamente constituidas, en forma simultánea o por oferta a terceros, constituida por socios fundadores, y cuyo patrimonio está constituido por aportes, adquisiciones onerosas, acciones con derechos y gravámenes; así como cuenta con un sistema de gobierno conformado por la Junta General de Accionistas, el Directorio y la Gerencia. Se encuentran constituido por escritura pública ante los Registros Públicos, en el libro de personas jurídicas. Tiene fin lucrativo y son “impersonales”, Es una especial sociedad de capitales con fines lucrativos</a:t>
            </a:r>
            <a:r>
              <a:rPr lang="es-PE" sz="2000" dirty="0"/>
              <a:t>. </a:t>
            </a:r>
            <a:endParaRPr lang="es-ES_tradnl" sz="2000" dirty="0"/>
          </a:p>
          <a:p>
            <a:pPr algn="l" defTabSz="914400"/>
            <a:endParaRPr lang="es-ES_tradnl" dirty="0"/>
          </a:p>
        </p:txBody>
      </p:sp>
    </p:spTree>
    <p:extLst>
      <p:ext uri="{BB962C8B-B14F-4D97-AF65-F5344CB8AC3E}">
        <p14:creationId xmlns:p14="http://schemas.microsoft.com/office/powerpoint/2010/main" val="1917935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126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LA SOCIEDAD ANÓNIMA.-</a:t>
            </a:r>
            <a:endParaRPr lang="es-ES" dirty="0">
              <a:solidFill>
                <a:srgbClr val="0070C0"/>
              </a:solidFill>
            </a:endParaRPr>
          </a:p>
        </p:txBody>
      </p:sp>
      <p:sp>
        <p:nvSpPr>
          <p:cNvPr id="6" name="Marcador de contenido 2">
            <a:extLst>
              <a:ext uri="{FF2B5EF4-FFF2-40B4-BE49-F238E27FC236}">
                <a16:creationId xmlns:a16="http://schemas.microsoft.com/office/drawing/2014/main" id="{28C02DF2-5464-A8D3-11AB-D6496498D9CA}"/>
              </a:ext>
            </a:extLst>
          </p:cNvPr>
          <p:cNvSpPr txBox="1">
            <a:spLocks/>
          </p:cNvSpPr>
          <p:nvPr/>
        </p:nvSpPr>
        <p:spPr bwMode="auto">
          <a:xfrm>
            <a:off x="1991544" y="692695"/>
            <a:ext cx="7609184" cy="597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PE" sz="2000" dirty="0"/>
              <a:t>Las Sociedades Anónimas son:</a:t>
            </a:r>
          </a:p>
          <a:p>
            <a:pPr algn="l" defTabSz="914400"/>
            <a:r>
              <a:rPr lang="es-PE" sz="2000" dirty="0"/>
              <a:t> personas jurídicas </a:t>
            </a:r>
          </a:p>
          <a:p>
            <a:pPr algn="l" defTabSz="914400"/>
            <a:r>
              <a:rPr lang="es-PE" sz="2000" dirty="0"/>
              <a:t>debidamente constituidas, </a:t>
            </a:r>
            <a:endParaRPr lang="es-PE" dirty="0"/>
          </a:p>
          <a:p>
            <a:pPr algn="l" defTabSz="914400"/>
            <a:r>
              <a:rPr lang="es-PE" dirty="0"/>
              <a:t>en forma simultánea o </a:t>
            </a:r>
          </a:p>
          <a:p>
            <a:pPr algn="l" defTabSz="914400"/>
            <a:r>
              <a:rPr lang="es-PE" dirty="0"/>
              <a:t>por oferta a terceros, </a:t>
            </a:r>
          </a:p>
          <a:p>
            <a:pPr algn="l" defTabSz="914400"/>
            <a:r>
              <a:rPr lang="es-PE" dirty="0"/>
              <a:t>constituida por socios fundadores, </a:t>
            </a:r>
          </a:p>
          <a:p>
            <a:pPr algn="l" defTabSz="914400"/>
            <a:r>
              <a:rPr lang="es-PE" dirty="0"/>
              <a:t>y cuyo patrimonio está constituido por aportes, adquisiciones onerosas, acciones con derechos y gravámenes; </a:t>
            </a:r>
          </a:p>
          <a:p>
            <a:pPr algn="l" defTabSz="914400"/>
            <a:r>
              <a:rPr lang="es-PE" dirty="0"/>
              <a:t>así como cuenta con un sistema de gobierno conformado por </a:t>
            </a:r>
          </a:p>
          <a:p>
            <a:pPr algn="l" defTabSz="914400"/>
            <a:r>
              <a:rPr lang="es-PE" dirty="0"/>
              <a:t>la Junta General de Accionistas, </a:t>
            </a:r>
          </a:p>
          <a:p>
            <a:pPr algn="l" defTabSz="914400"/>
            <a:r>
              <a:rPr lang="es-PE" dirty="0"/>
              <a:t>el Directorio y </a:t>
            </a:r>
          </a:p>
          <a:p>
            <a:pPr algn="l" defTabSz="914400"/>
            <a:r>
              <a:rPr lang="es-PE" dirty="0"/>
              <a:t>la Gerencia. </a:t>
            </a:r>
          </a:p>
          <a:p>
            <a:pPr algn="l" defTabSz="914400"/>
            <a:r>
              <a:rPr lang="es-PE" dirty="0"/>
              <a:t>Se encuentran constituido por escritura pública ante los Registros Públicos, en el libro de personas jurídicas. </a:t>
            </a:r>
          </a:p>
          <a:p>
            <a:pPr algn="l" defTabSz="914400"/>
            <a:r>
              <a:rPr lang="es-PE" dirty="0"/>
              <a:t>Tiene fin lucrativo y </a:t>
            </a:r>
          </a:p>
          <a:p>
            <a:pPr algn="l" defTabSz="914400"/>
            <a:r>
              <a:rPr lang="es-PE" dirty="0"/>
              <a:t>son “impersonales”, </a:t>
            </a:r>
          </a:p>
          <a:p>
            <a:pPr algn="l" defTabSz="914400"/>
            <a:r>
              <a:rPr lang="es-PE" dirty="0"/>
              <a:t>Es una especial sociedad de capitales con fines lucrativos. </a:t>
            </a:r>
            <a:endParaRPr lang="es-ES_tradnl" dirty="0"/>
          </a:p>
          <a:p>
            <a:pPr algn="l" defTabSz="914400"/>
            <a:endParaRPr lang="es-ES_tradnl" dirty="0"/>
          </a:p>
        </p:txBody>
      </p:sp>
    </p:spTree>
    <p:extLst>
      <p:ext uri="{BB962C8B-B14F-4D97-AF65-F5344CB8AC3E}">
        <p14:creationId xmlns:p14="http://schemas.microsoft.com/office/powerpoint/2010/main" val="549278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BF507A65-4EB0-415B-BA7D-57E68504C5DD}"/>
              </a:ext>
            </a:extLst>
          </p:cNvPr>
          <p:cNvSpPr/>
          <p:nvPr/>
        </p:nvSpPr>
        <p:spPr>
          <a:xfrm>
            <a:off x="10200456" y="533400"/>
            <a:ext cx="1991544" cy="5534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127</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LA SOCIEDAD ANÓNIMA.-</a:t>
            </a:r>
            <a:endParaRPr lang="es-ES" dirty="0">
              <a:solidFill>
                <a:srgbClr val="0070C0"/>
              </a:solidFill>
            </a:endParaRPr>
          </a:p>
        </p:txBody>
      </p:sp>
      <p:sp>
        <p:nvSpPr>
          <p:cNvPr id="3" name="Marcador de contenido 2">
            <a:extLst>
              <a:ext uri="{FF2B5EF4-FFF2-40B4-BE49-F238E27FC236}">
                <a16:creationId xmlns:a16="http://schemas.microsoft.com/office/drawing/2014/main" id="{1BB53B0D-835E-4AFC-A806-8473154FC553}"/>
              </a:ext>
            </a:extLst>
          </p:cNvPr>
          <p:cNvSpPr txBox="1">
            <a:spLocks/>
          </p:cNvSpPr>
          <p:nvPr/>
        </p:nvSpPr>
        <p:spPr bwMode="auto">
          <a:xfrm>
            <a:off x="2796140" y="676201"/>
            <a:ext cx="1728192" cy="792088"/>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PE" sz="2000" dirty="0"/>
              <a:t>Personas jurídicas </a:t>
            </a:r>
          </a:p>
        </p:txBody>
      </p:sp>
      <p:sp>
        <p:nvSpPr>
          <p:cNvPr id="5" name="Marcador de contenido 2">
            <a:extLst>
              <a:ext uri="{FF2B5EF4-FFF2-40B4-BE49-F238E27FC236}">
                <a16:creationId xmlns:a16="http://schemas.microsoft.com/office/drawing/2014/main" id="{90E6F73C-8E85-81FD-711D-45C4452234F7}"/>
              </a:ext>
            </a:extLst>
          </p:cNvPr>
          <p:cNvSpPr txBox="1">
            <a:spLocks/>
          </p:cNvSpPr>
          <p:nvPr/>
        </p:nvSpPr>
        <p:spPr bwMode="auto">
          <a:xfrm>
            <a:off x="2796140" y="1722713"/>
            <a:ext cx="1728192" cy="533400"/>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Constituidas </a:t>
            </a:r>
            <a:endParaRPr lang="es-PE" dirty="0"/>
          </a:p>
        </p:txBody>
      </p:sp>
      <p:sp>
        <p:nvSpPr>
          <p:cNvPr id="9" name="CuadroTexto 8">
            <a:extLst>
              <a:ext uri="{FF2B5EF4-FFF2-40B4-BE49-F238E27FC236}">
                <a16:creationId xmlns:a16="http://schemas.microsoft.com/office/drawing/2014/main" id="{DB210ED6-FB2B-2389-A979-95DCF09F29E2}"/>
              </a:ext>
            </a:extLst>
          </p:cNvPr>
          <p:cNvSpPr txBox="1"/>
          <p:nvPr/>
        </p:nvSpPr>
        <p:spPr>
          <a:xfrm>
            <a:off x="5689504" y="1406906"/>
            <a:ext cx="4599833" cy="646331"/>
          </a:xfrm>
          <a:prstGeom prst="rect">
            <a:avLst/>
          </a:prstGeom>
          <a:noFill/>
          <a:ln>
            <a:solidFill>
              <a:srgbClr val="FF0000"/>
            </a:solidFill>
          </a:ln>
        </p:spPr>
        <p:txBody>
          <a:bodyPr wrap="square">
            <a:spAutoFit/>
          </a:bodyPr>
          <a:lstStyle/>
          <a:p>
            <a:pPr algn="l" defTabSz="914400"/>
            <a:r>
              <a:rPr lang="es-PE" dirty="0"/>
              <a:t>a) En forma simultánea, o </a:t>
            </a:r>
          </a:p>
          <a:p>
            <a:pPr algn="l" defTabSz="914400"/>
            <a:r>
              <a:rPr lang="es-PE" dirty="0"/>
              <a:t>b) En forma sucesiva, por oferta a terceros </a:t>
            </a:r>
            <a:endParaRPr lang="es-ES_tradnl" dirty="0"/>
          </a:p>
        </p:txBody>
      </p:sp>
      <p:sp>
        <p:nvSpPr>
          <p:cNvPr id="11" name="CuadroTexto 10">
            <a:extLst>
              <a:ext uri="{FF2B5EF4-FFF2-40B4-BE49-F238E27FC236}">
                <a16:creationId xmlns:a16="http://schemas.microsoft.com/office/drawing/2014/main" id="{D536E3CF-1376-C0FC-FE71-988EB8DD6273}"/>
              </a:ext>
            </a:extLst>
          </p:cNvPr>
          <p:cNvSpPr txBox="1"/>
          <p:nvPr/>
        </p:nvSpPr>
        <p:spPr>
          <a:xfrm>
            <a:off x="5689504" y="5589240"/>
            <a:ext cx="4692515" cy="369332"/>
          </a:xfrm>
          <a:prstGeom prst="rect">
            <a:avLst/>
          </a:prstGeom>
          <a:noFill/>
          <a:ln>
            <a:solidFill>
              <a:srgbClr val="FF0000"/>
            </a:solidFill>
          </a:ln>
        </p:spPr>
        <p:txBody>
          <a:bodyPr wrap="square">
            <a:spAutoFit/>
          </a:bodyPr>
          <a:lstStyle/>
          <a:p>
            <a:pPr algn="l" defTabSz="914400"/>
            <a:r>
              <a:rPr lang="es-PE" dirty="0"/>
              <a:t>Tiene fin lucrativo, ganancias, utilidades </a:t>
            </a:r>
          </a:p>
        </p:txBody>
      </p:sp>
      <p:sp>
        <p:nvSpPr>
          <p:cNvPr id="12" name="Marcador de contenido 2">
            <a:extLst>
              <a:ext uri="{FF2B5EF4-FFF2-40B4-BE49-F238E27FC236}">
                <a16:creationId xmlns:a16="http://schemas.microsoft.com/office/drawing/2014/main" id="{FCEB31F3-F1BD-2F7B-CFBB-FDD192D8B957}"/>
              </a:ext>
            </a:extLst>
          </p:cNvPr>
          <p:cNvSpPr txBox="1">
            <a:spLocks/>
          </p:cNvSpPr>
          <p:nvPr/>
        </p:nvSpPr>
        <p:spPr bwMode="auto">
          <a:xfrm>
            <a:off x="2796140" y="2607568"/>
            <a:ext cx="1728192" cy="533400"/>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Patrimonio</a:t>
            </a:r>
            <a:endParaRPr lang="es-PE" dirty="0"/>
          </a:p>
        </p:txBody>
      </p:sp>
      <p:sp>
        <p:nvSpPr>
          <p:cNvPr id="13" name="CuadroTexto 12">
            <a:extLst>
              <a:ext uri="{FF2B5EF4-FFF2-40B4-BE49-F238E27FC236}">
                <a16:creationId xmlns:a16="http://schemas.microsoft.com/office/drawing/2014/main" id="{6E6B72B0-7937-B3E5-69C1-E7A937099FB9}"/>
              </a:ext>
            </a:extLst>
          </p:cNvPr>
          <p:cNvSpPr txBox="1"/>
          <p:nvPr/>
        </p:nvSpPr>
        <p:spPr>
          <a:xfrm>
            <a:off x="5689504" y="2405873"/>
            <a:ext cx="4311801" cy="923330"/>
          </a:xfrm>
          <a:prstGeom prst="rect">
            <a:avLst/>
          </a:prstGeom>
          <a:noFill/>
          <a:ln>
            <a:solidFill>
              <a:srgbClr val="FF0000"/>
            </a:solidFill>
          </a:ln>
        </p:spPr>
        <p:txBody>
          <a:bodyPr wrap="square">
            <a:spAutoFit/>
          </a:bodyPr>
          <a:lstStyle/>
          <a:p>
            <a:pPr marL="342900" indent="-342900" algn="l" defTabSz="914400">
              <a:buAutoNum type="alphaLcParenR"/>
            </a:pPr>
            <a:r>
              <a:rPr lang="es-PE" dirty="0"/>
              <a:t>Aportes</a:t>
            </a:r>
          </a:p>
          <a:p>
            <a:pPr marL="342900" indent="-342900" algn="l" defTabSz="914400">
              <a:buAutoNum type="alphaLcParenR"/>
            </a:pPr>
            <a:r>
              <a:rPr lang="es-PE" dirty="0"/>
              <a:t>Adquisiciones onerosas</a:t>
            </a:r>
          </a:p>
          <a:p>
            <a:pPr marL="342900" indent="-342900" algn="l" defTabSz="914400">
              <a:buAutoNum type="alphaLcParenR"/>
            </a:pPr>
            <a:r>
              <a:rPr lang="es-PE" dirty="0"/>
              <a:t>Acciones con derechos y gravámenes</a:t>
            </a:r>
            <a:endParaRPr lang="es-ES_tradnl" dirty="0"/>
          </a:p>
        </p:txBody>
      </p:sp>
      <p:sp>
        <p:nvSpPr>
          <p:cNvPr id="14" name="Marcador de contenido 2">
            <a:extLst>
              <a:ext uri="{FF2B5EF4-FFF2-40B4-BE49-F238E27FC236}">
                <a16:creationId xmlns:a16="http://schemas.microsoft.com/office/drawing/2014/main" id="{54AC840A-C1FB-9BAE-B35F-3DB4F52E04E2}"/>
              </a:ext>
            </a:extLst>
          </p:cNvPr>
          <p:cNvSpPr txBox="1">
            <a:spLocks/>
          </p:cNvSpPr>
          <p:nvPr/>
        </p:nvSpPr>
        <p:spPr bwMode="auto">
          <a:xfrm>
            <a:off x="2796140" y="3627804"/>
            <a:ext cx="1728192" cy="737300"/>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Órgano de gobierno</a:t>
            </a:r>
            <a:endParaRPr lang="es-PE" dirty="0"/>
          </a:p>
        </p:txBody>
      </p:sp>
      <p:sp>
        <p:nvSpPr>
          <p:cNvPr id="15" name="CuadroTexto 14">
            <a:extLst>
              <a:ext uri="{FF2B5EF4-FFF2-40B4-BE49-F238E27FC236}">
                <a16:creationId xmlns:a16="http://schemas.microsoft.com/office/drawing/2014/main" id="{B8127EB9-3881-1F40-DBA1-5097C2ECDDB6}"/>
              </a:ext>
            </a:extLst>
          </p:cNvPr>
          <p:cNvSpPr txBox="1"/>
          <p:nvPr/>
        </p:nvSpPr>
        <p:spPr>
          <a:xfrm>
            <a:off x="5689504" y="3536284"/>
            <a:ext cx="3900427" cy="923330"/>
          </a:xfrm>
          <a:prstGeom prst="rect">
            <a:avLst/>
          </a:prstGeom>
          <a:noFill/>
          <a:ln>
            <a:solidFill>
              <a:srgbClr val="FF0000"/>
            </a:solidFill>
          </a:ln>
        </p:spPr>
        <p:txBody>
          <a:bodyPr wrap="square">
            <a:spAutoFit/>
          </a:bodyPr>
          <a:lstStyle/>
          <a:p>
            <a:pPr marL="342900" indent="-342900" algn="l" defTabSz="914400">
              <a:buAutoNum type="alphaLcParenR"/>
            </a:pPr>
            <a:r>
              <a:rPr lang="es-PE" dirty="0"/>
              <a:t>Junta General de Accionistas</a:t>
            </a:r>
          </a:p>
          <a:p>
            <a:pPr marL="342900" indent="-342900" algn="l" defTabSz="914400">
              <a:buAutoNum type="alphaLcParenR"/>
            </a:pPr>
            <a:r>
              <a:rPr lang="es-PE" dirty="0"/>
              <a:t>Directorio</a:t>
            </a:r>
          </a:p>
          <a:p>
            <a:pPr marL="342900" indent="-342900" algn="l" defTabSz="914400">
              <a:buAutoNum type="alphaLcParenR"/>
            </a:pPr>
            <a:r>
              <a:rPr lang="es-PE" dirty="0"/>
              <a:t>Gerencia</a:t>
            </a:r>
            <a:endParaRPr lang="es-ES_tradnl" dirty="0"/>
          </a:p>
        </p:txBody>
      </p:sp>
      <p:sp>
        <p:nvSpPr>
          <p:cNvPr id="16" name="Marcador de contenido 2">
            <a:extLst>
              <a:ext uri="{FF2B5EF4-FFF2-40B4-BE49-F238E27FC236}">
                <a16:creationId xmlns:a16="http://schemas.microsoft.com/office/drawing/2014/main" id="{930A7CF6-7309-0073-678B-FB9624093428}"/>
              </a:ext>
            </a:extLst>
          </p:cNvPr>
          <p:cNvSpPr txBox="1">
            <a:spLocks/>
          </p:cNvSpPr>
          <p:nvPr/>
        </p:nvSpPr>
        <p:spPr bwMode="auto">
          <a:xfrm>
            <a:off x="2796140" y="4797152"/>
            <a:ext cx="1728192" cy="458778"/>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Registradas</a:t>
            </a:r>
            <a:endParaRPr lang="es-PE" dirty="0"/>
          </a:p>
        </p:txBody>
      </p:sp>
      <p:sp>
        <p:nvSpPr>
          <p:cNvPr id="17" name="CuadroTexto 16">
            <a:extLst>
              <a:ext uri="{FF2B5EF4-FFF2-40B4-BE49-F238E27FC236}">
                <a16:creationId xmlns:a16="http://schemas.microsoft.com/office/drawing/2014/main" id="{7284771B-F637-D5E3-94BE-AA080E4BE799}"/>
              </a:ext>
            </a:extLst>
          </p:cNvPr>
          <p:cNvSpPr txBox="1"/>
          <p:nvPr/>
        </p:nvSpPr>
        <p:spPr>
          <a:xfrm>
            <a:off x="5689504" y="4725144"/>
            <a:ext cx="2473287" cy="646331"/>
          </a:xfrm>
          <a:prstGeom prst="rect">
            <a:avLst/>
          </a:prstGeom>
          <a:noFill/>
          <a:ln>
            <a:solidFill>
              <a:srgbClr val="FF0000"/>
            </a:solidFill>
          </a:ln>
        </p:spPr>
        <p:txBody>
          <a:bodyPr wrap="square">
            <a:spAutoFit/>
          </a:bodyPr>
          <a:lstStyle/>
          <a:p>
            <a:pPr marL="342900" indent="-342900" algn="l" defTabSz="914400">
              <a:buAutoNum type="alphaLcParenR"/>
            </a:pPr>
            <a:r>
              <a:rPr lang="es-PE" dirty="0"/>
              <a:t>Registros Públicos -Sunarp</a:t>
            </a:r>
            <a:endParaRPr lang="es-ES_tradnl" dirty="0"/>
          </a:p>
        </p:txBody>
      </p:sp>
      <p:sp>
        <p:nvSpPr>
          <p:cNvPr id="18" name="CuadroTexto 17">
            <a:extLst>
              <a:ext uri="{FF2B5EF4-FFF2-40B4-BE49-F238E27FC236}">
                <a16:creationId xmlns:a16="http://schemas.microsoft.com/office/drawing/2014/main" id="{306F520E-7D89-EB01-1DA6-AA712E3E89CB}"/>
              </a:ext>
            </a:extLst>
          </p:cNvPr>
          <p:cNvSpPr txBox="1"/>
          <p:nvPr/>
        </p:nvSpPr>
        <p:spPr>
          <a:xfrm>
            <a:off x="8531764" y="4869160"/>
            <a:ext cx="3337384" cy="369332"/>
          </a:xfrm>
          <a:prstGeom prst="rect">
            <a:avLst/>
          </a:prstGeom>
          <a:noFill/>
          <a:ln>
            <a:solidFill>
              <a:srgbClr val="FF0000"/>
            </a:solidFill>
          </a:ln>
        </p:spPr>
        <p:txBody>
          <a:bodyPr wrap="square">
            <a:spAutoFit/>
          </a:bodyPr>
          <a:lstStyle/>
          <a:p>
            <a:pPr marL="342900" indent="-342900" algn="l" defTabSz="914400">
              <a:buAutoNum type="alphaLcParenR"/>
            </a:pPr>
            <a:r>
              <a:rPr lang="es-PE" dirty="0"/>
              <a:t>Libro de personas jurídicas</a:t>
            </a:r>
            <a:endParaRPr lang="es-ES_tradnl" dirty="0"/>
          </a:p>
        </p:txBody>
      </p:sp>
      <p:sp>
        <p:nvSpPr>
          <p:cNvPr id="19" name="Marcador de contenido 2">
            <a:extLst>
              <a:ext uri="{FF2B5EF4-FFF2-40B4-BE49-F238E27FC236}">
                <a16:creationId xmlns:a16="http://schemas.microsoft.com/office/drawing/2014/main" id="{A02691CF-A741-F096-A36B-4A77E80BE01E}"/>
              </a:ext>
            </a:extLst>
          </p:cNvPr>
          <p:cNvSpPr txBox="1">
            <a:spLocks/>
          </p:cNvSpPr>
          <p:nvPr/>
        </p:nvSpPr>
        <p:spPr bwMode="auto">
          <a:xfrm>
            <a:off x="2796140" y="5552263"/>
            <a:ext cx="1728192" cy="435043"/>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Fin</a:t>
            </a:r>
            <a:endParaRPr lang="es-PE" dirty="0"/>
          </a:p>
        </p:txBody>
      </p:sp>
      <p:sp>
        <p:nvSpPr>
          <p:cNvPr id="20" name="CuadroTexto 19">
            <a:extLst>
              <a:ext uri="{FF2B5EF4-FFF2-40B4-BE49-F238E27FC236}">
                <a16:creationId xmlns:a16="http://schemas.microsoft.com/office/drawing/2014/main" id="{DA3C8F18-7AB0-109D-2773-7137B832478E}"/>
              </a:ext>
            </a:extLst>
          </p:cNvPr>
          <p:cNvSpPr txBox="1"/>
          <p:nvPr/>
        </p:nvSpPr>
        <p:spPr>
          <a:xfrm>
            <a:off x="5689504" y="307258"/>
            <a:ext cx="3087665" cy="923330"/>
          </a:xfrm>
          <a:prstGeom prst="rect">
            <a:avLst/>
          </a:prstGeom>
          <a:noFill/>
          <a:ln>
            <a:solidFill>
              <a:srgbClr val="FF0000"/>
            </a:solidFill>
          </a:ln>
        </p:spPr>
        <p:txBody>
          <a:bodyPr wrap="square">
            <a:spAutoFit/>
          </a:bodyPr>
          <a:lstStyle/>
          <a:p>
            <a:pPr marL="342900" indent="-342900" defTabSz="914400">
              <a:buAutoNum type="alphaLcParenR"/>
            </a:pPr>
            <a:r>
              <a:rPr lang="es-PE" dirty="0"/>
              <a:t>Sociedad de capitales </a:t>
            </a:r>
          </a:p>
          <a:p>
            <a:pPr marL="342900" indent="-342900" defTabSz="914400">
              <a:buAutoNum type="alphaLcParenR"/>
            </a:pPr>
            <a:r>
              <a:rPr lang="es-PE" dirty="0"/>
              <a:t>Impersonales</a:t>
            </a:r>
          </a:p>
          <a:p>
            <a:pPr marL="342900" indent="-342900" defTabSz="914400">
              <a:buFontTx/>
              <a:buAutoNum type="alphaLcParenR"/>
            </a:pPr>
            <a:r>
              <a:rPr lang="es-PE" dirty="0"/>
              <a:t>Con fines lucrativos. </a:t>
            </a:r>
          </a:p>
        </p:txBody>
      </p:sp>
      <p:sp>
        <p:nvSpPr>
          <p:cNvPr id="21" name="CuadroTexto 20">
            <a:extLst>
              <a:ext uri="{FF2B5EF4-FFF2-40B4-BE49-F238E27FC236}">
                <a16:creationId xmlns:a16="http://schemas.microsoft.com/office/drawing/2014/main" id="{BC3351E5-28CB-0761-A2B0-2E5720B174AE}"/>
              </a:ext>
            </a:extLst>
          </p:cNvPr>
          <p:cNvSpPr txBox="1"/>
          <p:nvPr/>
        </p:nvSpPr>
        <p:spPr>
          <a:xfrm>
            <a:off x="5689504" y="6228020"/>
            <a:ext cx="3409391" cy="369332"/>
          </a:xfrm>
          <a:prstGeom prst="rect">
            <a:avLst/>
          </a:prstGeom>
          <a:noFill/>
          <a:ln>
            <a:solidFill>
              <a:srgbClr val="FF0000"/>
            </a:solidFill>
          </a:ln>
        </p:spPr>
        <p:txBody>
          <a:bodyPr wrap="square">
            <a:spAutoFit/>
          </a:bodyPr>
          <a:lstStyle/>
          <a:p>
            <a:pPr algn="l" defTabSz="914400"/>
            <a:r>
              <a:rPr lang="es-PE" dirty="0"/>
              <a:t>Repartición de los dividendos</a:t>
            </a:r>
          </a:p>
        </p:txBody>
      </p:sp>
      <p:sp>
        <p:nvSpPr>
          <p:cNvPr id="22" name="Marcador de contenido 2">
            <a:extLst>
              <a:ext uri="{FF2B5EF4-FFF2-40B4-BE49-F238E27FC236}">
                <a16:creationId xmlns:a16="http://schemas.microsoft.com/office/drawing/2014/main" id="{7D9515A4-B2AB-D69A-BE87-AFE2669DC312}"/>
              </a:ext>
            </a:extLst>
          </p:cNvPr>
          <p:cNvSpPr txBox="1">
            <a:spLocks/>
          </p:cNvSpPr>
          <p:nvPr/>
        </p:nvSpPr>
        <p:spPr bwMode="auto">
          <a:xfrm>
            <a:off x="2796140" y="6162309"/>
            <a:ext cx="1728192" cy="435043"/>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Objetivo</a:t>
            </a:r>
            <a:endParaRPr lang="es-PE" dirty="0"/>
          </a:p>
        </p:txBody>
      </p:sp>
      <p:sp>
        <p:nvSpPr>
          <p:cNvPr id="24" name="Marcador de contenido 2">
            <a:extLst>
              <a:ext uri="{FF2B5EF4-FFF2-40B4-BE49-F238E27FC236}">
                <a16:creationId xmlns:a16="http://schemas.microsoft.com/office/drawing/2014/main" id="{5EBB77CD-F7FE-8068-F57B-C423893E68B9}"/>
              </a:ext>
            </a:extLst>
          </p:cNvPr>
          <p:cNvSpPr txBox="1">
            <a:spLocks/>
          </p:cNvSpPr>
          <p:nvPr/>
        </p:nvSpPr>
        <p:spPr bwMode="auto">
          <a:xfrm>
            <a:off x="269650" y="2619439"/>
            <a:ext cx="1433862" cy="1064790"/>
          </a:xfrm>
          <a:prstGeom prst="rect">
            <a:avLst/>
          </a:prstGeom>
          <a:solidFill>
            <a:srgbClr val="C00000"/>
          </a:solid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ctr" defTabSz="914400">
              <a:buNone/>
            </a:pPr>
            <a:r>
              <a:rPr lang="es-ES" sz="2000" dirty="0">
                <a:solidFill>
                  <a:schemeClr val="bg1"/>
                </a:solidFill>
              </a:rPr>
              <a:t>Sociedad </a:t>
            </a:r>
            <a:r>
              <a:rPr lang="es-ES" sz="2000" dirty="0" err="1">
                <a:solidFill>
                  <a:schemeClr val="bg1"/>
                </a:solidFill>
              </a:rPr>
              <a:t>AnónimaS.A</a:t>
            </a:r>
            <a:r>
              <a:rPr lang="es-ES" sz="2000" dirty="0">
                <a:solidFill>
                  <a:schemeClr val="bg1"/>
                </a:solidFill>
              </a:rPr>
              <a:t>.</a:t>
            </a:r>
            <a:endParaRPr lang="es-PE" sz="2000" dirty="0">
              <a:solidFill>
                <a:schemeClr val="bg1"/>
              </a:solidFill>
            </a:endParaRPr>
          </a:p>
        </p:txBody>
      </p:sp>
      <p:cxnSp>
        <p:nvCxnSpPr>
          <p:cNvPr id="26" name="Conector recto de flecha 25">
            <a:extLst>
              <a:ext uri="{FF2B5EF4-FFF2-40B4-BE49-F238E27FC236}">
                <a16:creationId xmlns:a16="http://schemas.microsoft.com/office/drawing/2014/main" id="{A2FFF7AC-305A-DD0B-5966-C2E53616C7C4}"/>
              </a:ext>
            </a:extLst>
          </p:cNvPr>
          <p:cNvCxnSpPr>
            <a:stCxn id="24" idx="3"/>
            <a:endCxn id="3" idx="1"/>
          </p:cNvCxnSpPr>
          <p:nvPr/>
        </p:nvCxnSpPr>
        <p:spPr>
          <a:xfrm flipV="1">
            <a:off x="1703512" y="1072245"/>
            <a:ext cx="1092628" cy="2079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F45EB16F-4BD4-FE85-7CA9-5179F3258213}"/>
              </a:ext>
            </a:extLst>
          </p:cNvPr>
          <p:cNvCxnSpPr>
            <a:cxnSpLocks/>
            <a:stCxn id="24" idx="3"/>
            <a:endCxn id="5" idx="1"/>
          </p:cNvCxnSpPr>
          <p:nvPr/>
        </p:nvCxnSpPr>
        <p:spPr>
          <a:xfrm flipV="1">
            <a:off x="1703512" y="1989413"/>
            <a:ext cx="1092628" cy="1162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036E5007-1BC4-2D47-B365-D317346BF460}"/>
              </a:ext>
            </a:extLst>
          </p:cNvPr>
          <p:cNvCxnSpPr>
            <a:cxnSpLocks/>
            <a:stCxn id="24" idx="3"/>
            <a:endCxn id="14" idx="1"/>
          </p:cNvCxnSpPr>
          <p:nvPr/>
        </p:nvCxnSpPr>
        <p:spPr>
          <a:xfrm>
            <a:off x="1703512" y="3151834"/>
            <a:ext cx="1092628" cy="844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0A8E4251-D19A-4206-21A7-1AE0D1BDFD39}"/>
              </a:ext>
            </a:extLst>
          </p:cNvPr>
          <p:cNvCxnSpPr>
            <a:cxnSpLocks/>
            <a:stCxn id="24" idx="3"/>
            <a:endCxn id="12" idx="1"/>
          </p:cNvCxnSpPr>
          <p:nvPr/>
        </p:nvCxnSpPr>
        <p:spPr>
          <a:xfrm flipV="1">
            <a:off x="1703512" y="2874268"/>
            <a:ext cx="1092628" cy="277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53AF71EB-63A6-A8FC-2160-4787F5933253}"/>
              </a:ext>
            </a:extLst>
          </p:cNvPr>
          <p:cNvCxnSpPr>
            <a:cxnSpLocks/>
            <a:stCxn id="24" idx="3"/>
            <a:endCxn id="19" idx="1"/>
          </p:cNvCxnSpPr>
          <p:nvPr/>
        </p:nvCxnSpPr>
        <p:spPr>
          <a:xfrm>
            <a:off x="1703512" y="3151834"/>
            <a:ext cx="1092628" cy="2617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7BC87BEE-BE66-52E8-8CDB-FFFFB14CFDD1}"/>
              </a:ext>
            </a:extLst>
          </p:cNvPr>
          <p:cNvCxnSpPr>
            <a:cxnSpLocks/>
            <a:stCxn id="24" idx="3"/>
            <a:endCxn id="16" idx="1"/>
          </p:cNvCxnSpPr>
          <p:nvPr/>
        </p:nvCxnSpPr>
        <p:spPr>
          <a:xfrm>
            <a:off x="1703512" y="3151834"/>
            <a:ext cx="1092628" cy="1874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0CE67F9A-080A-28CD-4098-4A85ABC84CBD}"/>
              </a:ext>
            </a:extLst>
          </p:cNvPr>
          <p:cNvCxnSpPr>
            <a:cxnSpLocks/>
            <a:stCxn id="5" idx="3"/>
            <a:endCxn id="9" idx="1"/>
          </p:cNvCxnSpPr>
          <p:nvPr/>
        </p:nvCxnSpPr>
        <p:spPr>
          <a:xfrm flipV="1">
            <a:off x="4524332" y="1730072"/>
            <a:ext cx="1165172" cy="259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B6290969-A217-F9F6-E35C-9F25BAF8519B}"/>
              </a:ext>
            </a:extLst>
          </p:cNvPr>
          <p:cNvCxnSpPr>
            <a:cxnSpLocks/>
            <a:stCxn id="14" idx="3"/>
            <a:endCxn id="15" idx="1"/>
          </p:cNvCxnSpPr>
          <p:nvPr/>
        </p:nvCxnSpPr>
        <p:spPr>
          <a:xfrm>
            <a:off x="4524332" y="3996454"/>
            <a:ext cx="1165172" cy="1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324EE1C3-CF88-9158-E6E5-73032C46C554}"/>
              </a:ext>
            </a:extLst>
          </p:cNvPr>
          <p:cNvCxnSpPr>
            <a:cxnSpLocks/>
            <a:stCxn id="12" idx="3"/>
            <a:endCxn id="13" idx="1"/>
          </p:cNvCxnSpPr>
          <p:nvPr/>
        </p:nvCxnSpPr>
        <p:spPr>
          <a:xfrm flipV="1">
            <a:off x="4524332" y="2867538"/>
            <a:ext cx="1165172" cy="6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EFD41DC2-C020-A465-8CB1-337B93E6480F}"/>
              </a:ext>
            </a:extLst>
          </p:cNvPr>
          <p:cNvCxnSpPr>
            <a:cxnSpLocks/>
            <a:stCxn id="19" idx="3"/>
            <a:endCxn id="11" idx="1"/>
          </p:cNvCxnSpPr>
          <p:nvPr/>
        </p:nvCxnSpPr>
        <p:spPr>
          <a:xfrm>
            <a:off x="4524332" y="5769785"/>
            <a:ext cx="1165172" cy="4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a:extLst>
              <a:ext uri="{FF2B5EF4-FFF2-40B4-BE49-F238E27FC236}">
                <a16:creationId xmlns:a16="http://schemas.microsoft.com/office/drawing/2014/main" id="{A97472B9-6D5A-D075-02EF-9D914A47533D}"/>
              </a:ext>
            </a:extLst>
          </p:cNvPr>
          <p:cNvCxnSpPr>
            <a:cxnSpLocks/>
            <a:stCxn id="16" idx="3"/>
            <a:endCxn id="17" idx="1"/>
          </p:cNvCxnSpPr>
          <p:nvPr/>
        </p:nvCxnSpPr>
        <p:spPr>
          <a:xfrm>
            <a:off x="4524332" y="5026541"/>
            <a:ext cx="1165172" cy="21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ector recto de flecha 72">
            <a:extLst>
              <a:ext uri="{FF2B5EF4-FFF2-40B4-BE49-F238E27FC236}">
                <a16:creationId xmlns:a16="http://schemas.microsoft.com/office/drawing/2014/main" id="{FBFE0D5F-3A45-B624-555B-8BD07534702D}"/>
              </a:ext>
            </a:extLst>
          </p:cNvPr>
          <p:cNvCxnSpPr>
            <a:cxnSpLocks/>
            <a:stCxn id="3" idx="3"/>
            <a:endCxn id="20" idx="1"/>
          </p:cNvCxnSpPr>
          <p:nvPr/>
        </p:nvCxnSpPr>
        <p:spPr>
          <a:xfrm flipV="1">
            <a:off x="4524332" y="768923"/>
            <a:ext cx="1165172" cy="303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76">
            <a:extLst>
              <a:ext uri="{FF2B5EF4-FFF2-40B4-BE49-F238E27FC236}">
                <a16:creationId xmlns:a16="http://schemas.microsoft.com/office/drawing/2014/main" id="{41339FA4-B1C8-40AE-1634-8AAE394DAD1E}"/>
              </a:ext>
            </a:extLst>
          </p:cNvPr>
          <p:cNvCxnSpPr>
            <a:cxnSpLocks/>
            <a:stCxn id="22" idx="3"/>
            <a:endCxn id="21" idx="1"/>
          </p:cNvCxnSpPr>
          <p:nvPr/>
        </p:nvCxnSpPr>
        <p:spPr>
          <a:xfrm>
            <a:off x="4524332" y="6379831"/>
            <a:ext cx="1165172" cy="32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a:extLst>
              <a:ext uri="{FF2B5EF4-FFF2-40B4-BE49-F238E27FC236}">
                <a16:creationId xmlns:a16="http://schemas.microsoft.com/office/drawing/2014/main" id="{FE4ACF43-9219-23F5-6427-D6F4CEA60B3F}"/>
              </a:ext>
            </a:extLst>
          </p:cNvPr>
          <p:cNvCxnSpPr>
            <a:cxnSpLocks/>
            <a:stCxn id="17" idx="3"/>
            <a:endCxn id="18" idx="1"/>
          </p:cNvCxnSpPr>
          <p:nvPr/>
        </p:nvCxnSpPr>
        <p:spPr>
          <a:xfrm>
            <a:off x="8162791" y="5048310"/>
            <a:ext cx="368973" cy="5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260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309F19B-4E5B-C560-39DE-6CC7AC6AA651}"/>
              </a:ext>
            </a:extLst>
          </p:cNvPr>
          <p:cNvSpPr/>
          <p:nvPr/>
        </p:nvSpPr>
        <p:spPr>
          <a:xfrm>
            <a:off x="-1" y="0"/>
            <a:ext cx="6465585" cy="6858000"/>
          </a:xfrm>
          <a:prstGeom prst="rect">
            <a:avLst/>
          </a:prstGeom>
          <a:solidFill>
            <a:schemeClr val="accent6">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1B13D5F2-97B2-876D-2BF4-93B0E0B67542}"/>
              </a:ext>
            </a:extLst>
          </p:cNvPr>
          <p:cNvSpPr/>
          <p:nvPr/>
        </p:nvSpPr>
        <p:spPr>
          <a:xfrm>
            <a:off x="9132125" y="0"/>
            <a:ext cx="3162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Elipse 9">
            <a:extLst>
              <a:ext uri="{FF2B5EF4-FFF2-40B4-BE49-F238E27FC236}">
                <a16:creationId xmlns:a16="http://schemas.microsoft.com/office/drawing/2014/main" id="{1F73723F-4D90-3203-EDCE-5DC52D40C667}"/>
              </a:ext>
            </a:extLst>
          </p:cNvPr>
          <p:cNvSpPr/>
          <p:nvPr/>
        </p:nvSpPr>
        <p:spPr>
          <a:xfrm>
            <a:off x="11753897" y="4701044"/>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1" name="Elipse 10">
            <a:extLst>
              <a:ext uri="{FF2B5EF4-FFF2-40B4-BE49-F238E27FC236}">
                <a16:creationId xmlns:a16="http://schemas.microsoft.com/office/drawing/2014/main" id="{83AE5589-4257-D63D-B91B-F5E34C25152E}"/>
              </a:ext>
            </a:extLst>
          </p:cNvPr>
          <p:cNvSpPr/>
          <p:nvPr/>
        </p:nvSpPr>
        <p:spPr>
          <a:xfrm>
            <a:off x="11780866" y="5468631"/>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2" name="Elipse 11">
            <a:extLst>
              <a:ext uri="{FF2B5EF4-FFF2-40B4-BE49-F238E27FC236}">
                <a16:creationId xmlns:a16="http://schemas.microsoft.com/office/drawing/2014/main" id="{F67E6D7A-3603-C73C-AB8C-3F34CB735A85}"/>
              </a:ext>
            </a:extLst>
          </p:cNvPr>
          <p:cNvSpPr/>
          <p:nvPr/>
        </p:nvSpPr>
        <p:spPr>
          <a:xfrm>
            <a:off x="11775286" y="6236218"/>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86059" y="1702033"/>
            <a:ext cx="6148598" cy="32547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A SOCIEDAD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 ANÓNIMA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CERRADA</a:t>
            </a: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128</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15" name="Elipse 14">
            <a:extLst>
              <a:ext uri="{FF2B5EF4-FFF2-40B4-BE49-F238E27FC236}">
                <a16:creationId xmlns:a16="http://schemas.microsoft.com/office/drawing/2014/main" id="{5B07CE13-D41B-9D32-39BE-62006208357C}"/>
              </a:ext>
            </a:extLst>
          </p:cNvPr>
          <p:cNvSpPr/>
          <p:nvPr/>
        </p:nvSpPr>
        <p:spPr>
          <a:xfrm>
            <a:off x="173502" y="188640"/>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6" name="Elipse 15">
            <a:extLst>
              <a:ext uri="{FF2B5EF4-FFF2-40B4-BE49-F238E27FC236}">
                <a16:creationId xmlns:a16="http://schemas.microsoft.com/office/drawing/2014/main" id="{AC8A9C2F-8BD0-B0F5-44FE-755B3FF35F36}"/>
              </a:ext>
            </a:extLst>
          </p:cNvPr>
          <p:cNvSpPr/>
          <p:nvPr/>
        </p:nvSpPr>
        <p:spPr>
          <a:xfrm>
            <a:off x="191639" y="934447"/>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7" name="Elipse 16">
            <a:extLst>
              <a:ext uri="{FF2B5EF4-FFF2-40B4-BE49-F238E27FC236}">
                <a16:creationId xmlns:a16="http://schemas.microsoft.com/office/drawing/2014/main" id="{9B181AFF-D00B-FC90-2959-1EE1289ADF2A}"/>
              </a:ext>
            </a:extLst>
          </p:cNvPr>
          <p:cNvSpPr/>
          <p:nvPr/>
        </p:nvSpPr>
        <p:spPr>
          <a:xfrm>
            <a:off x="186059" y="1702034"/>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649728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855BC2-6053-E77F-521D-B6822246104A}"/>
              </a:ext>
            </a:extLst>
          </p:cNvPr>
          <p:cNvSpPr/>
          <p:nvPr/>
        </p:nvSpPr>
        <p:spPr>
          <a:xfrm>
            <a:off x="227347" y="1"/>
            <a:ext cx="142007" cy="219156"/>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487488" y="980728"/>
            <a:ext cx="7105493" cy="174222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A SOCIEDAD ANÓNIMA CERRADA</a:t>
            </a:r>
            <a:endParaRPr kumimoji="0" lang="es-PE" sz="4400" b="1" i="0" u="none" strike="noStrike" kern="1200" cap="none" spc="0" normalizeH="0" baseline="0" noProof="0" dirty="0">
              <a:ln>
                <a:noFill/>
              </a:ln>
              <a:solidFill>
                <a:srgbClr val="0070C0"/>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129</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91344" y="188640"/>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1703512" y="3068960"/>
            <a:ext cx="7631460" cy="2677656"/>
          </a:xfrm>
          <a:prstGeom prst="rect">
            <a:avLst/>
          </a:prstGeom>
          <a:noFill/>
        </p:spPr>
        <p:txBody>
          <a:bodyPr wrap="square">
            <a:spAutoFit/>
          </a:bodyPr>
          <a:lstStyle/>
          <a:p>
            <a:pPr marL="342900" marR="0" lvl="0" indent="-342900"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lang="es-PE" sz="2800" b="1" dirty="0">
                <a:solidFill>
                  <a:prstClr val="black">
                    <a:lumMod val="75000"/>
                    <a:lumOff val="25000"/>
                  </a:prstClr>
                </a:solidFill>
                <a:latin typeface="Trebuchet MS" panose="020B0603020202020204"/>
              </a:rPr>
              <a:t>La Sociedad Anónima Cerrada es una empresa de capitales de específicas condiciones, como cantidad máxima de 20 socios, directorio facultativo, adquisición preferente, transmisión hereditaria de acciones, etc. </a:t>
            </a:r>
            <a:endParaRPr lang="es-PE" sz="2000" dirty="0">
              <a:solidFill>
                <a:prstClr val="black"/>
              </a:solidFill>
              <a:latin typeface="Georgia"/>
            </a:endParaRPr>
          </a:p>
        </p:txBody>
      </p:sp>
    </p:spTree>
    <p:extLst>
      <p:ext uri="{BB962C8B-B14F-4D97-AF65-F5344CB8AC3E}">
        <p14:creationId xmlns:p14="http://schemas.microsoft.com/office/powerpoint/2010/main" val="4032987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ítulo 1">
            <a:extLst>
              <a:ext uri="{FF2B5EF4-FFF2-40B4-BE49-F238E27FC236}">
                <a16:creationId xmlns:a16="http://schemas.microsoft.com/office/drawing/2014/main" id="{CD0B7479-0FB0-ED69-845F-3057AED2BC5E}"/>
              </a:ext>
            </a:extLst>
          </p:cNvPr>
          <p:cNvSpPr txBox="1">
            <a:spLocks/>
          </p:cNvSpPr>
          <p:nvPr/>
        </p:nvSpPr>
        <p:spPr>
          <a:xfrm>
            <a:off x="578734" y="140620"/>
            <a:ext cx="8663593" cy="66210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a:ln>
                  <a:noFill/>
                </a:ln>
                <a:solidFill>
                  <a:srgbClr val="0070C0"/>
                </a:solidFill>
                <a:effectLst/>
                <a:uLnTx/>
                <a:uFillTx/>
                <a:latin typeface="Agency FB" panose="020B0503020202020204" pitchFamily="34" charset="0"/>
              </a:rPr>
              <a:t>EL CONCEPTO DE DERECHO EMPRESARIAL:</a:t>
            </a:r>
            <a:endParaRPr kumimoji="0" lang="es-PE" sz="2800" b="1" i="0" u="none" strike="noStrike" kern="1200" cap="none" spc="0" normalizeH="0" baseline="0" noProof="0" dirty="0">
              <a:ln>
                <a:noFill/>
              </a:ln>
              <a:solidFill>
                <a:srgbClr val="0070C0"/>
              </a:solidFill>
              <a:effectLst/>
              <a:uLnTx/>
              <a:uFillTx/>
              <a:latin typeface="Agency FB" panose="020B0503020202020204" pitchFamily="34" charset="0"/>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9177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8" name="CuadroTexto 7">
            <a:extLst>
              <a:ext uri="{FF2B5EF4-FFF2-40B4-BE49-F238E27FC236}">
                <a16:creationId xmlns:a16="http://schemas.microsoft.com/office/drawing/2014/main" id="{83AC5CD7-B15A-A511-2804-BC545EA20B96}"/>
              </a:ext>
            </a:extLst>
          </p:cNvPr>
          <p:cNvSpPr txBox="1"/>
          <p:nvPr/>
        </p:nvSpPr>
        <p:spPr>
          <a:xfrm>
            <a:off x="578734" y="933229"/>
            <a:ext cx="1584176" cy="646331"/>
          </a:xfrm>
          <a:prstGeom prst="rect">
            <a:avLst/>
          </a:prstGeom>
          <a:noFill/>
          <a:ln>
            <a:solidFill>
              <a:srgbClr val="C00000"/>
            </a:solidFill>
          </a:ln>
        </p:spPr>
        <p:txBody>
          <a:bodyPr wrap="square">
            <a:spAutoFit/>
          </a:bodyPr>
          <a:lstStyle/>
          <a:p>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El Derecho Empresarial </a:t>
            </a:r>
            <a:endParaRPr lang="es-PE" dirty="0"/>
          </a:p>
        </p:txBody>
      </p:sp>
      <p:sp>
        <p:nvSpPr>
          <p:cNvPr id="10" name="CuadroTexto 9">
            <a:extLst>
              <a:ext uri="{FF2B5EF4-FFF2-40B4-BE49-F238E27FC236}">
                <a16:creationId xmlns:a16="http://schemas.microsoft.com/office/drawing/2014/main" id="{5A998398-F732-6519-C1F8-65BE9C7B1716}"/>
              </a:ext>
            </a:extLst>
          </p:cNvPr>
          <p:cNvSpPr txBox="1"/>
          <p:nvPr/>
        </p:nvSpPr>
        <p:spPr>
          <a:xfrm>
            <a:off x="713942" y="2342500"/>
            <a:ext cx="1349610" cy="646331"/>
          </a:xfrm>
          <a:prstGeom prst="rect">
            <a:avLst/>
          </a:prstGeom>
          <a:noFill/>
          <a:ln>
            <a:solidFill>
              <a:srgbClr val="C00000"/>
            </a:solidFill>
          </a:ln>
        </p:spPr>
        <p:txBody>
          <a:bodyPr wrap="square">
            <a:spAutoFit/>
          </a:bodyPr>
          <a:lstStyle/>
          <a:p>
            <a:pPr algn="ct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sistema normativo </a:t>
            </a:r>
            <a:endParaRPr lang="es-PE" dirty="0"/>
          </a:p>
        </p:txBody>
      </p:sp>
      <p:sp>
        <p:nvSpPr>
          <p:cNvPr id="12" name="CuadroTexto 11">
            <a:extLst>
              <a:ext uri="{FF2B5EF4-FFF2-40B4-BE49-F238E27FC236}">
                <a16:creationId xmlns:a16="http://schemas.microsoft.com/office/drawing/2014/main" id="{72DB9057-6A6C-0D58-C4A7-CEC971BB2C31}"/>
              </a:ext>
            </a:extLst>
          </p:cNvPr>
          <p:cNvSpPr txBox="1"/>
          <p:nvPr/>
        </p:nvSpPr>
        <p:spPr>
          <a:xfrm>
            <a:off x="3088153" y="2342500"/>
            <a:ext cx="1407182" cy="646331"/>
          </a:xfrm>
          <a:prstGeom prst="rect">
            <a:avLst/>
          </a:prstGeom>
          <a:noFill/>
          <a:ln>
            <a:solidFill>
              <a:srgbClr val="C00000"/>
            </a:solidFill>
          </a:ln>
        </p:spPr>
        <p:txBody>
          <a:bodyPr wrap="square">
            <a:spAutoFit/>
          </a:bodyPr>
          <a:lstStyle/>
          <a:p>
            <a:pPr algn="ct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regula las conductas </a:t>
            </a:r>
            <a:endParaRPr lang="es-PE" dirty="0"/>
          </a:p>
        </p:txBody>
      </p:sp>
      <p:sp>
        <p:nvSpPr>
          <p:cNvPr id="14" name="CuadroTexto 13">
            <a:extLst>
              <a:ext uri="{FF2B5EF4-FFF2-40B4-BE49-F238E27FC236}">
                <a16:creationId xmlns:a16="http://schemas.microsoft.com/office/drawing/2014/main" id="{71AB59AE-C66A-71DD-5C2C-62D539C68688}"/>
              </a:ext>
            </a:extLst>
          </p:cNvPr>
          <p:cNvSpPr txBox="1"/>
          <p:nvPr/>
        </p:nvSpPr>
        <p:spPr>
          <a:xfrm>
            <a:off x="5427726" y="2217423"/>
            <a:ext cx="1635696" cy="923330"/>
          </a:xfrm>
          <a:prstGeom prst="rect">
            <a:avLst/>
          </a:prstGeom>
          <a:noFill/>
          <a:ln>
            <a:solidFill>
              <a:srgbClr val="C00000"/>
            </a:solidFill>
          </a:ln>
        </p:spPr>
        <p:txBody>
          <a:bodyPr wrap="square">
            <a:spAutoFit/>
          </a:bodyPr>
          <a:lstStyle/>
          <a:p>
            <a:pPr algn="ctr"/>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nacidas de la actividad empresarial</a:t>
            </a:r>
            <a:endParaRPr lang="es-PE" dirty="0"/>
          </a:p>
        </p:txBody>
      </p:sp>
      <p:sp>
        <p:nvSpPr>
          <p:cNvPr id="17" name="CuadroTexto 16">
            <a:extLst>
              <a:ext uri="{FF2B5EF4-FFF2-40B4-BE49-F238E27FC236}">
                <a16:creationId xmlns:a16="http://schemas.microsoft.com/office/drawing/2014/main" id="{CD7FB536-5313-9226-308C-C4B7BADC7BA6}"/>
              </a:ext>
            </a:extLst>
          </p:cNvPr>
          <p:cNvSpPr txBox="1"/>
          <p:nvPr/>
        </p:nvSpPr>
        <p:spPr>
          <a:xfrm>
            <a:off x="4221682" y="3585920"/>
            <a:ext cx="1054696" cy="369332"/>
          </a:xfrm>
          <a:prstGeom prst="rect">
            <a:avLst/>
          </a:prstGeom>
          <a:noFill/>
          <a:ln>
            <a:solidFill>
              <a:srgbClr val="C00000"/>
            </a:solidFill>
          </a:ln>
        </p:spPr>
        <p:txBody>
          <a:bodyPr wrap="square">
            <a:spAutoFit/>
          </a:bodyPr>
          <a:lstStyle/>
          <a:p>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capital</a:t>
            </a:r>
            <a:endParaRPr lang="es-PE" dirty="0"/>
          </a:p>
        </p:txBody>
      </p:sp>
      <p:sp>
        <p:nvSpPr>
          <p:cNvPr id="19" name="CuadroTexto 18">
            <a:extLst>
              <a:ext uri="{FF2B5EF4-FFF2-40B4-BE49-F238E27FC236}">
                <a16:creationId xmlns:a16="http://schemas.microsoft.com/office/drawing/2014/main" id="{10C3EB32-9243-FC29-7760-4AF8761CF1E1}"/>
              </a:ext>
            </a:extLst>
          </p:cNvPr>
          <p:cNvSpPr txBox="1"/>
          <p:nvPr/>
        </p:nvSpPr>
        <p:spPr>
          <a:xfrm>
            <a:off x="5792593" y="3588256"/>
            <a:ext cx="1054696" cy="369332"/>
          </a:xfrm>
          <a:prstGeom prst="rect">
            <a:avLst/>
          </a:prstGeom>
          <a:noFill/>
        </p:spPr>
        <p:txBody>
          <a:bodyPr wrap="square">
            <a:spAutoFit/>
          </a:bodyPr>
          <a:lstStyle/>
          <a:p>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relación</a:t>
            </a:r>
            <a:endParaRPr lang="es-PE" dirty="0"/>
          </a:p>
        </p:txBody>
      </p:sp>
      <p:sp>
        <p:nvSpPr>
          <p:cNvPr id="20" name="CuadroTexto 19">
            <a:extLst>
              <a:ext uri="{FF2B5EF4-FFF2-40B4-BE49-F238E27FC236}">
                <a16:creationId xmlns:a16="http://schemas.microsoft.com/office/drawing/2014/main" id="{EC99E09C-D574-7EE9-D498-EAE2962101E9}"/>
              </a:ext>
            </a:extLst>
          </p:cNvPr>
          <p:cNvSpPr txBox="1"/>
          <p:nvPr/>
        </p:nvSpPr>
        <p:spPr>
          <a:xfrm>
            <a:off x="7320136" y="3605329"/>
            <a:ext cx="1054696" cy="369332"/>
          </a:xfrm>
          <a:prstGeom prst="rect">
            <a:avLst/>
          </a:prstGeom>
          <a:noFill/>
          <a:ln>
            <a:solidFill>
              <a:srgbClr val="C00000"/>
            </a:solidFill>
          </a:ln>
        </p:spPr>
        <p:txBody>
          <a:bodyPr wrap="square">
            <a:spAutoFit/>
          </a:bodyPr>
          <a:lstStyle/>
          <a:p>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trabajo</a:t>
            </a:r>
            <a:endParaRPr lang="es-PE" dirty="0"/>
          </a:p>
        </p:txBody>
      </p:sp>
      <p:sp>
        <p:nvSpPr>
          <p:cNvPr id="21" name="CuadroTexto 20">
            <a:extLst>
              <a:ext uri="{FF2B5EF4-FFF2-40B4-BE49-F238E27FC236}">
                <a16:creationId xmlns:a16="http://schemas.microsoft.com/office/drawing/2014/main" id="{B0084BEC-C516-4BEC-D565-61F1878F9376}"/>
              </a:ext>
            </a:extLst>
          </p:cNvPr>
          <p:cNvSpPr txBox="1"/>
          <p:nvPr/>
        </p:nvSpPr>
        <p:spPr>
          <a:xfrm>
            <a:off x="3791018" y="4277489"/>
            <a:ext cx="1485360" cy="369332"/>
          </a:xfrm>
          <a:prstGeom prst="rect">
            <a:avLst/>
          </a:prstGeom>
          <a:noFill/>
          <a:ln>
            <a:solidFill>
              <a:srgbClr val="C00000"/>
            </a:solidFill>
          </a:ln>
        </p:spPr>
        <p:txBody>
          <a:bodyPr wrap="square">
            <a:spAutoFit/>
          </a:bodyPr>
          <a:lstStyle/>
          <a:p>
            <a:r>
              <a:rPr lang="es-ES_tradnl" dirty="0">
                <a:solidFill>
                  <a:sysClr val="windowText" lastClr="000000">
                    <a:lumMod val="75000"/>
                    <a:lumOff val="25000"/>
                  </a:sysClr>
                </a:solidFill>
                <a:latin typeface="Trebuchet MS" panose="020B0603020202020204"/>
              </a:rPr>
              <a:t>empresarios</a:t>
            </a:r>
            <a:endParaRPr lang="es-PE" dirty="0"/>
          </a:p>
        </p:txBody>
      </p:sp>
      <p:sp>
        <p:nvSpPr>
          <p:cNvPr id="22" name="CuadroTexto 21">
            <a:extLst>
              <a:ext uri="{FF2B5EF4-FFF2-40B4-BE49-F238E27FC236}">
                <a16:creationId xmlns:a16="http://schemas.microsoft.com/office/drawing/2014/main" id="{1A93B197-DD51-AE99-65BE-32BA050A2FC7}"/>
              </a:ext>
            </a:extLst>
          </p:cNvPr>
          <p:cNvSpPr txBox="1"/>
          <p:nvPr/>
        </p:nvSpPr>
        <p:spPr>
          <a:xfrm>
            <a:off x="5792593" y="4277873"/>
            <a:ext cx="1054696" cy="369332"/>
          </a:xfrm>
          <a:prstGeom prst="rect">
            <a:avLst/>
          </a:prstGeom>
          <a:noFill/>
        </p:spPr>
        <p:txBody>
          <a:bodyPr wrap="square">
            <a:spAutoFit/>
          </a:bodyPr>
          <a:lstStyle/>
          <a:p>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relación</a:t>
            </a:r>
            <a:endParaRPr lang="es-PE" dirty="0"/>
          </a:p>
        </p:txBody>
      </p:sp>
      <p:sp>
        <p:nvSpPr>
          <p:cNvPr id="23" name="CuadroTexto 22">
            <a:extLst>
              <a:ext uri="{FF2B5EF4-FFF2-40B4-BE49-F238E27FC236}">
                <a16:creationId xmlns:a16="http://schemas.microsoft.com/office/drawing/2014/main" id="{3294A43B-C771-6D21-AA4A-7F9230928FB9}"/>
              </a:ext>
            </a:extLst>
          </p:cNvPr>
          <p:cNvSpPr txBox="1"/>
          <p:nvPr/>
        </p:nvSpPr>
        <p:spPr>
          <a:xfrm>
            <a:off x="7320136" y="4296898"/>
            <a:ext cx="1750066" cy="369332"/>
          </a:xfrm>
          <a:prstGeom prst="rect">
            <a:avLst/>
          </a:prstGeom>
          <a:noFill/>
          <a:ln>
            <a:solidFill>
              <a:srgbClr val="C00000"/>
            </a:solidFill>
          </a:ln>
        </p:spPr>
        <p:txBody>
          <a:bodyPr wrap="square">
            <a:spAutoFit/>
          </a:bodyPr>
          <a:lstStyle/>
          <a:p>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trabajadores</a:t>
            </a:r>
            <a:endParaRPr lang="es-PE" dirty="0"/>
          </a:p>
        </p:txBody>
      </p:sp>
      <p:sp>
        <p:nvSpPr>
          <p:cNvPr id="24" name="CuadroTexto 23">
            <a:extLst>
              <a:ext uri="{FF2B5EF4-FFF2-40B4-BE49-F238E27FC236}">
                <a16:creationId xmlns:a16="http://schemas.microsoft.com/office/drawing/2014/main" id="{8EB5270A-055E-BFC3-1F26-2EE13B732356}"/>
              </a:ext>
            </a:extLst>
          </p:cNvPr>
          <p:cNvSpPr txBox="1"/>
          <p:nvPr/>
        </p:nvSpPr>
        <p:spPr>
          <a:xfrm>
            <a:off x="3669602" y="4998630"/>
            <a:ext cx="1606776" cy="369332"/>
          </a:xfrm>
          <a:prstGeom prst="rect">
            <a:avLst/>
          </a:prstGeom>
          <a:noFill/>
          <a:ln>
            <a:solidFill>
              <a:srgbClr val="C00000"/>
            </a:solidFill>
          </a:ln>
        </p:spPr>
        <p:txBody>
          <a:bodyPr wrap="square">
            <a:spAutoFit/>
          </a:bodyPr>
          <a:lstStyle/>
          <a:p>
            <a:r>
              <a:rPr lang="es-ES_tradnl" dirty="0">
                <a:solidFill>
                  <a:sysClr val="windowText" lastClr="000000">
                    <a:lumMod val="75000"/>
                    <a:lumOff val="25000"/>
                  </a:sysClr>
                </a:solidFill>
                <a:latin typeface="Trebuchet MS" panose="020B0603020202020204"/>
              </a:rPr>
              <a:t>empleadores</a:t>
            </a:r>
            <a:endParaRPr lang="es-PE" dirty="0"/>
          </a:p>
        </p:txBody>
      </p:sp>
      <p:sp>
        <p:nvSpPr>
          <p:cNvPr id="25" name="CuadroTexto 24">
            <a:extLst>
              <a:ext uri="{FF2B5EF4-FFF2-40B4-BE49-F238E27FC236}">
                <a16:creationId xmlns:a16="http://schemas.microsoft.com/office/drawing/2014/main" id="{7952E18F-3245-AE37-ECBC-AEC551190C79}"/>
              </a:ext>
            </a:extLst>
          </p:cNvPr>
          <p:cNvSpPr txBox="1"/>
          <p:nvPr/>
        </p:nvSpPr>
        <p:spPr>
          <a:xfrm>
            <a:off x="5792593" y="4999014"/>
            <a:ext cx="1054696" cy="369332"/>
          </a:xfrm>
          <a:prstGeom prst="rect">
            <a:avLst/>
          </a:prstGeom>
          <a:noFill/>
        </p:spPr>
        <p:txBody>
          <a:bodyPr wrap="square">
            <a:spAutoFit/>
          </a:bodyPr>
          <a:lstStyle/>
          <a:p>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relación</a:t>
            </a:r>
            <a:endParaRPr lang="es-PE" dirty="0"/>
          </a:p>
        </p:txBody>
      </p:sp>
      <p:sp>
        <p:nvSpPr>
          <p:cNvPr id="26" name="CuadroTexto 25">
            <a:extLst>
              <a:ext uri="{FF2B5EF4-FFF2-40B4-BE49-F238E27FC236}">
                <a16:creationId xmlns:a16="http://schemas.microsoft.com/office/drawing/2014/main" id="{E17051AB-28E1-DBEA-D296-8AB74F58915B}"/>
              </a:ext>
            </a:extLst>
          </p:cNvPr>
          <p:cNvSpPr txBox="1"/>
          <p:nvPr/>
        </p:nvSpPr>
        <p:spPr>
          <a:xfrm>
            <a:off x="7320136" y="5018039"/>
            <a:ext cx="1750066" cy="369332"/>
          </a:xfrm>
          <a:prstGeom prst="rect">
            <a:avLst/>
          </a:prstGeom>
          <a:noFill/>
          <a:ln>
            <a:solidFill>
              <a:srgbClr val="C00000"/>
            </a:solidFill>
          </a:ln>
        </p:spPr>
        <p:txBody>
          <a:bodyPr wrap="square">
            <a:spAutoFit/>
          </a:bodyPr>
          <a:lstStyle/>
          <a:p>
            <a:r>
              <a:rPr kumimoji="0" lang="es-ES_tradnl" sz="1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empleados</a:t>
            </a:r>
            <a:endParaRPr lang="es-PE" dirty="0"/>
          </a:p>
        </p:txBody>
      </p:sp>
      <p:cxnSp>
        <p:nvCxnSpPr>
          <p:cNvPr id="28" name="Conector recto de flecha 27">
            <a:extLst>
              <a:ext uri="{FF2B5EF4-FFF2-40B4-BE49-F238E27FC236}">
                <a16:creationId xmlns:a16="http://schemas.microsoft.com/office/drawing/2014/main" id="{429E8E42-BD45-C04E-EE29-8F787253BF49}"/>
              </a:ext>
            </a:extLst>
          </p:cNvPr>
          <p:cNvCxnSpPr>
            <a:stCxn id="8" idx="2"/>
            <a:endCxn id="10" idx="0"/>
          </p:cNvCxnSpPr>
          <p:nvPr/>
        </p:nvCxnSpPr>
        <p:spPr>
          <a:xfrm>
            <a:off x="1370822" y="1579560"/>
            <a:ext cx="17925" cy="76294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DE630B4C-4543-1B71-2D82-6A44BFA6AD5C}"/>
              </a:ext>
            </a:extLst>
          </p:cNvPr>
          <p:cNvCxnSpPr>
            <a:cxnSpLocks/>
            <a:stCxn id="10" idx="3"/>
            <a:endCxn id="12" idx="1"/>
          </p:cNvCxnSpPr>
          <p:nvPr/>
        </p:nvCxnSpPr>
        <p:spPr>
          <a:xfrm>
            <a:off x="2063552" y="2665666"/>
            <a:ext cx="1024601"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5A891A8F-059E-E108-B60E-E26921F2C512}"/>
              </a:ext>
            </a:extLst>
          </p:cNvPr>
          <p:cNvCxnSpPr>
            <a:cxnSpLocks/>
            <a:stCxn id="12" idx="3"/>
            <a:endCxn id="14" idx="1"/>
          </p:cNvCxnSpPr>
          <p:nvPr/>
        </p:nvCxnSpPr>
        <p:spPr>
          <a:xfrm>
            <a:off x="4495335" y="2665666"/>
            <a:ext cx="932391" cy="1342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FD8480D0-DEBE-C131-7EB5-F5B317338742}"/>
              </a:ext>
            </a:extLst>
          </p:cNvPr>
          <p:cNvCxnSpPr>
            <a:cxnSpLocks/>
            <a:stCxn id="19" idx="3"/>
            <a:endCxn id="20" idx="1"/>
          </p:cNvCxnSpPr>
          <p:nvPr/>
        </p:nvCxnSpPr>
        <p:spPr>
          <a:xfrm>
            <a:off x="6847289" y="3772922"/>
            <a:ext cx="472847" cy="1707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3497391A-C31D-13A7-E11B-7105EE24D32D}"/>
              </a:ext>
            </a:extLst>
          </p:cNvPr>
          <p:cNvCxnSpPr>
            <a:cxnSpLocks/>
          </p:cNvCxnSpPr>
          <p:nvPr/>
        </p:nvCxnSpPr>
        <p:spPr>
          <a:xfrm>
            <a:off x="6847289" y="4478942"/>
            <a:ext cx="472847" cy="1707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494E3E82-37CC-242C-FF1C-A0339A16FCD2}"/>
              </a:ext>
            </a:extLst>
          </p:cNvPr>
          <p:cNvCxnSpPr>
            <a:cxnSpLocks/>
          </p:cNvCxnSpPr>
          <p:nvPr/>
        </p:nvCxnSpPr>
        <p:spPr>
          <a:xfrm>
            <a:off x="6847289" y="5185632"/>
            <a:ext cx="472847" cy="1707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a:extLst>
              <a:ext uri="{FF2B5EF4-FFF2-40B4-BE49-F238E27FC236}">
                <a16:creationId xmlns:a16="http://schemas.microsoft.com/office/drawing/2014/main" id="{332AA187-A490-C5FD-CF7D-B583FDB31133}"/>
              </a:ext>
            </a:extLst>
          </p:cNvPr>
          <p:cNvCxnSpPr>
            <a:cxnSpLocks/>
          </p:cNvCxnSpPr>
          <p:nvPr/>
        </p:nvCxnSpPr>
        <p:spPr>
          <a:xfrm flipH="1" flipV="1">
            <a:off x="5397794" y="3772922"/>
            <a:ext cx="418973" cy="1707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id="{C0B2E619-FD8E-8C69-BF60-3968D3771AE2}"/>
              </a:ext>
            </a:extLst>
          </p:cNvPr>
          <p:cNvCxnSpPr>
            <a:cxnSpLocks/>
            <a:stCxn id="22" idx="1"/>
          </p:cNvCxnSpPr>
          <p:nvPr/>
        </p:nvCxnSpPr>
        <p:spPr>
          <a:xfrm flipH="1" flipV="1">
            <a:off x="5397794" y="4462155"/>
            <a:ext cx="394799" cy="38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698C447C-6A29-75BE-E0CE-19F8B2E3186E}"/>
              </a:ext>
            </a:extLst>
          </p:cNvPr>
          <p:cNvCxnSpPr>
            <a:cxnSpLocks/>
          </p:cNvCxnSpPr>
          <p:nvPr/>
        </p:nvCxnSpPr>
        <p:spPr>
          <a:xfrm flipH="1">
            <a:off x="5397794" y="5185632"/>
            <a:ext cx="394047"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61">
            <a:extLst>
              <a:ext uri="{FF2B5EF4-FFF2-40B4-BE49-F238E27FC236}">
                <a16:creationId xmlns:a16="http://schemas.microsoft.com/office/drawing/2014/main" id="{1C5EF9D7-9311-F2C3-3EE7-8F1AD3E68517}"/>
              </a:ext>
            </a:extLst>
          </p:cNvPr>
          <p:cNvCxnSpPr>
            <a:cxnSpLocks/>
            <a:stCxn id="14" idx="2"/>
          </p:cNvCxnSpPr>
          <p:nvPr/>
        </p:nvCxnSpPr>
        <p:spPr>
          <a:xfrm>
            <a:off x="6245574" y="3140753"/>
            <a:ext cx="0" cy="35180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3301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130</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LA SOCIEDAD ANÓNIMA.-</a:t>
            </a:r>
            <a:endParaRPr lang="es-ES" dirty="0">
              <a:solidFill>
                <a:srgbClr val="0070C0"/>
              </a:solidFill>
            </a:endParaRPr>
          </a:p>
        </p:txBody>
      </p:sp>
      <p:sp>
        <p:nvSpPr>
          <p:cNvPr id="6" name="Marcador de contenido 2">
            <a:extLst>
              <a:ext uri="{FF2B5EF4-FFF2-40B4-BE49-F238E27FC236}">
                <a16:creationId xmlns:a16="http://schemas.microsoft.com/office/drawing/2014/main" id="{28C02DF2-5464-A8D3-11AB-D6496498D9CA}"/>
              </a:ext>
            </a:extLst>
          </p:cNvPr>
          <p:cNvSpPr txBox="1">
            <a:spLocks/>
          </p:cNvSpPr>
          <p:nvPr/>
        </p:nvSpPr>
        <p:spPr bwMode="auto">
          <a:xfrm>
            <a:off x="1257606" y="674827"/>
            <a:ext cx="8366786" cy="5939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3200" b="1" dirty="0">
                <a:solidFill>
                  <a:schemeClr val="accent6">
                    <a:lumMod val="75000"/>
                  </a:schemeClr>
                </a:solidFill>
              </a:rPr>
              <a:t>LAS SOCIEDADES ANÓNIMAS CERRADA</a:t>
            </a:r>
          </a:p>
        </p:txBody>
      </p:sp>
      <p:sp>
        <p:nvSpPr>
          <p:cNvPr id="3" name="Marcador de contenido 2">
            <a:extLst>
              <a:ext uri="{FF2B5EF4-FFF2-40B4-BE49-F238E27FC236}">
                <a16:creationId xmlns:a16="http://schemas.microsoft.com/office/drawing/2014/main" id="{8735C52C-24FD-0051-A937-26EF1B5DB255}"/>
              </a:ext>
            </a:extLst>
          </p:cNvPr>
          <p:cNvSpPr>
            <a:spLocks noGrp="1"/>
          </p:cNvSpPr>
          <p:nvPr>
            <p:ph idx="1"/>
          </p:nvPr>
        </p:nvSpPr>
        <p:spPr>
          <a:xfrm>
            <a:off x="1127448" y="1556792"/>
            <a:ext cx="8208912" cy="3880773"/>
          </a:xfrm>
        </p:spPr>
        <p:txBody>
          <a:bodyPr/>
          <a:lstStyle/>
          <a:p>
            <a:pPr marL="109537" indent="0">
              <a:buNone/>
            </a:pPr>
            <a:r>
              <a:rPr lang="es-PE" b="1" dirty="0"/>
              <a:t>a) La Sociedad Anónima Cerrada</a:t>
            </a:r>
            <a:endParaRPr lang="es-ES_tradnl" dirty="0"/>
          </a:p>
          <a:p>
            <a:r>
              <a:rPr lang="es-PE" dirty="0"/>
              <a:t>Es uno de los tipos de Sociedad Anónima, que se constituye con un marco específico cerrado, como no estar conformado por más de 20 accionistas, acciones que no pueden estar inscritas en el Registro Público del Mercado de Valores. Entre sus características es que la transferencia de sus acciones tiene carácter de adquisición preferente de los socios, ante terceros; así también se somete a las reglas de la adquisición preferente en caso de enajenación forzosa, a la transmisión de las acciones por sucesión, a los derechos de representación en junta general (otro accionista, cónyuge, ascendiente o descendiente en primer grado), derechos de separación. Así mismo tiene la facultad del Directorio Facultativo (tener o no Directorio).</a:t>
            </a:r>
            <a:endParaRPr lang="es-ES_tradnl" dirty="0"/>
          </a:p>
          <a:p>
            <a:endParaRPr lang="es-ES" dirty="0"/>
          </a:p>
        </p:txBody>
      </p:sp>
    </p:spTree>
    <p:extLst>
      <p:ext uri="{BB962C8B-B14F-4D97-AF65-F5344CB8AC3E}">
        <p14:creationId xmlns:p14="http://schemas.microsoft.com/office/powerpoint/2010/main" val="2898302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131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ANÓNIMA CERRADA.-</a:t>
            </a:r>
            <a:endParaRPr lang="es-ES" sz="3200" dirty="0">
              <a:solidFill>
                <a:srgbClr val="0070C0"/>
              </a:solidFill>
            </a:endParaRPr>
          </a:p>
        </p:txBody>
      </p:sp>
      <p:sp>
        <p:nvSpPr>
          <p:cNvPr id="3" name="Marcador de contenido 2">
            <a:extLst>
              <a:ext uri="{FF2B5EF4-FFF2-40B4-BE49-F238E27FC236}">
                <a16:creationId xmlns:a16="http://schemas.microsoft.com/office/drawing/2014/main" id="{8735C52C-24FD-0051-A937-26EF1B5DB255}"/>
              </a:ext>
            </a:extLst>
          </p:cNvPr>
          <p:cNvSpPr>
            <a:spLocks noGrp="1"/>
          </p:cNvSpPr>
          <p:nvPr>
            <p:ph idx="1"/>
          </p:nvPr>
        </p:nvSpPr>
        <p:spPr>
          <a:xfrm>
            <a:off x="2063552" y="1061872"/>
            <a:ext cx="7416824" cy="4734255"/>
          </a:xfrm>
        </p:spPr>
        <p:txBody>
          <a:bodyPr/>
          <a:lstStyle/>
          <a:p>
            <a:r>
              <a:rPr lang="es-PE" dirty="0"/>
              <a:t>Es uno de los tipos de Sociedad Anónima, </a:t>
            </a:r>
          </a:p>
          <a:p>
            <a:r>
              <a:rPr lang="es-PE" dirty="0"/>
              <a:t>Se constituye con un marco específico cerrado, </a:t>
            </a:r>
          </a:p>
          <a:p>
            <a:r>
              <a:rPr lang="es-PE" dirty="0"/>
              <a:t>Está conformado por no más de 20 accionistas, </a:t>
            </a:r>
          </a:p>
          <a:p>
            <a:r>
              <a:rPr lang="es-PE" dirty="0"/>
              <a:t>Las acciones no pueden estar inscritas en el Registro Público del Mercado de Valores. </a:t>
            </a:r>
          </a:p>
          <a:p>
            <a:r>
              <a:rPr lang="es-PE" dirty="0"/>
              <a:t>La transferencia de sus acciones tiene carácter de adquisición preferente de los socios, ante terceros; </a:t>
            </a:r>
          </a:p>
          <a:p>
            <a:r>
              <a:rPr lang="es-PE" dirty="0"/>
              <a:t>Se somete a las reglas de la adquisición preferente en caso de enajenación forzosa, </a:t>
            </a:r>
          </a:p>
          <a:p>
            <a:r>
              <a:rPr lang="es-PE" dirty="0"/>
              <a:t>Transmisión de las acciones por sucesión, </a:t>
            </a:r>
          </a:p>
          <a:p>
            <a:r>
              <a:rPr lang="es-PE" dirty="0"/>
              <a:t>Derechos de representación en junta general (otro accionista, cónyuge, ascendiente o descendiente en primer grado), derechos de separación. </a:t>
            </a:r>
          </a:p>
          <a:p>
            <a:r>
              <a:rPr lang="es-PE" dirty="0"/>
              <a:t>Tiene facultad del Directorio Facultativo (tener o no Directorio).</a:t>
            </a:r>
            <a:endParaRPr lang="es-ES_tradnl" dirty="0"/>
          </a:p>
          <a:p>
            <a:endParaRPr lang="es-ES" dirty="0"/>
          </a:p>
        </p:txBody>
      </p:sp>
    </p:spTree>
    <p:extLst>
      <p:ext uri="{BB962C8B-B14F-4D97-AF65-F5344CB8AC3E}">
        <p14:creationId xmlns:p14="http://schemas.microsoft.com/office/powerpoint/2010/main" val="39644654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BF507A65-4EB0-415B-BA7D-57E68504C5DD}"/>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132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LA SOCIEDAD ANÓNIMA CERRADA.-</a:t>
            </a:r>
            <a:endParaRPr lang="es-ES" dirty="0">
              <a:solidFill>
                <a:srgbClr val="0070C0"/>
              </a:solidFill>
            </a:endParaRPr>
          </a:p>
        </p:txBody>
      </p:sp>
      <p:sp>
        <p:nvSpPr>
          <p:cNvPr id="3" name="Marcador de contenido 2">
            <a:extLst>
              <a:ext uri="{FF2B5EF4-FFF2-40B4-BE49-F238E27FC236}">
                <a16:creationId xmlns:a16="http://schemas.microsoft.com/office/drawing/2014/main" id="{1BB53B0D-835E-4AFC-A806-8473154FC553}"/>
              </a:ext>
            </a:extLst>
          </p:cNvPr>
          <p:cNvSpPr txBox="1">
            <a:spLocks/>
          </p:cNvSpPr>
          <p:nvPr/>
        </p:nvSpPr>
        <p:spPr bwMode="auto">
          <a:xfrm>
            <a:off x="2796140" y="676201"/>
            <a:ext cx="2651788" cy="441676"/>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PE" sz="2000" dirty="0"/>
              <a:t>Personas jurídicas </a:t>
            </a:r>
          </a:p>
        </p:txBody>
      </p:sp>
      <p:sp>
        <p:nvSpPr>
          <p:cNvPr id="5" name="Marcador de contenido 2">
            <a:extLst>
              <a:ext uri="{FF2B5EF4-FFF2-40B4-BE49-F238E27FC236}">
                <a16:creationId xmlns:a16="http://schemas.microsoft.com/office/drawing/2014/main" id="{90E6F73C-8E85-81FD-711D-45C4452234F7}"/>
              </a:ext>
            </a:extLst>
          </p:cNvPr>
          <p:cNvSpPr txBox="1">
            <a:spLocks/>
          </p:cNvSpPr>
          <p:nvPr/>
        </p:nvSpPr>
        <p:spPr bwMode="auto">
          <a:xfrm>
            <a:off x="2783053" y="1235640"/>
            <a:ext cx="1728192" cy="533400"/>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Constituidas </a:t>
            </a:r>
            <a:endParaRPr lang="es-PE" dirty="0"/>
          </a:p>
        </p:txBody>
      </p:sp>
      <p:sp>
        <p:nvSpPr>
          <p:cNvPr id="9" name="CuadroTexto 8">
            <a:extLst>
              <a:ext uri="{FF2B5EF4-FFF2-40B4-BE49-F238E27FC236}">
                <a16:creationId xmlns:a16="http://schemas.microsoft.com/office/drawing/2014/main" id="{DB210ED6-FB2B-2389-A979-95DCF09F29E2}"/>
              </a:ext>
            </a:extLst>
          </p:cNvPr>
          <p:cNvSpPr txBox="1"/>
          <p:nvPr/>
        </p:nvSpPr>
        <p:spPr>
          <a:xfrm>
            <a:off x="5689504" y="1192855"/>
            <a:ext cx="4599833" cy="646331"/>
          </a:xfrm>
          <a:prstGeom prst="rect">
            <a:avLst/>
          </a:prstGeom>
          <a:noFill/>
          <a:ln>
            <a:solidFill>
              <a:srgbClr val="FF0000"/>
            </a:solidFill>
          </a:ln>
        </p:spPr>
        <p:txBody>
          <a:bodyPr wrap="square">
            <a:spAutoFit/>
          </a:bodyPr>
          <a:lstStyle/>
          <a:p>
            <a:pPr algn="l" defTabSz="914400"/>
            <a:r>
              <a:rPr lang="es-PE" dirty="0"/>
              <a:t>a) En forma simultánea, o </a:t>
            </a:r>
          </a:p>
          <a:p>
            <a:pPr algn="l" defTabSz="914400"/>
            <a:r>
              <a:rPr lang="es-PE" dirty="0"/>
              <a:t>b) En forma sucesiva, por oferta a terceros </a:t>
            </a:r>
            <a:endParaRPr lang="es-ES_tradnl" dirty="0"/>
          </a:p>
        </p:txBody>
      </p:sp>
      <p:sp>
        <p:nvSpPr>
          <p:cNvPr id="11" name="CuadroTexto 10">
            <a:extLst>
              <a:ext uri="{FF2B5EF4-FFF2-40B4-BE49-F238E27FC236}">
                <a16:creationId xmlns:a16="http://schemas.microsoft.com/office/drawing/2014/main" id="{D536E3CF-1376-C0FC-FE71-988EB8DD6273}"/>
              </a:ext>
            </a:extLst>
          </p:cNvPr>
          <p:cNvSpPr txBox="1"/>
          <p:nvPr/>
        </p:nvSpPr>
        <p:spPr>
          <a:xfrm>
            <a:off x="5689504" y="4690113"/>
            <a:ext cx="4692515" cy="369332"/>
          </a:xfrm>
          <a:prstGeom prst="rect">
            <a:avLst/>
          </a:prstGeom>
          <a:noFill/>
          <a:ln>
            <a:solidFill>
              <a:srgbClr val="FF0000"/>
            </a:solidFill>
          </a:ln>
        </p:spPr>
        <p:txBody>
          <a:bodyPr wrap="square">
            <a:spAutoFit/>
          </a:bodyPr>
          <a:lstStyle/>
          <a:p>
            <a:pPr algn="l" defTabSz="914400"/>
            <a:r>
              <a:rPr lang="es-PE" dirty="0"/>
              <a:t>Tiene fin lucrativo, ganancias, utilidades </a:t>
            </a:r>
          </a:p>
        </p:txBody>
      </p:sp>
      <p:sp>
        <p:nvSpPr>
          <p:cNvPr id="12" name="Marcador de contenido 2">
            <a:extLst>
              <a:ext uri="{FF2B5EF4-FFF2-40B4-BE49-F238E27FC236}">
                <a16:creationId xmlns:a16="http://schemas.microsoft.com/office/drawing/2014/main" id="{FCEB31F3-F1BD-2F7B-CFBB-FDD192D8B957}"/>
              </a:ext>
            </a:extLst>
          </p:cNvPr>
          <p:cNvSpPr txBox="1">
            <a:spLocks/>
          </p:cNvSpPr>
          <p:nvPr/>
        </p:nvSpPr>
        <p:spPr bwMode="auto">
          <a:xfrm>
            <a:off x="2796140" y="2131301"/>
            <a:ext cx="2024578" cy="533400"/>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PATRIMONIO</a:t>
            </a:r>
            <a:endParaRPr lang="es-PE" dirty="0"/>
          </a:p>
        </p:txBody>
      </p:sp>
      <p:sp>
        <p:nvSpPr>
          <p:cNvPr id="13" name="CuadroTexto 12">
            <a:extLst>
              <a:ext uri="{FF2B5EF4-FFF2-40B4-BE49-F238E27FC236}">
                <a16:creationId xmlns:a16="http://schemas.microsoft.com/office/drawing/2014/main" id="{6E6B72B0-7937-B3E5-69C1-E7A937099FB9}"/>
              </a:ext>
            </a:extLst>
          </p:cNvPr>
          <p:cNvSpPr txBox="1"/>
          <p:nvPr/>
        </p:nvSpPr>
        <p:spPr>
          <a:xfrm>
            <a:off x="5689504" y="1929606"/>
            <a:ext cx="4311801" cy="923330"/>
          </a:xfrm>
          <a:prstGeom prst="rect">
            <a:avLst/>
          </a:prstGeom>
          <a:noFill/>
          <a:ln>
            <a:solidFill>
              <a:srgbClr val="FF0000"/>
            </a:solidFill>
          </a:ln>
        </p:spPr>
        <p:txBody>
          <a:bodyPr wrap="square">
            <a:spAutoFit/>
          </a:bodyPr>
          <a:lstStyle/>
          <a:p>
            <a:pPr marL="342900" indent="-342900" algn="l" defTabSz="914400">
              <a:buAutoNum type="alphaLcParenR"/>
            </a:pPr>
            <a:r>
              <a:rPr lang="es-PE" dirty="0"/>
              <a:t>Aportes</a:t>
            </a:r>
          </a:p>
          <a:p>
            <a:pPr marL="342900" indent="-342900" algn="l" defTabSz="914400">
              <a:buAutoNum type="alphaLcParenR"/>
            </a:pPr>
            <a:r>
              <a:rPr lang="es-PE" dirty="0"/>
              <a:t>Adquisiciones onerosas</a:t>
            </a:r>
          </a:p>
          <a:p>
            <a:pPr marL="342900" indent="-342900" algn="l" defTabSz="914400">
              <a:buAutoNum type="alphaLcParenR"/>
            </a:pPr>
            <a:r>
              <a:rPr lang="es-PE" dirty="0"/>
              <a:t>Acciones con derechos y gravámenes</a:t>
            </a:r>
            <a:endParaRPr lang="es-ES_tradnl" dirty="0"/>
          </a:p>
        </p:txBody>
      </p:sp>
      <p:sp>
        <p:nvSpPr>
          <p:cNvPr id="14" name="Marcador de contenido 2">
            <a:extLst>
              <a:ext uri="{FF2B5EF4-FFF2-40B4-BE49-F238E27FC236}">
                <a16:creationId xmlns:a16="http://schemas.microsoft.com/office/drawing/2014/main" id="{54AC840A-C1FB-9BAE-B35F-3DB4F52E04E2}"/>
              </a:ext>
            </a:extLst>
          </p:cNvPr>
          <p:cNvSpPr txBox="1">
            <a:spLocks/>
          </p:cNvSpPr>
          <p:nvPr/>
        </p:nvSpPr>
        <p:spPr bwMode="auto">
          <a:xfrm>
            <a:off x="2796140" y="3029238"/>
            <a:ext cx="1728192" cy="737300"/>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Órgano de gobierno</a:t>
            </a:r>
            <a:endParaRPr lang="es-PE" dirty="0"/>
          </a:p>
        </p:txBody>
      </p:sp>
      <p:sp>
        <p:nvSpPr>
          <p:cNvPr id="15" name="CuadroTexto 14">
            <a:extLst>
              <a:ext uri="{FF2B5EF4-FFF2-40B4-BE49-F238E27FC236}">
                <a16:creationId xmlns:a16="http://schemas.microsoft.com/office/drawing/2014/main" id="{B8127EB9-3881-1F40-DBA1-5097C2ECDDB6}"/>
              </a:ext>
            </a:extLst>
          </p:cNvPr>
          <p:cNvSpPr txBox="1"/>
          <p:nvPr/>
        </p:nvSpPr>
        <p:spPr>
          <a:xfrm>
            <a:off x="5689504" y="2937718"/>
            <a:ext cx="3900427" cy="923330"/>
          </a:xfrm>
          <a:prstGeom prst="rect">
            <a:avLst/>
          </a:prstGeom>
          <a:noFill/>
          <a:ln>
            <a:solidFill>
              <a:srgbClr val="FF0000"/>
            </a:solidFill>
          </a:ln>
        </p:spPr>
        <p:txBody>
          <a:bodyPr wrap="square">
            <a:spAutoFit/>
          </a:bodyPr>
          <a:lstStyle/>
          <a:p>
            <a:pPr marL="342900" indent="-342900" algn="l" defTabSz="914400">
              <a:buAutoNum type="alphaLcParenR"/>
            </a:pPr>
            <a:r>
              <a:rPr lang="es-PE" dirty="0"/>
              <a:t>Junta General de Accionistas</a:t>
            </a:r>
          </a:p>
          <a:p>
            <a:pPr marL="342900" indent="-342900" algn="l" defTabSz="914400">
              <a:buAutoNum type="alphaLcParenR"/>
            </a:pPr>
            <a:r>
              <a:rPr lang="es-PE" dirty="0"/>
              <a:t>Directorio</a:t>
            </a:r>
          </a:p>
          <a:p>
            <a:pPr marL="342900" indent="-342900" algn="l" defTabSz="914400">
              <a:buAutoNum type="alphaLcParenR"/>
            </a:pPr>
            <a:r>
              <a:rPr lang="es-PE" dirty="0"/>
              <a:t>Gerencia</a:t>
            </a:r>
            <a:endParaRPr lang="es-ES_tradnl" dirty="0"/>
          </a:p>
        </p:txBody>
      </p:sp>
      <p:sp>
        <p:nvSpPr>
          <p:cNvPr id="16" name="Marcador de contenido 2">
            <a:extLst>
              <a:ext uri="{FF2B5EF4-FFF2-40B4-BE49-F238E27FC236}">
                <a16:creationId xmlns:a16="http://schemas.microsoft.com/office/drawing/2014/main" id="{930A7CF6-7309-0073-678B-FB9624093428}"/>
              </a:ext>
            </a:extLst>
          </p:cNvPr>
          <p:cNvSpPr txBox="1">
            <a:spLocks/>
          </p:cNvSpPr>
          <p:nvPr/>
        </p:nvSpPr>
        <p:spPr bwMode="auto">
          <a:xfrm>
            <a:off x="2796140" y="4005064"/>
            <a:ext cx="1728192" cy="458778"/>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Registradas</a:t>
            </a:r>
            <a:endParaRPr lang="es-PE" dirty="0"/>
          </a:p>
        </p:txBody>
      </p:sp>
      <p:sp>
        <p:nvSpPr>
          <p:cNvPr id="17" name="CuadroTexto 16">
            <a:extLst>
              <a:ext uri="{FF2B5EF4-FFF2-40B4-BE49-F238E27FC236}">
                <a16:creationId xmlns:a16="http://schemas.microsoft.com/office/drawing/2014/main" id="{7284771B-F637-D5E3-94BE-AA080E4BE799}"/>
              </a:ext>
            </a:extLst>
          </p:cNvPr>
          <p:cNvSpPr txBox="1"/>
          <p:nvPr/>
        </p:nvSpPr>
        <p:spPr>
          <a:xfrm>
            <a:off x="5689504" y="3933056"/>
            <a:ext cx="2473287" cy="646331"/>
          </a:xfrm>
          <a:prstGeom prst="rect">
            <a:avLst/>
          </a:prstGeom>
          <a:noFill/>
          <a:ln>
            <a:solidFill>
              <a:srgbClr val="FF0000"/>
            </a:solidFill>
          </a:ln>
        </p:spPr>
        <p:txBody>
          <a:bodyPr wrap="square">
            <a:spAutoFit/>
          </a:bodyPr>
          <a:lstStyle/>
          <a:p>
            <a:pPr marL="342900" indent="-342900" algn="l" defTabSz="914400">
              <a:buAutoNum type="alphaLcParenR"/>
            </a:pPr>
            <a:r>
              <a:rPr lang="es-PE" dirty="0"/>
              <a:t>Registros Públicos -Sunarp</a:t>
            </a:r>
            <a:endParaRPr lang="es-ES_tradnl" dirty="0"/>
          </a:p>
        </p:txBody>
      </p:sp>
      <p:sp>
        <p:nvSpPr>
          <p:cNvPr id="18" name="CuadroTexto 17">
            <a:extLst>
              <a:ext uri="{FF2B5EF4-FFF2-40B4-BE49-F238E27FC236}">
                <a16:creationId xmlns:a16="http://schemas.microsoft.com/office/drawing/2014/main" id="{306F520E-7D89-EB01-1DA6-AA712E3E89CB}"/>
              </a:ext>
            </a:extLst>
          </p:cNvPr>
          <p:cNvSpPr txBox="1"/>
          <p:nvPr/>
        </p:nvSpPr>
        <p:spPr>
          <a:xfrm>
            <a:off x="8531764" y="4077072"/>
            <a:ext cx="3337384" cy="369332"/>
          </a:xfrm>
          <a:prstGeom prst="rect">
            <a:avLst/>
          </a:prstGeom>
          <a:noFill/>
          <a:ln>
            <a:solidFill>
              <a:srgbClr val="FF0000"/>
            </a:solidFill>
          </a:ln>
        </p:spPr>
        <p:txBody>
          <a:bodyPr wrap="square">
            <a:spAutoFit/>
          </a:bodyPr>
          <a:lstStyle/>
          <a:p>
            <a:pPr marL="342900" indent="-342900" algn="l" defTabSz="914400">
              <a:buAutoNum type="alphaLcParenR"/>
            </a:pPr>
            <a:r>
              <a:rPr lang="es-PE" dirty="0"/>
              <a:t>Libro de personas jurídicas</a:t>
            </a:r>
            <a:endParaRPr lang="es-ES_tradnl" dirty="0"/>
          </a:p>
        </p:txBody>
      </p:sp>
      <p:sp>
        <p:nvSpPr>
          <p:cNvPr id="19" name="Marcador de contenido 2">
            <a:extLst>
              <a:ext uri="{FF2B5EF4-FFF2-40B4-BE49-F238E27FC236}">
                <a16:creationId xmlns:a16="http://schemas.microsoft.com/office/drawing/2014/main" id="{A02691CF-A741-F096-A36B-4A77E80BE01E}"/>
              </a:ext>
            </a:extLst>
          </p:cNvPr>
          <p:cNvSpPr txBox="1">
            <a:spLocks/>
          </p:cNvSpPr>
          <p:nvPr/>
        </p:nvSpPr>
        <p:spPr bwMode="auto">
          <a:xfrm>
            <a:off x="2796140" y="4653136"/>
            <a:ext cx="1728192" cy="435043"/>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Fin</a:t>
            </a:r>
            <a:endParaRPr lang="es-PE" dirty="0"/>
          </a:p>
        </p:txBody>
      </p:sp>
      <p:sp>
        <p:nvSpPr>
          <p:cNvPr id="20" name="CuadroTexto 19">
            <a:extLst>
              <a:ext uri="{FF2B5EF4-FFF2-40B4-BE49-F238E27FC236}">
                <a16:creationId xmlns:a16="http://schemas.microsoft.com/office/drawing/2014/main" id="{DA3C8F18-7AB0-109D-2773-7137B832478E}"/>
              </a:ext>
            </a:extLst>
          </p:cNvPr>
          <p:cNvSpPr txBox="1"/>
          <p:nvPr/>
        </p:nvSpPr>
        <p:spPr>
          <a:xfrm>
            <a:off x="5712863" y="643082"/>
            <a:ext cx="6179644" cy="369332"/>
          </a:xfrm>
          <a:prstGeom prst="rect">
            <a:avLst/>
          </a:prstGeom>
          <a:noFill/>
          <a:ln>
            <a:solidFill>
              <a:srgbClr val="FF0000"/>
            </a:solidFill>
          </a:ln>
        </p:spPr>
        <p:txBody>
          <a:bodyPr wrap="square">
            <a:spAutoFit/>
          </a:bodyPr>
          <a:lstStyle/>
          <a:p>
            <a:pPr defTabSz="914400"/>
            <a:r>
              <a:rPr lang="es-PE" dirty="0"/>
              <a:t>a) Sociedad de capitales; b) Impersonales; c) Fin lucrativo </a:t>
            </a:r>
          </a:p>
        </p:txBody>
      </p:sp>
      <p:sp>
        <p:nvSpPr>
          <p:cNvPr id="21" name="CuadroTexto 20">
            <a:extLst>
              <a:ext uri="{FF2B5EF4-FFF2-40B4-BE49-F238E27FC236}">
                <a16:creationId xmlns:a16="http://schemas.microsoft.com/office/drawing/2014/main" id="{BC3351E5-28CB-0761-A2B0-2E5720B174AE}"/>
              </a:ext>
            </a:extLst>
          </p:cNvPr>
          <p:cNvSpPr txBox="1"/>
          <p:nvPr/>
        </p:nvSpPr>
        <p:spPr>
          <a:xfrm>
            <a:off x="5689504" y="5328893"/>
            <a:ext cx="3409391" cy="369332"/>
          </a:xfrm>
          <a:prstGeom prst="rect">
            <a:avLst/>
          </a:prstGeom>
          <a:noFill/>
          <a:ln>
            <a:solidFill>
              <a:srgbClr val="FF0000"/>
            </a:solidFill>
          </a:ln>
        </p:spPr>
        <p:txBody>
          <a:bodyPr wrap="square">
            <a:spAutoFit/>
          </a:bodyPr>
          <a:lstStyle/>
          <a:p>
            <a:pPr algn="l" defTabSz="914400"/>
            <a:r>
              <a:rPr lang="es-PE" dirty="0"/>
              <a:t>Repartición de los dividendos</a:t>
            </a:r>
          </a:p>
        </p:txBody>
      </p:sp>
      <p:sp>
        <p:nvSpPr>
          <p:cNvPr id="22" name="Marcador de contenido 2">
            <a:extLst>
              <a:ext uri="{FF2B5EF4-FFF2-40B4-BE49-F238E27FC236}">
                <a16:creationId xmlns:a16="http://schemas.microsoft.com/office/drawing/2014/main" id="{7D9515A4-B2AB-D69A-BE87-AFE2669DC312}"/>
              </a:ext>
            </a:extLst>
          </p:cNvPr>
          <p:cNvSpPr txBox="1">
            <a:spLocks/>
          </p:cNvSpPr>
          <p:nvPr/>
        </p:nvSpPr>
        <p:spPr bwMode="auto">
          <a:xfrm>
            <a:off x="2796140" y="5263182"/>
            <a:ext cx="1728192" cy="435043"/>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Objetivo</a:t>
            </a:r>
            <a:endParaRPr lang="es-PE" dirty="0"/>
          </a:p>
        </p:txBody>
      </p:sp>
      <p:sp>
        <p:nvSpPr>
          <p:cNvPr id="24" name="Marcador de contenido 2">
            <a:extLst>
              <a:ext uri="{FF2B5EF4-FFF2-40B4-BE49-F238E27FC236}">
                <a16:creationId xmlns:a16="http://schemas.microsoft.com/office/drawing/2014/main" id="{5EBB77CD-F7FE-8068-F57B-C423893E68B9}"/>
              </a:ext>
            </a:extLst>
          </p:cNvPr>
          <p:cNvSpPr txBox="1">
            <a:spLocks/>
          </p:cNvSpPr>
          <p:nvPr/>
        </p:nvSpPr>
        <p:spPr bwMode="auto">
          <a:xfrm>
            <a:off x="0" y="2619438"/>
            <a:ext cx="1703512" cy="1529641"/>
          </a:xfrm>
          <a:prstGeom prst="rect">
            <a:avLst/>
          </a:prstGeom>
          <a:solidFill>
            <a:srgbClr val="C00000"/>
          </a:solid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ctr" defTabSz="914400">
              <a:buNone/>
            </a:pPr>
            <a:r>
              <a:rPr lang="es-ES" sz="2000" dirty="0">
                <a:solidFill>
                  <a:schemeClr val="bg1"/>
                </a:solidFill>
              </a:rPr>
              <a:t>Sociedad Anónima Cerrada</a:t>
            </a:r>
          </a:p>
          <a:p>
            <a:pPr marL="109537" indent="0" algn="ctr" defTabSz="914400">
              <a:buNone/>
            </a:pPr>
            <a:r>
              <a:rPr lang="es-ES" dirty="0">
                <a:solidFill>
                  <a:schemeClr val="bg1"/>
                </a:solidFill>
              </a:rPr>
              <a:t>S.A.C.</a:t>
            </a:r>
            <a:endParaRPr lang="es-PE" sz="2000" dirty="0">
              <a:solidFill>
                <a:schemeClr val="bg1"/>
              </a:solidFill>
            </a:endParaRPr>
          </a:p>
        </p:txBody>
      </p:sp>
      <p:cxnSp>
        <p:nvCxnSpPr>
          <p:cNvPr id="26" name="Conector recto de flecha 25">
            <a:extLst>
              <a:ext uri="{FF2B5EF4-FFF2-40B4-BE49-F238E27FC236}">
                <a16:creationId xmlns:a16="http://schemas.microsoft.com/office/drawing/2014/main" id="{A2FFF7AC-305A-DD0B-5966-C2E53616C7C4}"/>
              </a:ext>
            </a:extLst>
          </p:cNvPr>
          <p:cNvCxnSpPr>
            <a:cxnSpLocks/>
            <a:stCxn id="24" idx="3"/>
            <a:endCxn id="3" idx="1"/>
          </p:cNvCxnSpPr>
          <p:nvPr/>
        </p:nvCxnSpPr>
        <p:spPr>
          <a:xfrm flipV="1">
            <a:off x="1703512" y="897039"/>
            <a:ext cx="1092628" cy="2487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F45EB16F-4BD4-FE85-7CA9-5179F3258213}"/>
              </a:ext>
            </a:extLst>
          </p:cNvPr>
          <p:cNvCxnSpPr>
            <a:cxnSpLocks/>
            <a:stCxn id="24" idx="3"/>
            <a:endCxn id="5" idx="1"/>
          </p:cNvCxnSpPr>
          <p:nvPr/>
        </p:nvCxnSpPr>
        <p:spPr>
          <a:xfrm flipV="1">
            <a:off x="1703512" y="1502340"/>
            <a:ext cx="1079541" cy="1881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036E5007-1BC4-2D47-B365-D317346BF460}"/>
              </a:ext>
            </a:extLst>
          </p:cNvPr>
          <p:cNvCxnSpPr>
            <a:cxnSpLocks/>
            <a:stCxn id="24" idx="3"/>
            <a:endCxn id="14" idx="1"/>
          </p:cNvCxnSpPr>
          <p:nvPr/>
        </p:nvCxnSpPr>
        <p:spPr>
          <a:xfrm>
            <a:off x="1703512" y="3384259"/>
            <a:ext cx="1092628" cy="13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0A8E4251-D19A-4206-21A7-1AE0D1BDFD39}"/>
              </a:ext>
            </a:extLst>
          </p:cNvPr>
          <p:cNvCxnSpPr>
            <a:cxnSpLocks/>
            <a:stCxn id="24" idx="3"/>
            <a:endCxn id="12" idx="1"/>
          </p:cNvCxnSpPr>
          <p:nvPr/>
        </p:nvCxnSpPr>
        <p:spPr>
          <a:xfrm flipV="1">
            <a:off x="1703512" y="2398001"/>
            <a:ext cx="1092628" cy="986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53AF71EB-63A6-A8FC-2160-4787F5933253}"/>
              </a:ext>
            </a:extLst>
          </p:cNvPr>
          <p:cNvCxnSpPr>
            <a:cxnSpLocks/>
            <a:stCxn id="24" idx="3"/>
            <a:endCxn id="19" idx="1"/>
          </p:cNvCxnSpPr>
          <p:nvPr/>
        </p:nvCxnSpPr>
        <p:spPr>
          <a:xfrm>
            <a:off x="1703512" y="3384259"/>
            <a:ext cx="1092628" cy="1486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7BC87BEE-BE66-52E8-8CDB-FFFFB14CFDD1}"/>
              </a:ext>
            </a:extLst>
          </p:cNvPr>
          <p:cNvCxnSpPr>
            <a:cxnSpLocks/>
            <a:stCxn id="24" idx="3"/>
            <a:endCxn id="16" idx="1"/>
          </p:cNvCxnSpPr>
          <p:nvPr/>
        </p:nvCxnSpPr>
        <p:spPr>
          <a:xfrm>
            <a:off x="1703512" y="3384259"/>
            <a:ext cx="1092628" cy="850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0CE67F9A-080A-28CD-4098-4A85ABC84CBD}"/>
              </a:ext>
            </a:extLst>
          </p:cNvPr>
          <p:cNvCxnSpPr>
            <a:cxnSpLocks/>
            <a:stCxn id="5" idx="3"/>
            <a:endCxn id="9" idx="1"/>
          </p:cNvCxnSpPr>
          <p:nvPr/>
        </p:nvCxnSpPr>
        <p:spPr>
          <a:xfrm>
            <a:off x="4511245" y="1502340"/>
            <a:ext cx="1178259" cy="13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B6290969-A217-F9F6-E35C-9F25BAF8519B}"/>
              </a:ext>
            </a:extLst>
          </p:cNvPr>
          <p:cNvCxnSpPr>
            <a:cxnSpLocks/>
            <a:stCxn id="14" idx="3"/>
            <a:endCxn id="15" idx="1"/>
          </p:cNvCxnSpPr>
          <p:nvPr/>
        </p:nvCxnSpPr>
        <p:spPr>
          <a:xfrm>
            <a:off x="4524332" y="3397888"/>
            <a:ext cx="1165172" cy="1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324EE1C3-CF88-9158-E6E5-73032C46C554}"/>
              </a:ext>
            </a:extLst>
          </p:cNvPr>
          <p:cNvCxnSpPr>
            <a:cxnSpLocks/>
            <a:stCxn id="12" idx="3"/>
            <a:endCxn id="13" idx="1"/>
          </p:cNvCxnSpPr>
          <p:nvPr/>
        </p:nvCxnSpPr>
        <p:spPr>
          <a:xfrm flipV="1">
            <a:off x="4820718" y="2391271"/>
            <a:ext cx="868786" cy="6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EFD41DC2-C020-A465-8CB1-337B93E6480F}"/>
              </a:ext>
            </a:extLst>
          </p:cNvPr>
          <p:cNvCxnSpPr>
            <a:cxnSpLocks/>
            <a:stCxn id="19" idx="3"/>
            <a:endCxn id="11" idx="1"/>
          </p:cNvCxnSpPr>
          <p:nvPr/>
        </p:nvCxnSpPr>
        <p:spPr>
          <a:xfrm>
            <a:off x="4524332" y="4870658"/>
            <a:ext cx="1165172" cy="4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a:extLst>
              <a:ext uri="{FF2B5EF4-FFF2-40B4-BE49-F238E27FC236}">
                <a16:creationId xmlns:a16="http://schemas.microsoft.com/office/drawing/2014/main" id="{A97472B9-6D5A-D075-02EF-9D914A47533D}"/>
              </a:ext>
            </a:extLst>
          </p:cNvPr>
          <p:cNvCxnSpPr>
            <a:cxnSpLocks/>
            <a:stCxn id="16" idx="3"/>
            <a:endCxn id="17" idx="1"/>
          </p:cNvCxnSpPr>
          <p:nvPr/>
        </p:nvCxnSpPr>
        <p:spPr>
          <a:xfrm>
            <a:off x="4524332" y="4234453"/>
            <a:ext cx="1165172" cy="21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ector recto de flecha 72">
            <a:extLst>
              <a:ext uri="{FF2B5EF4-FFF2-40B4-BE49-F238E27FC236}">
                <a16:creationId xmlns:a16="http://schemas.microsoft.com/office/drawing/2014/main" id="{FBFE0D5F-3A45-B624-555B-8BD07534702D}"/>
              </a:ext>
            </a:extLst>
          </p:cNvPr>
          <p:cNvCxnSpPr>
            <a:cxnSpLocks/>
            <a:stCxn id="3" idx="3"/>
            <a:endCxn id="20" idx="1"/>
          </p:cNvCxnSpPr>
          <p:nvPr/>
        </p:nvCxnSpPr>
        <p:spPr>
          <a:xfrm flipV="1">
            <a:off x="5447928" y="827748"/>
            <a:ext cx="264935" cy="69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76">
            <a:extLst>
              <a:ext uri="{FF2B5EF4-FFF2-40B4-BE49-F238E27FC236}">
                <a16:creationId xmlns:a16="http://schemas.microsoft.com/office/drawing/2014/main" id="{41339FA4-B1C8-40AE-1634-8AAE394DAD1E}"/>
              </a:ext>
            </a:extLst>
          </p:cNvPr>
          <p:cNvCxnSpPr>
            <a:cxnSpLocks/>
            <a:stCxn id="22" idx="3"/>
            <a:endCxn id="21" idx="1"/>
          </p:cNvCxnSpPr>
          <p:nvPr/>
        </p:nvCxnSpPr>
        <p:spPr>
          <a:xfrm>
            <a:off x="4524332" y="5480704"/>
            <a:ext cx="1165172" cy="32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a:extLst>
              <a:ext uri="{FF2B5EF4-FFF2-40B4-BE49-F238E27FC236}">
                <a16:creationId xmlns:a16="http://schemas.microsoft.com/office/drawing/2014/main" id="{FE4ACF43-9219-23F5-6427-D6F4CEA60B3F}"/>
              </a:ext>
            </a:extLst>
          </p:cNvPr>
          <p:cNvCxnSpPr>
            <a:cxnSpLocks/>
            <a:stCxn id="17" idx="3"/>
            <a:endCxn id="18" idx="1"/>
          </p:cNvCxnSpPr>
          <p:nvPr/>
        </p:nvCxnSpPr>
        <p:spPr>
          <a:xfrm>
            <a:off x="8162791" y="4256222"/>
            <a:ext cx="368973" cy="5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8462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BF507A65-4EB0-415B-BA7D-57E68504C5DD}"/>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133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LA SOCIEDAD ANÓNIMA CERRADA.-</a:t>
            </a:r>
            <a:endParaRPr lang="es-ES" dirty="0">
              <a:solidFill>
                <a:srgbClr val="0070C0"/>
              </a:solidFill>
            </a:endParaRPr>
          </a:p>
        </p:txBody>
      </p:sp>
      <p:sp>
        <p:nvSpPr>
          <p:cNvPr id="5" name="Marcador de contenido 2">
            <a:extLst>
              <a:ext uri="{FF2B5EF4-FFF2-40B4-BE49-F238E27FC236}">
                <a16:creationId xmlns:a16="http://schemas.microsoft.com/office/drawing/2014/main" id="{90E6F73C-8E85-81FD-711D-45C4452234F7}"/>
              </a:ext>
            </a:extLst>
          </p:cNvPr>
          <p:cNvSpPr txBox="1">
            <a:spLocks/>
          </p:cNvSpPr>
          <p:nvPr/>
        </p:nvSpPr>
        <p:spPr bwMode="auto">
          <a:xfrm>
            <a:off x="3585302" y="518934"/>
            <a:ext cx="5257163" cy="398930"/>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Constituidas  con marco específico Cerrado</a:t>
            </a:r>
            <a:endParaRPr lang="es-PE" dirty="0"/>
          </a:p>
        </p:txBody>
      </p:sp>
      <p:sp>
        <p:nvSpPr>
          <p:cNvPr id="12" name="Marcador de contenido 2">
            <a:extLst>
              <a:ext uri="{FF2B5EF4-FFF2-40B4-BE49-F238E27FC236}">
                <a16:creationId xmlns:a16="http://schemas.microsoft.com/office/drawing/2014/main" id="{FCEB31F3-F1BD-2F7B-CFBB-FDD192D8B957}"/>
              </a:ext>
            </a:extLst>
          </p:cNvPr>
          <p:cNvSpPr txBox="1">
            <a:spLocks/>
          </p:cNvSpPr>
          <p:nvPr/>
        </p:nvSpPr>
        <p:spPr bwMode="auto">
          <a:xfrm>
            <a:off x="3598389" y="1039615"/>
            <a:ext cx="6468212" cy="417050"/>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Conformada por no más de 20 personas accionistas</a:t>
            </a:r>
            <a:endParaRPr lang="es-PE" dirty="0"/>
          </a:p>
        </p:txBody>
      </p:sp>
      <p:sp>
        <p:nvSpPr>
          <p:cNvPr id="14" name="Marcador de contenido 2">
            <a:extLst>
              <a:ext uri="{FF2B5EF4-FFF2-40B4-BE49-F238E27FC236}">
                <a16:creationId xmlns:a16="http://schemas.microsoft.com/office/drawing/2014/main" id="{54AC840A-C1FB-9BAE-B35F-3DB4F52E04E2}"/>
              </a:ext>
            </a:extLst>
          </p:cNvPr>
          <p:cNvSpPr txBox="1">
            <a:spLocks/>
          </p:cNvSpPr>
          <p:nvPr/>
        </p:nvSpPr>
        <p:spPr bwMode="auto">
          <a:xfrm>
            <a:off x="3585302" y="1615679"/>
            <a:ext cx="5257163" cy="692809"/>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sz="2000" dirty="0"/>
              <a:t>Las acciones no pueden estar en el Registro Público del Mercado de Valores</a:t>
            </a:r>
            <a:endParaRPr lang="es-PE" dirty="0"/>
          </a:p>
        </p:txBody>
      </p:sp>
      <p:sp>
        <p:nvSpPr>
          <p:cNvPr id="16" name="Marcador de contenido 2">
            <a:extLst>
              <a:ext uri="{FF2B5EF4-FFF2-40B4-BE49-F238E27FC236}">
                <a16:creationId xmlns:a16="http://schemas.microsoft.com/office/drawing/2014/main" id="{930A7CF6-7309-0073-678B-FB9624093428}"/>
              </a:ext>
            </a:extLst>
          </p:cNvPr>
          <p:cNvSpPr txBox="1">
            <a:spLocks/>
          </p:cNvSpPr>
          <p:nvPr/>
        </p:nvSpPr>
        <p:spPr bwMode="auto">
          <a:xfrm>
            <a:off x="3585301" y="2494748"/>
            <a:ext cx="6121259" cy="721068"/>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dirty="0"/>
              <a:t>La transferencia de sus acciones tiene carácter de adquisición preferente de los socios, ante terceros; </a:t>
            </a:r>
          </a:p>
          <a:p>
            <a:pPr marL="109537" indent="0" algn="l" defTabSz="914400">
              <a:buNone/>
            </a:pPr>
            <a:endParaRPr lang="es-PE" dirty="0"/>
          </a:p>
        </p:txBody>
      </p:sp>
      <p:sp>
        <p:nvSpPr>
          <p:cNvPr id="19" name="Marcador de contenido 2">
            <a:extLst>
              <a:ext uri="{FF2B5EF4-FFF2-40B4-BE49-F238E27FC236}">
                <a16:creationId xmlns:a16="http://schemas.microsoft.com/office/drawing/2014/main" id="{A02691CF-A741-F096-A36B-4A77E80BE01E}"/>
              </a:ext>
            </a:extLst>
          </p:cNvPr>
          <p:cNvSpPr txBox="1">
            <a:spLocks/>
          </p:cNvSpPr>
          <p:nvPr/>
        </p:nvSpPr>
        <p:spPr bwMode="auto">
          <a:xfrm>
            <a:off x="3585302" y="3430852"/>
            <a:ext cx="6481299" cy="751482"/>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l" defTabSz="914400">
              <a:buNone/>
            </a:pPr>
            <a:r>
              <a:rPr lang="es-PE" dirty="0"/>
              <a:t>Se somete a las reglas de la adquisición preferente en caso de enajenación forzosa, </a:t>
            </a:r>
          </a:p>
          <a:p>
            <a:pPr marL="109537" indent="0" algn="l" defTabSz="914400">
              <a:buNone/>
            </a:pPr>
            <a:endParaRPr lang="es-PE" dirty="0"/>
          </a:p>
        </p:txBody>
      </p:sp>
      <p:sp>
        <p:nvSpPr>
          <p:cNvPr id="22" name="Marcador de contenido 2">
            <a:extLst>
              <a:ext uri="{FF2B5EF4-FFF2-40B4-BE49-F238E27FC236}">
                <a16:creationId xmlns:a16="http://schemas.microsoft.com/office/drawing/2014/main" id="{7D9515A4-B2AB-D69A-BE87-AFE2669DC312}"/>
              </a:ext>
            </a:extLst>
          </p:cNvPr>
          <p:cNvSpPr txBox="1">
            <a:spLocks/>
          </p:cNvSpPr>
          <p:nvPr/>
        </p:nvSpPr>
        <p:spPr bwMode="auto">
          <a:xfrm>
            <a:off x="3598389" y="4366956"/>
            <a:ext cx="7044276" cy="435043"/>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buNone/>
            </a:pPr>
            <a:r>
              <a:rPr lang="es-PE" dirty="0"/>
              <a:t>Permite la Transmisión de las acciones por sucesión </a:t>
            </a:r>
          </a:p>
        </p:txBody>
      </p:sp>
      <p:sp>
        <p:nvSpPr>
          <p:cNvPr id="24" name="Marcador de contenido 2">
            <a:extLst>
              <a:ext uri="{FF2B5EF4-FFF2-40B4-BE49-F238E27FC236}">
                <a16:creationId xmlns:a16="http://schemas.microsoft.com/office/drawing/2014/main" id="{5EBB77CD-F7FE-8068-F57B-C423893E68B9}"/>
              </a:ext>
            </a:extLst>
          </p:cNvPr>
          <p:cNvSpPr txBox="1">
            <a:spLocks/>
          </p:cNvSpPr>
          <p:nvPr/>
        </p:nvSpPr>
        <p:spPr bwMode="auto">
          <a:xfrm>
            <a:off x="802249" y="2549282"/>
            <a:ext cx="1703512" cy="1529641"/>
          </a:xfrm>
          <a:prstGeom prst="rect">
            <a:avLst/>
          </a:prstGeom>
          <a:solidFill>
            <a:srgbClr val="C00000"/>
          </a:solid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ctr" defTabSz="914400">
              <a:buNone/>
            </a:pPr>
            <a:r>
              <a:rPr lang="es-ES" sz="2000" dirty="0">
                <a:solidFill>
                  <a:schemeClr val="bg1"/>
                </a:solidFill>
              </a:rPr>
              <a:t>Sociedad Anónima Cerrada</a:t>
            </a:r>
          </a:p>
          <a:p>
            <a:pPr marL="109537" indent="0" algn="ctr" defTabSz="914400">
              <a:buNone/>
            </a:pPr>
            <a:r>
              <a:rPr lang="es-ES" dirty="0">
                <a:solidFill>
                  <a:schemeClr val="bg1"/>
                </a:solidFill>
              </a:rPr>
              <a:t>S.A.C.</a:t>
            </a:r>
            <a:endParaRPr lang="es-PE" sz="2000" dirty="0">
              <a:solidFill>
                <a:schemeClr val="bg1"/>
              </a:solidFill>
            </a:endParaRPr>
          </a:p>
        </p:txBody>
      </p:sp>
      <p:cxnSp>
        <p:nvCxnSpPr>
          <p:cNvPr id="27" name="Conector recto de flecha 26">
            <a:extLst>
              <a:ext uri="{FF2B5EF4-FFF2-40B4-BE49-F238E27FC236}">
                <a16:creationId xmlns:a16="http://schemas.microsoft.com/office/drawing/2014/main" id="{F45EB16F-4BD4-FE85-7CA9-5179F3258213}"/>
              </a:ext>
            </a:extLst>
          </p:cNvPr>
          <p:cNvCxnSpPr>
            <a:cxnSpLocks/>
            <a:stCxn id="24" idx="3"/>
            <a:endCxn id="5" idx="1"/>
          </p:cNvCxnSpPr>
          <p:nvPr/>
        </p:nvCxnSpPr>
        <p:spPr>
          <a:xfrm flipV="1">
            <a:off x="2505761" y="718399"/>
            <a:ext cx="1079541" cy="2595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036E5007-1BC4-2D47-B365-D317346BF460}"/>
              </a:ext>
            </a:extLst>
          </p:cNvPr>
          <p:cNvCxnSpPr>
            <a:cxnSpLocks/>
            <a:stCxn id="24" idx="3"/>
            <a:endCxn id="14" idx="1"/>
          </p:cNvCxnSpPr>
          <p:nvPr/>
        </p:nvCxnSpPr>
        <p:spPr>
          <a:xfrm flipV="1">
            <a:off x="2505761" y="1962084"/>
            <a:ext cx="1079541" cy="1352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0A8E4251-D19A-4206-21A7-1AE0D1BDFD39}"/>
              </a:ext>
            </a:extLst>
          </p:cNvPr>
          <p:cNvCxnSpPr>
            <a:cxnSpLocks/>
            <a:stCxn id="24" idx="3"/>
            <a:endCxn id="12" idx="1"/>
          </p:cNvCxnSpPr>
          <p:nvPr/>
        </p:nvCxnSpPr>
        <p:spPr>
          <a:xfrm flipV="1">
            <a:off x="2505761" y="1248140"/>
            <a:ext cx="1092628" cy="2065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53AF71EB-63A6-A8FC-2160-4787F5933253}"/>
              </a:ext>
            </a:extLst>
          </p:cNvPr>
          <p:cNvCxnSpPr>
            <a:cxnSpLocks/>
            <a:stCxn id="24" idx="3"/>
            <a:endCxn id="19" idx="1"/>
          </p:cNvCxnSpPr>
          <p:nvPr/>
        </p:nvCxnSpPr>
        <p:spPr>
          <a:xfrm>
            <a:off x="2505761" y="3314103"/>
            <a:ext cx="1079541" cy="492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7BC87BEE-BE66-52E8-8CDB-FFFFB14CFDD1}"/>
              </a:ext>
            </a:extLst>
          </p:cNvPr>
          <p:cNvCxnSpPr>
            <a:cxnSpLocks/>
            <a:stCxn id="24" idx="3"/>
            <a:endCxn id="16" idx="1"/>
          </p:cNvCxnSpPr>
          <p:nvPr/>
        </p:nvCxnSpPr>
        <p:spPr>
          <a:xfrm flipV="1">
            <a:off x="2505761" y="2855282"/>
            <a:ext cx="1079540" cy="458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Marcador de contenido 2">
            <a:extLst>
              <a:ext uri="{FF2B5EF4-FFF2-40B4-BE49-F238E27FC236}">
                <a16:creationId xmlns:a16="http://schemas.microsoft.com/office/drawing/2014/main" id="{BB7843C1-F109-89A1-7538-D62D90433FF0}"/>
              </a:ext>
            </a:extLst>
          </p:cNvPr>
          <p:cNvSpPr>
            <a:spLocks noGrp="1"/>
          </p:cNvSpPr>
          <p:nvPr>
            <p:ph idx="1"/>
          </p:nvPr>
        </p:nvSpPr>
        <p:spPr>
          <a:xfrm>
            <a:off x="3608751" y="6236119"/>
            <a:ext cx="7937214" cy="363085"/>
          </a:xfrm>
          <a:ln>
            <a:solidFill>
              <a:srgbClr val="FF0000"/>
            </a:solidFill>
          </a:ln>
        </p:spPr>
        <p:txBody>
          <a:bodyPr/>
          <a:lstStyle/>
          <a:p>
            <a:pPr marL="109537" indent="0">
              <a:buNone/>
            </a:pPr>
            <a:r>
              <a:rPr lang="es-PE" dirty="0"/>
              <a:t>Tiene facultad del Directorio Facultativo (tener o no Directorio)</a:t>
            </a:r>
            <a:endParaRPr lang="es-ES_tradnl" dirty="0"/>
          </a:p>
          <a:p>
            <a:endParaRPr lang="es-ES" dirty="0"/>
          </a:p>
        </p:txBody>
      </p:sp>
      <p:sp>
        <p:nvSpPr>
          <p:cNvPr id="62" name="Marcador de contenido 2">
            <a:extLst>
              <a:ext uri="{FF2B5EF4-FFF2-40B4-BE49-F238E27FC236}">
                <a16:creationId xmlns:a16="http://schemas.microsoft.com/office/drawing/2014/main" id="{E5199321-4473-356E-B9AB-18C1A7A8F1B5}"/>
              </a:ext>
            </a:extLst>
          </p:cNvPr>
          <p:cNvSpPr txBox="1">
            <a:spLocks/>
          </p:cNvSpPr>
          <p:nvPr/>
        </p:nvSpPr>
        <p:spPr bwMode="auto">
          <a:xfrm>
            <a:off x="3585881" y="4938945"/>
            <a:ext cx="6624736" cy="1038378"/>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buNone/>
            </a:pPr>
            <a:r>
              <a:rPr lang="es-PE" dirty="0"/>
              <a:t>Permite derechos de representación en junta general (otro accionista, cónyuge, ascendiente o descendiente en primer grado), derechos de separación. </a:t>
            </a:r>
          </a:p>
          <a:p>
            <a:endParaRPr lang="es-PE" dirty="0"/>
          </a:p>
        </p:txBody>
      </p:sp>
      <p:cxnSp>
        <p:nvCxnSpPr>
          <p:cNvPr id="63" name="Conector recto de flecha 62">
            <a:extLst>
              <a:ext uri="{FF2B5EF4-FFF2-40B4-BE49-F238E27FC236}">
                <a16:creationId xmlns:a16="http://schemas.microsoft.com/office/drawing/2014/main" id="{8C0A6187-FFB6-F78B-7D02-2C14C43F1FFC}"/>
              </a:ext>
            </a:extLst>
          </p:cNvPr>
          <p:cNvCxnSpPr>
            <a:cxnSpLocks/>
            <a:stCxn id="24" idx="3"/>
            <a:endCxn id="22" idx="1"/>
          </p:cNvCxnSpPr>
          <p:nvPr/>
        </p:nvCxnSpPr>
        <p:spPr>
          <a:xfrm>
            <a:off x="2505761" y="3314103"/>
            <a:ext cx="1092628" cy="1270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a:extLst>
              <a:ext uri="{FF2B5EF4-FFF2-40B4-BE49-F238E27FC236}">
                <a16:creationId xmlns:a16="http://schemas.microsoft.com/office/drawing/2014/main" id="{BFF556A3-0B26-9462-BFD8-8C7E91AFD225}"/>
              </a:ext>
            </a:extLst>
          </p:cNvPr>
          <p:cNvCxnSpPr>
            <a:cxnSpLocks/>
            <a:stCxn id="24" idx="3"/>
            <a:endCxn id="2" idx="1"/>
          </p:cNvCxnSpPr>
          <p:nvPr/>
        </p:nvCxnSpPr>
        <p:spPr>
          <a:xfrm>
            <a:off x="2505761" y="3314103"/>
            <a:ext cx="1102990" cy="3103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a:extLst>
              <a:ext uri="{FF2B5EF4-FFF2-40B4-BE49-F238E27FC236}">
                <a16:creationId xmlns:a16="http://schemas.microsoft.com/office/drawing/2014/main" id="{AB3319FF-9EB5-3113-F553-F6E6227D1111}"/>
              </a:ext>
            </a:extLst>
          </p:cNvPr>
          <p:cNvCxnSpPr>
            <a:cxnSpLocks/>
            <a:stCxn id="24" idx="3"/>
            <a:endCxn id="62" idx="1"/>
          </p:cNvCxnSpPr>
          <p:nvPr/>
        </p:nvCxnSpPr>
        <p:spPr>
          <a:xfrm>
            <a:off x="2505761" y="3314103"/>
            <a:ext cx="1080120" cy="2144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351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309F19B-4E5B-C560-39DE-6CC7AC6AA651}"/>
              </a:ext>
            </a:extLst>
          </p:cNvPr>
          <p:cNvSpPr/>
          <p:nvPr/>
        </p:nvSpPr>
        <p:spPr>
          <a:xfrm>
            <a:off x="-1" y="0"/>
            <a:ext cx="6465585" cy="6858000"/>
          </a:xfrm>
          <a:prstGeom prst="rect">
            <a:avLst/>
          </a:prstGeom>
          <a:solidFill>
            <a:schemeClr val="accent6">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1B13D5F2-97B2-876D-2BF4-93B0E0B67542}"/>
              </a:ext>
            </a:extLst>
          </p:cNvPr>
          <p:cNvSpPr/>
          <p:nvPr/>
        </p:nvSpPr>
        <p:spPr>
          <a:xfrm>
            <a:off x="9132125" y="0"/>
            <a:ext cx="3162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Elipse 9">
            <a:extLst>
              <a:ext uri="{FF2B5EF4-FFF2-40B4-BE49-F238E27FC236}">
                <a16:creationId xmlns:a16="http://schemas.microsoft.com/office/drawing/2014/main" id="{1F73723F-4D90-3203-EDCE-5DC52D40C667}"/>
              </a:ext>
            </a:extLst>
          </p:cNvPr>
          <p:cNvSpPr/>
          <p:nvPr/>
        </p:nvSpPr>
        <p:spPr>
          <a:xfrm>
            <a:off x="11753897" y="4701044"/>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1" name="Elipse 10">
            <a:extLst>
              <a:ext uri="{FF2B5EF4-FFF2-40B4-BE49-F238E27FC236}">
                <a16:creationId xmlns:a16="http://schemas.microsoft.com/office/drawing/2014/main" id="{83AE5589-4257-D63D-B91B-F5E34C25152E}"/>
              </a:ext>
            </a:extLst>
          </p:cNvPr>
          <p:cNvSpPr/>
          <p:nvPr/>
        </p:nvSpPr>
        <p:spPr>
          <a:xfrm>
            <a:off x="11780866" y="5468631"/>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2" name="Elipse 11">
            <a:extLst>
              <a:ext uri="{FF2B5EF4-FFF2-40B4-BE49-F238E27FC236}">
                <a16:creationId xmlns:a16="http://schemas.microsoft.com/office/drawing/2014/main" id="{F67E6D7A-3603-C73C-AB8C-3F34CB735A85}"/>
              </a:ext>
            </a:extLst>
          </p:cNvPr>
          <p:cNvSpPr/>
          <p:nvPr/>
        </p:nvSpPr>
        <p:spPr>
          <a:xfrm>
            <a:off x="11775286" y="6236218"/>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86059" y="1702033"/>
            <a:ext cx="6148598" cy="32547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A SOCIEDAD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 ANÓNIMA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ABIERTA</a:t>
            </a: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134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8174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855BC2-6053-E77F-521D-B6822246104A}"/>
              </a:ext>
            </a:extLst>
          </p:cNvPr>
          <p:cNvSpPr/>
          <p:nvPr/>
        </p:nvSpPr>
        <p:spPr>
          <a:xfrm>
            <a:off x="227347" y="1"/>
            <a:ext cx="142007" cy="219156"/>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487488" y="980728"/>
            <a:ext cx="7105493" cy="174222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A SOCIEDAD ANÓNIMA ABIERTA</a:t>
            </a:r>
            <a:endParaRPr kumimoji="0" lang="es-PE" sz="4400" b="1" i="0" u="none" strike="noStrike" kern="1200" cap="none" spc="0" normalizeH="0" baseline="0" noProof="0" dirty="0">
              <a:ln>
                <a:noFill/>
              </a:ln>
              <a:solidFill>
                <a:srgbClr val="0070C0"/>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135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91344" y="188640"/>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1703512" y="3068960"/>
            <a:ext cx="7631460" cy="954107"/>
          </a:xfrm>
          <a:prstGeom prst="rect">
            <a:avLst/>
          </a:prstGeom>
          <a:noFill/>
        </p:spPr>
        <p:txBody>
          <a:bodyPr wrap="square">
            <a:spAutoFit/>
          </a:bodyPr>
          <a:lstStyle/>
          <a:p>
            <a:pPr marL="342900" marR="0" lvl="0" indent="-342900"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lang="es-PE" sz="2800" b="1" dirty="0">
                <a:solidFill>
                  <a:prstClr val="black">
                    <a:lumMod val="75000"/>
                    <a:lumOff val="25000"/>
                  </a:prstClr>
                </a:solidFill>
                <a:latin typeface="Trebuchet MS" panose="020B0603020202020204"/>
              </a:rPr>
              <a:t>La Sociedad Anónima Abierta es una sociedad de acciones</a:t>
            </a:r>
            <a:endParaRPr lang="es-PE" sz="2000" dirty="0">
              <a:solidFill>
                <a:prstClr val="black"/>
              </a:solidFill>
              <a:latin typeface="Georgia"/>
            </a:endParaRPr>
          </a:p>
        </p:txBody>
      </p:sp>
    </p:spTree>
    <p:extLst>
      <p:ext uri="{BB962C8B-B14F-4D97-AF65-F5344CB8AC3E}">
        <p14:creationId xmlns:p14="http://schemas.microsoft.com/office/powerpoint/2010/main" val="6524795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136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ANÓNIMA Abierta.-</a:t>
            </a:r>
            <a:endParaRPr lang="es-ES" sz="3200" dirty="0">
              <a:solidFill>
                <a:srgbClr val="0070C0"/>
              </a:solidFill>
            </a:endParaRPr>
          </a:p>
        </p:txBody>
      </p:sp>
      <p:sp>
        <p:nvSpPr>
          <p:cNvPr id="9" name="Marcador de contenido 2">
            <a:extLst>
              <a:ext uri="{FF2B5EF4-FFF2-40B4-BE49-F238E27FC236}">
                <a16:creationId xmlns:a16="http://schemas.microsoft.com/office/drawing/2014/main" id="{EF311C60-9E1F-0684-00B8-F01722314D24}"/>
              </a:ext>
            </a:extLst>
          </p:cNvPr>
          <p:cNvSpPr>
            <a:spLocks noGrp="1"/>
          </p:cNvSpPr>
          <p:nvPr>
            <p:ph idx="1"/>
          </p:nvPr>
        </p:nvSpPr>
        <p:spPr>
          <a:xfrm>
            <a:off x="1847528" y="860226"/>
            <a:ext cx="8568952" cy="5521102"/>
          </a:xfrm>
        </p:spPr>
        <p:txBody>
          <a:bodyPr/>
          <a:lstStyle/>
          <a:p>
            <a:r>
              <a:rPr lang="es-PE" b="1" dirty="0"/>
              <a:t>b) Sociedad Anónima Abierta</a:t>
            </a:r>
            <a:endParaRPr lang="es-ES_tradnl" dirty="0"/>
          </a:p>
          <a:p>
            <a:r>
              <a:rPr lang="es-PE" dirty="0"/>
              <a:t>La Sociedad Anónima Abierta es una persona jurídica de derecho privado, que puede constituirse por oferta pública primaria de acciones u obligaciones convertibles en acciones, puede tener más de 750 accionistas, más del 30% de su capital pertenece a 175 o más accionistas, sin considerar a accionistas con acciones que no alcanzan al 2 x mil del capital o exceda del 5% del capital. La Sociedad Anónima tiene el deber de inscribir sus acciones en el Registro Público del Mercado de Valores, salvo las excepciones por libre derecho de preferencia de adquisición, etc. Asimismo están sujetas a la supervisión de la Comisión Nacional Supervisora de Empresas y Valores CONASEV. Los principios por los que se rigen son, entre otros, la libre transmisibilidad de las acciones, la libre negociación de las acciones, acciones inscritas y no inscritas en el Registro Público del Mercado de Valores. Están conformadas por la Junta General de Accionistas, el Directorio, los Gerentes. Constituida mediante escritura pública, ante Notario e inscrita en los Registros Públicos. Su capital está formado por las acciones, los títulos representativos de las acciones, los dividendos, utilidades. </a:t>
            </a:r>
            <a:endParaRPr lang="es-ES_tradnl" dirty="0"/>
          </a:p>
          <a:p>
            <a:r>
              <a:rPr lang="es-PE" dirty="0"/>
              <a:t> </a:t>
            </a:r>
            <a:endParaRPr lang="es-ES_tradnl" dirty="0"/>
          </a:p>
          <a:p>
            <a:endParaRPr lang="es-ES" dirty="0"/>
          </a:p>
        </p:txBody>
      </p:sp>
    </p:spTree>
    <p:extLst>
      <p:ext uri="{BB962C8B-B14F-4D97-AF65-F5344CB8AC3E}">
        <p14:creationId xmlns:p14="http://schemas.microsoft.com/office/powerpoint/2010/main" val="1240700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137</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ANÓNIMA Abierta.-</a:t>
            </a:r>
            <a:endParaRPr lang="es-ES" sz="3200" dirty="0">
              <a:solidFill>
                <a:srgbClr val="0070C0"/>
              </a:solidFill>
            </a:endParaRPr>
          </a:p>
        </p:txBody>
      </p:sp>
      <p:sp>
        <p:nvSpPr>
          <p:cNvPr id="5" name="Marcador de contenido 2">
            <a:extLst>
              <a:ext uri="{FF2B5EF4-FFF2-40B4-BE49-F238E27FC236}">
                <a16:creationId xmlns:a16="http://schemas.microsoft.com/office/drawing/2014/main" id="{DDEDBDEB-E98E-7ED7-9E86-F3A47AC98CCC}"/>
              </a:ext>
            </a:extLst>
          </p:cNvPr>
          <p:cNvSpPr txBox="1">
            <a:spLocks/>
          </p:cNvSpPr>
          <p:nvPr/>
        </p:nvSpPr>
        <p:spPr bwMode="auto">
          <a:xfrm>
            <a:off x="767408" y="840434"/>
            <a:ext cx="11017224" cy="5521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defTabSz="914400"/>
            <a:r>
              <a:rPr lang="es-PE" dirty="0"/>
              <a:t>Es una persona jurídica de derecho privado</a:t>
            </a:r>
          </a:p>
          <a:p>
            <a:pPr defTabSz="914400"/>
            <a:r>
              <a:rPr lang="es-PE" dirty="0"/>
              <a:t>Puede constituirse por oferta pública primaria de acciones u obligaciones convertibles en acciones, </a:t>
            </a:r>
          </a:p>
          <a:p>
            <a:pPr defTabSz="914400"/>
            <a:r>
              <a:rPr lang="es-PE" dirty="0"/>
              <a:t>Puede tener más de 750 accionistas, </a:t>
            </a:r>
          </a:p>
          <a:p>
            <a:pPr defTabSz="914400"/>
            <a:r>
              <a:rPr lang="es-PE" dirty="0"/>
              <a:t>Más del 30% de su capital pertenece a 175 o más accionistas, sin considerar a accionistas con acciones que no alcanzan al 2 x mil del capital o exceda del 5% del capital. </a:t>
            </a:r>
          </a:p>
          <a:p>
            <a:pPr defTabSz="914400"/>
            <a:r>
              <a:rPr lang="es-PE" dirty="0"/>
              <a:t>Debe inscribir sus acciones en el Registro Público del Mercado de Valores, salvo las excepciones por libre derecho de preferencia de adquisición, etc. </a:t>
            </a:r>
          </a:p>
          <a:p>
            <a:pPr defTabSz="914400"/>
            <a:r>
              <a:rPr lang="es-PE" dirty="0"/>
              <a:t>Están sujetas a la supervisión de la Comisión Nacional Supervisora de Empresas y Valores CONASEV. </a:t>
            </a:r>
          </a:p>
          <a:p>
            <a:pPr defTabSz="914400"/>
            <a:r>
              <a:rPr lang="es-PE" dirty="0"/>
              <a:t>Se rigen por el principio de libre transmisibilidad de las acciones, </a:t>
            </a:r>
          </a:p>
          <a:p>
            <a:pPr defTabSz="914400"/>
            <a:r>
              <a:rPr lang="es-PE" dirty="0"/>
              <a:t>Se rigen por el principio de libre negociación de las acciones, </a:t>
            </a:r>
          </a:p>
          <a:p>
            <a:pPr defTabSz="914400"/>
            <a:r>
              <a:rPr lang="es-PE" dirty="0"/>
              <a:t>Puede tener acciones inscritas y no inscritas en el Registro Público del Mercado de Valores. </a:t>
            </a:r>
          </a:p>
          <a:p>
            <a:pPr defTabSz="914400"/>
            <a:r>
              <a:rPr lang="es-PE" dirty="0"/>
              <a:t>Conformada por la Junta General de Accionistas, el Directorio, los Gerentes. </a:t>
            </a:r>
          </a:p>
          <a:p>
            <a:pPr defTabSz="914400"/>
            <a:r>
              <a:rPr lang="es-PE" dirty="0"/>
              <a:t>Constituida por Escritura Pública, ante Notario e inscrita en los Registros Públicos. </a:t>
            </a:r>
          </a:p>
          <a:p>
            <a:pPr defTabSz="914400"/>
            <a:r>
              <a:rPr lang="es-PE" dirty="0"/>
              <a:t>Capital formado por acciones, títulos representativos de las acciones, dividendos, utilidades. </a:t>
            </a:r>
            <a:endParaRPr lang="es-ES_tradnl" dirty="0"/>
          </a:p>
          <a:p>
            <a:pPr defTabSz="914400"/>
            <a:r>
              <a:rPr lang="es-PE" dirty="0"/>
              <a:t> </a:t>
            </a:r>
            <a:endParaRPr lang="es-ES_tradnl" dirty="0"/>
          </a:p>
          <a:p>
            <a:pPr defTabSz="914400"/>
            <a:endParaRPr lang="es-ES" dirty="0"/>
          </a:p>
        </p:txBody>
      </p:sp>
    </p:spTree>
    <p:extLst>
      <p:ext uri="{BB962C8B-B14F-4D97-AF65-F5344CB8AC3E}">
        <p14:creationId xmlns:p14="http://schemas.microsoft.com/office/powerpoint/2010/main" val="3361720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138</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ANÓNIMA Abierta.-</a:t>
            </a:r>
            <a:endParaRPr lang="es-ES" sz="3200" dirty="0">
              <a:solidFill>
                <a:srgbClr val="0070C0"/>
              </a:solidFill>
            </a:endParaRPr>
          </a:p>
        </p:txBody>
      </p:sp>
      <p:sp>
        <p:nvSpPr>
          <p:cNvPr id="9" name="CuadroTexto 8">
            <a:extLst>
              <a:ext uri="{FF2B5EF4-FFF2-40B4-BE49-F238E27FC236}">
                <a16:creationId xmlns:a16="http://schemas.microsoft.com/office/drawing/2014/main" id="{239F5586-B3B7-3C8A-F011-170A377A94FE}"/>
              </a:ext>
            </a:extLst>
          </p:cNvPr>
          <p:cNvSpPr txBox="1"/>
          <p:nvPr/>
        </p:nvSpPr>
        <p:spPr>
          <a:xfrm>
            <a:off x="2495599" y="1047002"/>
            <a:ext cx="5567508" cy="646331"/>
          </a:xfrm>
          <a:prstGeom prst="rect">
            <a:avLst/>
          </a:prstGeom>
          <a:noFill/>
          <a:ln>
            <a:solidFill>
              <a:srgbClr val="FF0000"/>
            </a:solidFill>
          </a:ln>
        </p:spPr>
        <p:txBody>
          <a:bodyPr wrap="square">
            <a:spAutoFit/>
          </a:bodyPr>
          <a:lstStyle/>
          <a:p>
            <a:pPr defTabSz="914400"/>
            <a:r>
              <a:rPr lang="es-PE" dirty="0"/>
              <a:t>Puede constituirse por oferta pública primaria de acciones u obligaciones convertibles en acciones</a:t>
            </a:r>
          </a:p>
        </p:txBody>
      </p:sp>
      <p:sp>
        <p:nvSpPr>
          <p:cNvPr id="11" name="CuadroTexto 10">
            <a:extLst>
              <a:ext uri="{FF2B5EF4-FFF2-40B4-BE49-F238E27FC236}">
                <a16:creationId xmlns:a16="http://schemas.microsoft.com/office/drawing/2014/main" id="{DF9BC6DD-762B-BFDE-6311-424024F65110}"/>
              </a:ext>
            </a:extLst>
          </p:cNvPr>
          <p:cNvSpPr txBox="1"/>
          <p:nvPr/>
        </p:nvSpPr>
        <p:spPr>
          <a:xfrm>
            <a:off x="2495599" y="1756910"/>
            <a:ext cx="3240360" cy="369332"/>
          </a:xfrm>
          <a:prstGeom prst="rect">
            <a:avLst/>
          </a:prstGeom>
          <a:noFill/>
          <a:ln>
            <a:solidFill>
              <a:srgbClr val="FF0000"/>
            </a:solidFill>
          </a:ln>
        </p:spPr>
        <p:txBody>
          <a:bodyPr wrap="square">
            <a:spAutoFit/>
          </a:bodyPr>
          <a:lstStyle/>
          <a:p>
            <a:r>
              <a:rPr lang="es-PE" dirty="0"/>
              <a:t>Más de 750 accionistas</a:t>
            </a:r>
          </a:p>
        </p:txBody>
      </p:sp>
      <p:sp>
        <p:nvSpPr>
          <p:cNvPr id="13" name="CuadroTexto 12">
            <a:extLst>
              <a:ext uri="{FF2B5EF4-FFF2-40B4-BE49-F238E27FC236}">
                <a16:creationId xmlns:a16="http://schemas.microsoft.com/office/drawing/2014/main" id="{FA175D2D-B582-0457-AFED-CBF83AC11591}"/>
              </a:ext>
            </a:extLst>
          </p:cNvPr>
          <p:cNvSpPr txBox="1"/>
          <p:nvPr/>
        </p:nvSpPr>
        <p:spPr>
          <a:xfrm>
            <a:off x="2495599" y="2202751"/>
            <a:ext cx="9292232" cy="646331"/>
          </a:xfrm>
          <a:prstGeom prst="rect">
            <a:avLst/>
          </a:prstGeom>
          <a:noFill/>
          <a:ln>
            <a:solidFill>
              <a:srgbClr val="FF0000"/>
            </a:solidFill>
          </a:ln>
        </p:spPr>
        <p:txBody>
          <a:bodyPr wrap="square">
            <a:spAutoFit/>
          </a:bodyPr>
          <a:lstStyle/>
          <a:p>
            <a:pPr defTabSz="914400"/>
            <a:r>
              <a:rPr lang="es-PE" dirty="0"/>
              <a:t>Más del 30% de su capital pertenece a 175 o más accionistas, sin considerar a accionistas con acciones que no alcanzan al 2 x mil del capital o exceda del 5% del capital</a:t>
            </a:r>
          </a:p>
        </p:txBody>
      </p:sp>
      <p:sp>
        <p:nvSpPr>
          <p:cNvPr id="15" name="CuadroTexto 14">
            <a:extLst>
              <a:ext uri="{FF2B5EF4-FFF2-40B4-BE49-F238E27FC236}">
                <a16:creationId xmlns:a16="http://schemas.microsoft.com/office/drawing/2014/main" id="{C427F819-F38F-EEDE-0218-8F7472E1B430}"/>
              </a:ext>
            </a:extLst>
          </p:cNvPr>
          <p:cNvSpPr txBox="1"/>
          <p:nvPr/>
        </p:nvSpPr>
        <p:spPr>
          <a:xfrm>
            <a:off x="2495599" y="2925591"/>
            <a:ext cx="9654637" cy="369332"/>
          </a:xfrm>
          <a:prstGeom prst="rect">
            <a:avLst/>
          </a:prstGeom>
          <a:noFill/>
          <a:ln>
            <a:solidFill>
              <a:srgbClr val="FF0000"/>
            </a:solidFill>
          </a:ln>
        </p:spPr>
        <p:txBody>
          <a:bodyPr wrap="square">
            <a:spAutoFit/>
          </a:bodyPr>
          <a:lstStyle/>
          <a:p>
            <a:pPr defTabSz="914400"/>
            <a:r>
              <a:rPr lang="es-PE" dirty="0"/>
              <a:t>Debe inscribir sus acciones en el Registro Público del Mercado de Valores, salvo excepciones</a:t>
            </a:r>
          </a:p>
        </p:txBody>
      </p:sp>
      <p:sp>
        <p:nvSpPr>
          <p:cNvPr id="17" name="CuadroTexto 16">
            <a:extLst>
              <a:ext uri="{FF2B5EF4-FFF2-40B4-BE49-F238E27FC236}">
                <a16:creationId xmlns:a16="http://schemas.microsoft.com/office/drawing/2014/main" id="{B86F97E7-2190-AAEF-FFC7-9C6CB37B9750}"/>
              </a:ext>
            </a:extLst>
          </p:cNvPr>
          <p:cNvSpPr txBox="1"/>
          <p:nvPr/>
        </p:nvSpPr>
        <p:spPr>
          <a:xfrm>
            <a:off x="2495600" y="3371432"/>
            <a:ext cx="9654636" cy="369332"/>
          </a:xfrm>
          <a:prstGeom prst="rect">
            <a:avLst/>
          </a:prstGeom>
          <a:noFill/>
          <a:ln>
            <a:solidFill>
              <a:srgbClr val="FF0000"/>
            </a:solidFill>
          </a:ln>
        </p:spPr>
        <p:txBody>
          <a:bodyPr wrap="square">
            <a:spAutoFit/>
          </a:bodyPr>
          <a:lstStyle/>
          <a:p>
            <a:pPr defTabSz="914400"/>
            <a:r>
              <a:rPr lang="es-PE" dirty="0"/>
              <a:t>Sujetas a supervisión de la Comisión Nacional Supervisora de Empresas y Valores CONASEV</a:t>
            </a:r>
          </a:p>
        </p:txBody>
      </p:sp>
      <p:sp>
        <p:nvSpPr>
          <p:cNvPr id="19" name="CuadroTexto 18">
            <a:extLst>
              <a:ext uri="{FF2B5EF4-FFF2-40B4-BE49-F238E27FC236}">
                <a16:creationId xmlns:a16="http://schemas.microsoft.com/office/drawing/2014/main" id="{084A767F-95E1-8C0E-A617-D92E6B26D906}"/>
              </a:ext>
            </a:extLst>
          </p:cNvPr>
          <p:cNvSpPr txBox="1"/>
          <p:nvPr/>
        </p:nvSpPr>
        <p:spPr>
          <a:xfrm>
            <a:off x="2495599" y="3817273"/>
            <a:ext cx="6938204" cy="369332"/>
          </a:xfrm>
          <a:prstGeom prst="rect">
            <a:avLst/>
          </a:prstGeom>
          <a:noFill/>
          <a:ln>
            <a:solidFill>
              <a:srgbClr val="FF0000"/>
            </a:solidFill>
          </a:ln>
        </p:spPr>
        <p:txBody>
          <a:bodyPr wrap="square">
            <a:spAutoFit/>
          </a:bodyPr>
          <a:lstStyle/>
          <a:p>
            <a:r>
              <a:rPr lang="es-PE" dirty="0"/>
              <a:t>Se rigen por el principio de libre transmisibilidad de las acciones</a:t>
            </a:r>
          </a:p>
        </p:txBody>
      </p:sp>
      <p:sp>
        <p:nvSpPr>
          <p:cNvPr id="21" name="CuadroTexto 20">
            <a:extLst>
              <a:ext uri="{FF2B5EF4-FFF2-40B4-BE49-F238E27FC236}">
                <a16:creationId xmlns:a16="http://schemas.microsoft.com/office/drawing/2014/main" id="{578A0F86-3F36-B1B7-98E0-8A3365E10D5B}"/>
              </a:ext>
            </a:extLst>
          </p:cNvPr>
          <p:cNvSpPr txBox="1"/>
          <p:nvPr/>
        </p:nvSpPr>
        <p:spPr>
          <a:xfrm>
            <a:off x="2495599" y="4263114"/>
            <a:ext cx="7059983" cy="369332"/>
          </a:xfrm>
          <a:prstGeom prst="rect">
            <a:avLst/>
          </a:prstGeom>
          <a:noFill/>
          <a:ln>
            <a:solidFill>
              <a:srgbClr val="FF0000"/>
            </a:solidFill>
          </a:ln>
        </p:spPr>
        <p:txBody>
          <a:bodyPr wrap="square">
            <a:spAutoFit/>
          </a:bodyPr>
          <a:lstStyle/>
          <a:p>
            <a:pPr defTabSz="914400"/>
            <a:r>
              <a:rPr lang="es-PE" dirty="0"/>
              <a:t>Se rigen por el principio de libre negociación de las acciones </a:t>
            </a:r>
          </a:p>
        </p:txBody>
      </p:sp>
      <p:sp>
        <p:nvSpPr>
          <p:cNvPr id="23" name="CuadroTexto 22">
            <a:extLst>
              <a:ext uri="{FF2B5EF4-FFF2-40B4-BE49-F238E27FC236}">
                <a16:creationId xmlns:a16="http://schemas.microsoft.com/office/drawing/2014/main" id="{4210E9FA-8FDB-CA49-FAD0-5759129A5FBB}"/>
              </a:ext>
            </a:extLst>
          </p:cNvPr>
          <p:cNvSpPr txBox="1"/>
          <p:nvPr/>
        </p:nvSpPr>
        <p:spPr>
          <a:xfrm>
            <a:off x="2495599" y="4708955"/>
            <a:ext cx="9397558" cy="369332"/>
          </a:xfrm>
          <a:prstGeom prst="rect">
            <a:avLst/>
          </a:prstGeom>
          <a:noFill/>
          <a:ln>
            <a:solidFill>
              <a:srgbClr val="FF0000"/>
            </a:solidFill>
          </a:ln>
        </p:spPr>
        <p:txBody>
          <a:bodyPr wrap="square">
            <a:spAutoFit/>
          </a:bodyPr>
          <a:lstStyle/>
          <a:p>
            <a:r>
              <a:rPr lang="es-PE" dirty="0"/>
              <a:t>Puede tener acciones inscritas y no inscritas en el Registro Público del Mercado de Valores</a:t>
            </a:r>
          </a:p>
        </p:txBody>
      </p:sp>
      <p:sp>
        <p:nvSpPr>
          <p:cNvPr id="25" name="CuadroTexto 24">
            <a:extLst>
              <a:ext uri="{FF2B5EF4-FFF2-40B4-BE49-F238E27FC236}">
                <a16:creationId xmlns:a16="http://schemas.microsoft.com/office/drawing/2014/main" id="{F238EFF2-9987-B5E6-47E1-A175F378E398}"/>
              </a:ext>
            </a:extLst>
          </p:cNvPr>
          <p:cNvSpPr txBox="1"/>
          <p:nvPr/>
        </p:nvSpPr>
        <p:spPr>
          <a:xfrm>
            <a:off x="2495599" y="5154796"/>
            <a:ext cx="8173422" cy="369332"/>
          </a:xfrm>
          <a:prstGeom prst="rect">
            <a:avLst/>
          </a:prstGeom>
          <a:noFill/>
          <a:ln>
            <a:solidFill>
              <a:srgbClr val="FF0000"/>
            </a:solidFill>
          </a:ln>
        </p:spPr>
        <p:txBody>
          <a:bodyPr wrap="square">
            <a:spAutoFit/>
          </a:bodyPr>
          <a:lstStyle/>
          <a:p>
            <a:r>
              <a:rPr lang="es-PE" dirty="0"/>
              <a:t>Conformada por la Junta General de Accionistas, el Directorio, los Gerentes.</a:t>
            </a:r>
          </a:p>
        </p:txBody>
      </p:sp>
      <p:sp>
        <p:nvSpPr>
          <p:cNvPr id="27" name="CuadroTexto 26">
            <a:extLst>
              <a:ext uri="{FF2B5EF4-FFF2-40B4-BE49-F238E27FC236}">
                <a16:creationId xmlns:a16="http://schemas.microsoft.com/office/drawing/2014/main" id="{5BC22412-06C2-8D75-B56E-FF8D07082D5C}"/>
              </a:ext>
            </a:extLst>
          </p:cNvPr>
          <p:cNvSpPr txBox="1"/>
          <p:nvPr/>
        </p:nvSpPr>
        <p:spPr>
          <a:xfrm>
            <a:off x="2495599" y="5600637"/>
            <a:ext cx="9017730" cy="369332"/>
          </a:xfrm>
          <a:prstGeom prst="rect">
            <a:avLst/>
          </a:prstGeom>
          <a:noFill/>
          <a:ln>
            <a:solidFill>
              <a:srgbClr val="FF0000"/>
            </a:solidFill>
          </a:ln>
        </p:spPr>
        <p:txBody>
          <a:bodyPr wrap="square">
            <a:spAutoFit/>
          </a:bodyPr>
          <a:lstStyle/>
          <a:p>
            <a:pPr defTabSz="914400"/>
            <a:r>
              <a:rPr lang="es-PE" dirty="0"/>
              <a:t>Constituida por Escritura Pública, ante Notario e inscrita en los Registros Públicos. </a:t>
            </a:r>
          </a:p>
        </p:txBody>
      </p:sp>
      <p:sp>
        <p:nvSpPr>
          <p:cNvPr id="29" name="CuadroTexto 28">
            <a:extLst>
              <a:ext uri="{FF2B5EF4-FFF2-40B4-BE49-F238E27FC236}">
                <a16:creationId xmlns:a16="http://schemas.microsoft.com/office/drawing/2014/main" id="{0459F942-0B39-4831-1948-79C268614339}"/>
              </a:ext>
            </a:extLst>
          </p:cNvPr>
          <p:cNvSpPr txBox="1"/>
          <p:nvPr/>
        </p:nvSpPr>
        <p:spPr>
          <a:xfrm>
            <a:off x="2495599" y="6046481"/>
            <a:ext cx="9455940" cy="369332"/>
          </a:xfrm>
          <a:prstGeom prst="rect">
            <a:avLst/>
          </a:prstGeom>
          <a:noFill/>
          <a:ln>
            <a:solidFill>
              <a:srgbClr val="FF0000"/>
            </a:solidFill>
          </a:ln>
        </p:spPr>
        <p:txBody>
          <a:bodyPr wrap="square">
            <a:spAutoFit/>
          </a:bodyPr>
          <a:lstStyle/>
          <a:p>
            <a:pPr defTabSz="914400"/>
            <a:r>
              <a:rPr lang="es-PE" dirty="0"/>
              <a:t>Capital formado por acciones, títulos representativos de las acciones, dividendos, utilidades</a:t>
            </a:r>
            <a:endParaRPr lang="es-ES" dirty="0"/>
          </a:p>
        </p:txBody>
      </p:sp>
      <p:sp>
        <p:nvSpPr>
          <p:cNvPr id="31" name="CuadroTexto 30">
            <a:extLst>
              <a:ext uri="{FF2B5EF4-FFF2-40B4-BE49-F238E27FC236}">
                <a16:creationId xmlns:a16="http://schemas.microsoft.com/office/drawing/2014/main" id="{C34B4BF6-FE30-261D-E109-F7728E6ED55B}"/>
              </a:ext>
            </a:extLst>
          </p:cNvPr>
          <p:cNvSpPr txBox="1"/>
          <p:nvPr/>
        </p:nvSpPr>
        <p:spPr>
          <a:xfrm>
            <a:off x="2495599" y="601161"/>
            <a:ext cx="4199356" cy="369332"/>
          </a:xfrm>
          <a:prstGeom prst="rect">
            <a:avLst/>
          </a:prstGeom>
          <a:noFill/>
          <a:ln>
            <a:solidFill>
              <a:srgbClr val="FF0000"/>
            </a:solidFill>
          </a:ln>
        </p:spPr>
        <p:txBody>
          <a:bodyPr wrap="square">
            <a:spAutoFit/>
          </a:bodyPr>
          <a:lstStyle/>
          <a:p>
            <a:pPr marL="109537" indent="0" defTabSz="914400">
              <a:buNone/>
            </a:pPr>
            <a:r>
              <a:rPr lang="es-PE" dirty="0"/>
              <a:t>Persona jurídica de derecho privado</a:t>
            </a:r>
          </a:p>
        </p:txBody>
      </p:sp>
      <p:sp>
        <p:nvSpPr>
          <p:cNvPr id="32" name="Marcador de contenido 2">
            <a:extLst>
              <a:ext uri="{FF2B5EF4-FFF2-40B4-BE49-F238E27FC236}">
                <a16:creationId xmlns:a16="http://schemas.microsoft.com/office/drawing/2014/main" id="{9EA11D77-F69E-ECC5-C544-39EDEBDBF350}"/>
              </a:ext>
            </a:extLst>
          </p:cNvPr>
          <p:cNvSpPr txBox="1">
            <a:spLocks/>
          </p:cNvSpPr>
          <p:nvPr/>
        </p:nvSpPr>
        <p:spPr bwMode="auto">
          <a:xfrm>
            <a:off x="41764" y="2592431"/>
            <a:ext cx="1496629" cy="1529641"/>
          </a:xfrm>
          <a:prstGeom prst="rect">
            <a:avLst/>
          </a:prstGeom>
          <a:solidFill>
            <a:srgbClr val="C00000"/>
          </a:solid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ctr" defTabSz="914400">
              <a:buNone/>
            </a:pPr>
            <a:r>
              <a:rPr lang="es-ES" sz="2000" dirty="0">
                <a:solidFill>
                  <a:schemeClr val="bg1"/>
                </a:solidFill>
              </a:rPr>
              <a:t>Sociedad Anónima Abierta</a:t>
            </a:r>
          </a:p>
          <a:p>
            <a:pPr marL="109537" indent="0" algn="ctr" defTabSz="914400">
              <a:buNone/>
            </a:pPr>
            <a:r>
              <a:rPr lang="es-ES" dirty="0">
                <a:solidFill>
                  <a:schemeClr val="bg1"/>
                </a:solidFill>
              </a:rPr>
              <a:t>S.A.C.</a:t>
            </a:r>
            <a:endParaRPr lang="es-PE" sz="2000" dirty="0">
              <a:solidFill>
                <a:schemeClr val="bg1"/>
              </a:solidFill>
            </a:endParaRPr>
          </a:p>
        </p:txBody>
      </p:sp>
      <p:cxnSp>
        <p:nvCxnSpPr>
          <p:cNvPr id="33" name="Conector recto de flecha 32">
            <a:extLst>
              <a:ext uri="{FF2B5EF4-FFF2-40B4-BE49-F238E27FC236}">
                <a16:creationId xmlns:a16="http://schemas.microsoft.com/office/drawing/2014/main" id="{3D164A07-4B4D-E046-E63C-F4BFBC30E4FF}"/>
              </a:ext>
            </a:extLst>
          </p:cNvPr>
          <p:cNvCxnSpPr>
            <a:cxnSpLocks/>
            <a:stCxn id="32" idx="3"/>
            <a:endCxn id="15" idx="1"/>
          </p:cNvCxnSpPr>
          <p:nvPr/>
        </p:nvCxnSpPr>
        <p:spPr>
          <a:xfrm flipV="1">
            <a:off x="1538393" y="3110257"/>
            <a:ext cx="957206" cy="246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2C0019E7-D13C-0939-7EF5-A11A28D90F12}"/>
              </a:ext>
            </a:extLst>
          </p:cNvPr>
          <p:cNvCxnSpPr>
            <a:cxnSpLocks/>
            <a:endCxn id="17" idx="1"/>
          </p:cNvCxnSpPr>
          <p:nvPr/>
        </p:nvCxnSpPr>
        <p:spPr>
          <a:xfrm>
            <a:off x="1538392" y="3371432"/>
            <a:ext cx="957208"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6E6E8093-E247-E850-63B7-865892B76569}"/>
              </a:ext>
            </a:extLst>
          </p:cNvPr>
          <p:cNvCxnSpPr>
            <a:cxnSpLocks/>
            <a:stCxn id="32" idx="3"/>
            <a:endCxn id="19" idx="1"/>
          </p:cNvCxnSpPr>
          <p:nvPr/>
        </p:nvCxnSpPr>
        <p:spPr>
          <a:xfrm>
            <a:off x="1538393" y="3357252"/>
            <a:ext cx="957206" cy="644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547F6B01-E8CD-A976-EED4-6ACD5E140EAD}"/>
              </a:ext>
            </a:extLst>
          </p:cNvPr>
          <p:cNvCxnSpPr>
            <a:cxnSpLocks/>
            <a:stCxn id="32" idx="3"/>
            <a:endCxn id="23" idx="1"/>
          </p:cNvCxnSpPr>
          <p:nvPr/>
        </p:nvCxnSpPr>
        <p:spPr>
          <a:xfrm>
            <a:off x="1538393" y="3357252"/>
            <a:ext cx="957206" cy="1536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56777211-F64B-E55B-820E-E4D0F52533DC}"/>
              </a:ext>
            </a:extLst>
          </p:cNvPr>
          <p:cNvCxnSpPr>
            <a:cxnSpLocks/>
            <a:stCxn id="32" idx="3"/>
            <a:endCxn id="21" idx="1"/>
          </p:cNvCxnSpPr>
          <p:nvPr/>
        </p:nvCxnSpPr>
        <p:spPr>
          <a:xfrm>
            <a:off x="1538393" y="3357252"/>
            <a:ext cx="957206" cy="1090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35D987C6-81D6-DCFE-DB9A-FBF34D5CD651}"/>
              </a:ext>
            </a:extLst>
          </p:cNvPr>
          <p:cNvCxnSpPr>
            <a:cxnSpLocks/>
            <a:stCxn id="32" idx="3"/>
            <a:endCxn id="25" idx="1"/>
          </p:cNvCxnSpPr>
          <p:nvPr/>
        </p:nvCxnSpPr>
        <p:spPr>
          <a:xfrm>
            <a:off x="1538393" y="3357252"/>
            <a:ext cx="957206" cy="1982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644374B0-4248-AD46-1920-6156BA06280D}"/>
              </a:ext>
            </a:extLst>
          </p:cNvPr>
          <p:cNvCxnSpPr>
            <a:cxnSpLocks/>
            <a:stCxn id="32" idx="3"/>
            <a:endCxn id="29" idx="1"/>
          </p:cNvCxnSpPr>
          <p:nvPr/>
        </p:nvCxnSpPr>
        <p:spPr>
          <a:xfrm>
            <a:off x="1538393" y="3357252"/>
            <a:ext cx="957206" cy="2873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1BF58537-8583-6E3F-4ED7-8EB497D60580}"/>
              </a:ext>
            </a:extLst>
          </p:cNvPr>
          <p:cNvCxnSpPr>
            <a:cxnSpLocks/>
            <a:stCxn id="32" idx="3"/>
            <a:endCxn id="27" idx="1"/>
          </p:cNvCxnSpPr>
          <p:nvPr/>
        </p:nvCxnSpPr>
        <p:spPr>
          <a:xfrm>
            <a:off x="1538393" y="3357252"/>
            <a:ext cx="957206" cy="2428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ector recto de flecha 68">
            <a:extLst>
              <a:ext uri="{FF2B5EF4-FFF2-40B4-BE49-F238E27FC236}">
                <a16:creationId xmlns:a16="http://schemas.microsoft.com/office/drawing/2014/main" id="{2650E84F-95FD-9C2C-94D6-89B4BE2C3307}"/>
              </a:ext>
            </a:extLst>
          </p:cNvPr>
          <p:cNvCxnSpPr>
            <a:cxnSpLocks/>
            <a:stCxn id="32" idx="3"/>
            <a:endCxn id="31" idx="1"/>
          </p:cNvCxnSpPr>
          <p:nvPr/>
        </p:nvCxnSpPr>
        <p:spPr>
          <a:xfrm flipV="1">
            <a:off x="1538393" y="785827"/>
            <a:ext cx="957206" cy="2571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ector recto de flecha 69">
            <a:extLst>
              <a:ext uri="{FF2B5EF4-FFF2-40B4-BE49-F238E27FC236}">
                <a16:creationId xmlns:a16="http://schemas.microsoft.com/office/drawing/2014/main" id="{F20613E8-7626-B16D-0669-BF60C2E3B6E0}"/>
              </a:ext>
            </a:extLst>
          </p:cNvPr>
          <p:cNvCxnSpPr>
            <a:cxnSpLocks/>
            <a:stCxn id="32" idx="3"/>
            <a:endCxn id="9" idx="1"/>
          </p:cNvCxnSpPr>
          <p:nvPr/>
        </p:nvCxnSpPr>
        <p:spPr>
          <a:xfrm flipV="1">
            <a:off x="1538393" y="1370168"/>
            <a:ext cx="957206" cy="1987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70">
            <a:extLst>
              <a:ext uri="{FF2B5EF4-FFF2-40B4-BE49-F238E27FC236}">
                <a16:creationId xmlns:a16="http://schemas.microsoft.com/office/drawing/2014/main" id="{62B8A65C-4A99-F6DC-27A5-9009ABF777E6}"/>
              </a:ext>
            </a:extLst>
          </p:cNvPr>
          <p:cNvCxnSpPr>
            <a:cxnSpLocks/>
            <a:stCxn id="32" idx="3"/>
            <a:endCxn id="11" idx="1"/>
          </p:cNvCxnSpPr>
          <p:nvPr/>
        </p:nvCxnSpPr>
        <p:spPr>
          <a:xfrm flipV="1">
            <a:off x="1538393" y="1941576"/>
            <a:ext cx="957206" cy="1415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ector recto de flecha 71">
            <a:extLst>
              <a:ext uri="{FF2B5EF4-FFF2-40B4-BE49-F238E27FC236}">
                <a16:creationId xmlns:a16="http://schemas.microsoft.com/office/drawing/2014/main" id="{D3E44283-34D9-AEF6-59C5-A0B2B54A4CFB}"/>
              </a:ext>
            </a:extLst>
          </p:cNvPr>
          <p:cNvCxnSpPr>
            <a:cxnSpLocks/>
            <a:endCxn id="13" idx="1"/>
          </p:cNvCxnSpPr>
          <p:nvPr/>
        </p:nvCxnSpPr>
        <p:spPr>
          <a:xfrm flipV="1">
            <a:off x="1450048" y="2525917"/>
            <a:ext cx="1045551" cy="903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8633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309F19B-4E5B-C560-39DE-6CC7AC6AA651}"/>
              </a:ext>
            </a:extLst>
          </p:cNvPr>
          <p:cNvSpPr/>
          <p:nvPr/>
        </p:nvSpPr>
        <p:spPr>
          <a:xfrm>
            <a:off x="-1" y="0"/>
            <a:ext cx="6465585" cy="6858000"/>
          </a:xfrm>
          <a:prstGeom prst="rect">
            <a:avLst/>
          </a:prstGeom>
          <a:solidFill>
            <a:schemeClr val="accent6">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1B13D5F2-97B2-876D-2BF4-93B0E0B67542}"/>
              </a:ext>
            </a:extLst>
          </p:cNvPr>
          <p:cNvSpPr/>
          <p:nvPr/>
        </p:nvSpPr>
        <p:spPr>
          <a:xfrm>
            <a:off x="9132125" y="0"/>
            <a:ext cx="3162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Elipse 9">
            <a:extLst>
              <a:ext uri="{FF2B5EF4-FFF2-40B4-BE49-F238E27FC236}">
                <a16:creationId xmlns:a16="http://schemas.microsoft.com/office/drawing/2014/main" id="{1F73723F-4D90-3203-EDCE-5DC52D40C667}"/>
              </a:ext>
            </a:extLst>
          </p:cNvPr>
          <p:cNvSpPr/>
          <p:nvPr/>
        </p:nvSpPr>
        <p:spPr>
          <a:xfrm>
            <a:off x="11753897" y="4701044"/>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1" name="Elipse 10">
            <a:extLst>
              <a:ext uri="{FF2B5EF4-FFF2-40B4-BE49-F238E27FC236}">
                <a16:creationId xmlns:a16="http://schemas.microsoft.com/office/drawing/2014/main" id="{83AE5589-4257-D63D-B91B-F5E34C25152E}"/>
              </a:ext>
            </a:extLst>
          </p:cNvPr>
          <p:cNvSpPr/>
          <p:nvPr/>
        </p:nvSpPr>
        <p:spPr>
          <a:xfrm>
            <a:off x="11780866" y="5468631"/>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2" name="Elipse 11">
            <a:extLst>
              <a:ext uri="{FF2B5EF4-FFF2-40B4-BE49-F238E27FC236}">
                <a16:creationId xmlns:a16="http://schemas.microsoft.com/office/drawing/2014/main" id="{F67E6D7A-3603-C73C-AB8C-3F34CB735A85}"/>
              </a:ext>
            </a:extLst>
          </p:cNvPr>
          <p:cNvSpPr/>
          <p:nvPr/>
        </p:nvSpPr>
        <p:spPr>
          <a:xfrm>
            <a:off x="11775286" y="6236218"/>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86059" y="1470443"/>
            <a:ext cx="6148598" cy="32547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A SOCIEDAD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 COMERCIAL DE RESPONSABILIDAD LIMITADA</a:t>
            </a: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139</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0610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ítulo 1">
            <a:extLst>
              <a:ext uri="{FF2B5EF4-FFF2-40B4-BE49-F238E27FC236}">
                <a16:creationId xmlns:a16="http://schemas.microsoft.com/office/drawing/2014/main" id="{CD0B7479-0FB0-ED69-845F-3057AED2BC5E}"/>
              </a:ext>
            </a:extLst>
          </p:cNvPr>
          <p:cNvSpPr txBox="1">
            <a:spLocks/>
          </p:cNvSpPr>
          <p:nvPr/>
        </p:nvSpPr>
        <p:spPr>
          <a:xfrm>
            <a:off x="578734" y="140620"/>
            <a:ext cx="8663593" cy="66210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a:ln>
                  <a:noFill/>
                </a:ln>
                <a:solidFill>
                  <a:srgbClr val="0070C0"/>
                </a:solidFill>
                <a:effectLst/>
                <a:uLnTx/>
                <a:uFillTx/>
                <a:latin typeface="Agency FB" panose="020B0503020202020204" pitchFamily="34" charset="0"/>
              </a:rPr>
              <a:t>EL CONCEPTO DE DERECHO EMPRESARIAL:</a:t>
            </a:r>
            <a:endParaRPr kumimoji="0" lang="es-PE" sz="2800" b="1" i="0" u="none" strike="noStrike" kern="1200" cap="none" spc="0" normalizeH="0" baseline="0" noProof="0" dirty="0">
              <a:ln>
                <a:noFill/>
              </a:ln>
              <a:solidFill>
                <a:srgbClr val="0070C0"/>
              </a:solidFill>
              <a:effectLst/>
              <a:uLnTx/>
              <a:uFillTx/>
              <a:latin typeface="Agency FB" panose="020B0503020202020204" pitchFamily="34" charset="0"/>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9177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5" name="Marcador de contenido 2">
            <a:extLst>
              <a:ext uri="{FF2B5EF4-FFF2-40B4-BE49-F238E27FC236}">
                <a16:creationId xmlns:a16="http://schemas.microsoft.com/office/drawing/2014/main" id="{38438289-4F30-A204-78DF-D2980A5F3B21}"/>
              </a:ext>
            </a:extLst>
          </p:cNvPr>
          <p:cNvSpPr>
            <a:spLocks noGrp="1"/>
          </p:cNvSpPr>
          <p:nvPr>
            <p:ph idx="1"/>
          </p:nvPr>
        </p:nvSpPr>
        <p:spPr>
          <a:xfrm>
            <a:off x="1415480" y="827558"/>
            <a:ext cx="8208912" cy="5521102"/>
          </a:xfrm>
        </p:spPr>
        <p:txBody>
          <a:bodyPr/>
          <a:lstStyle/>
          <a:p>
            <a:r>
              <a:rPr lang="es-ES_tradnl" dirty="0"/>
              <a:t>1. R. Beaumont </a:t>
            </a:r>
            <a:r>
              <a:rPr lang="es-ES_tradnl" dirty="0" err="1"/>
              <a:t>Callirgos</a:t>
            </a:r>
            <a:r>
              <a:rPr lang="es-ES_tradnl" dirty="0"/>
              <a:t>: “El concepto de Derecho de la empresa alude al conjunto de principios, instituciones y normas que pretenden regular coherentemente y sistemáticamente el fenómeno empresarial, (…) su contenido versa sobre el concepto jurídico-económico de empresa, su naturaleza jurídica, el tráfico jurídico de la Empresa, la regulación de los grupos de interés que influyen en ella (capital, trabajo, consumidores, acreedores, Estado, etc.), el titular de la Empresa, los signos distintivos, el mercado, etc.”. </a:t>
            </a:r>
          </a:p>
          <a:p>
            <a:endParaRPr lang="es-ES_tradnl" dirty="0"/>
          </a:p>
          <a:p>
            <a:r>
              <a:rPr lang="es-ES_tradnl" dirty="0"/>
              <a:t>“El Derecho Empresarial es un sistema de principios (libertad de empresa, iniciativa privada, etc.) instituciones (persona jurídica, sociedades comerciales, etc.) y normas (Constitución, Ley general de sociedades, etc.) que entrelazados organizan y determinan el fluir del fenómeno empresarial. Asimismo es aquella que regula la relación entre persona, capital y trabajo, que tienen un objeto en común: la economía. El Derecho Empresarial estudia y regula las conductas surgidas como efectos de la relación entre las fuerzas económicas, capital, trabajo, fin económico.”</a:t>
            </a:r>
          </a:p>
        </p:txBody>
      </p:sp>
    </p:spTree>
    <p:extLst>
      <p:ext uri="{BB962C8B-B14F-4D97-AF65-F5344CB8AC3E}">
        <p14:creationId xmlns:p14="http://schemas.microsoft.com/office/powerpoint/2010/main" val="525423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855BC2-6053-E77F-521D-B6822246104A}"/>
              </a:ext>
            </a:extLst>
          </p:cNvPr>
          <p:cNvSpPr/>
          <p:nvPr/>
        </p:nvSpPr>
        <p:spPr>
          <a:xfrm>
            <a:off x="227347" y="1"/>
            <a:ext cx="142007" cy="219156"/>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487488" y="980728"/>
            <a:ext cx="7105493" cy="1742225"/>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A SOCIEDAD </a:t>
            </a:r>
            <a:r>
              <a:rPr lang="es-ES" sz="4400" b="1" dirty="0">
                <a:solidFill>
                  <a:srgbClr val="0070C0"/>
                </a:solidFill>
                <a:latin typeface="Berlin Sans FB" panose="020E0602020502020306" pitchFamily="34" charset="0"/>
              </a:rPr>
              <a:t>COMERCIAL DE RESPONSABILIDAD LIMITADA</a:t>
            </a:r>
            <a:endParaRPr kumimoji="0" lang="es-PE" sz="4400" b="1" i="0" u="none" strike="noStrike" kern="1200" cap="none" spc="0" normalizeH="0" baseline="0" noProof="0" dirty="0">
              <a:ln>
                <a:noFill/>
              </a:ln>
              <a:solidFill>
                <a:srgbClr val="0070C0"/>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140</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91344" y="188640"/>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1703512" y="3068960"/>
            <a:ext cx="7631460" cy="1384995"/>
          </a:xfrm>
          <a:prstGeom prst="rect">
            <a:avLst/>
          </a:prstGeom>
          <a:noFill/>
        </p:spPr>
        <p:txBody>
          <a:bodyPr wrap="square">
            <a:spAutoFit/>
          </a:bodyPr>
          <a:lstStyle/>
          <a:p>
            <a:pPr marL="342900" marR="0" lvl="0" indent="-342900"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lang="es-PE" sz="2800" b="1" dirty="0">
                <a:solidFill>
                  <a:prstClr val="black">
                    <a:lumMod val="75000"/>
                    <a:lumOff val="25000"/>
                  </a:prstClr>
                </a:solidFill>
                <a:latin typeface="Trebuchet MS" panose="020B0603020202020204"/>
              </a:rPr>
              <a:t>La Sociedad Comercial de Responsabilidad Limitada es una empresa cuyo capital social son participaciones.</a:t>
            </a:r>
            <a:endParaRPr lang="es-PE" sz="2000" dirty="0">
              <a:solidFill>
                <a:prstClr val="black"/>
              </a:solidFill>
              <a:latin typeface="Georgia"/>
            </a:endParaRPr>
          </a:p>
        </p:txBody>
      </p:sp>
    </p:spTree>
    <p:extLst>
      <p:ext uri="{BB962C8B-B14F-4D97-AF65-F5344CB8AC3E}">
        <p14:creationId xmlns:p14="http://schemas.microsoft.com/office/powerpoint/2010/main" val="2349660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COMERCIAL DE R. Ltda.</a:t>
            </a:r>
            <a:endParaRPr lang="es-ES" sz="3200" dirty="0">
              <a:solidFill>
                <a:srgbClr val="0070C0"/>
              </a:solidFill>
            </a:endParaRPr>
          </a:p>
        </p:txBody>
      </p:sp>
      <p:sp>
        <p:nvSpPr>
          <p:cNvPr id="3" name="Marcador de contenido 2">
            <a:extLst>
              <a:ext uri="{FF2B5EF4-FFF2-40B4-BE49-F238E27FC236}">
                <a16:creationId xmlns:a16="http://schemas.microsoft.com/office/drawing/2014/main" id="{867D9BB3-195C-B4AB-9E28-D1A52A96A1EB}"/>
              </a:ext>
            </a:extLst>
          </p:cNvPr>
          <p:cNvSpPr>
            <a:spLocks noGrp="1"/>
          </p:cNvSpPr>
          <p:nvPr>
            <p:ph idx="1"/>
          </p:nvPr>
        </p:nvSpPr>
        <p:spPr>
          <a:xfrm>
            <a:off x="1847528" y="908720"/>
            <a:ext cx="8568952" cy="5521102"/>
          </a:xfrm>
        </p:spPr>
        <p:txBody>
          <a:bodyPr/>
          <a:lstStyle/>
          <a:p>
            <a:r>
              <a:rPr lang="es-PE" b="1" dirty="0"/>
              <a:t>2.- SOCIEDAD COMERCIAL DE RESPONSABILIDAD LIMITADA</a:t>
            </a:r>
            <a:endParaRPr lang="es-ES_tradnl" dirty="0"/>
          </a:p>
          <a:p>
            <a:r>
              <a:rPr lang="es-PE" dirty="0"/>
              <a:t>La Sociedad Comercial de Responsabilidad Limitada es una persona jurídica (ordenación de una persona y su capital) con fin lucrativo, en el cual el capital está dividido en “participaciones” iguales, acumulables e indivisibles. Las participaciones no pueden incorporarse en títulos valores, ni denominarse acciones según el Art. 283° de la Ley General de Sociedades. Así también, los socios no pueden exceder de 20 y “no responden personalmente por las obligaciones sociales, obligaciones de la empresa. Se separa los bienes, derechos y deberes de la empresa y de la persona, que son totalmente independientes. Su “capital social”, o patrimonio, lo constituyen las aportaciones de los socios. El capital debe estar pagado y depositado en una entidad bancaria o financiera a nombre de la sociedad. La Sociedad Comercial de Responsabilidad Limitada es administrada por uno o más gerentes, que pueden ser socios o no. Las participaciones pueden ser también transmitidas por sucesión; puede existir también derecho preferente de adquisición de los socios. Las participaciones sociales pueden ser objeto de usufructo y prenda.</a:t>
            </a:r>
            <a:endParaRPr lang="es-ES_tradnl" dirty="0"/>
          </a:p>
        </p:txBody>
      </p:sp>
    </p:spTree>
    <p:extLst>
      <p:ext uri="{BB962C8B-B14F-4D97-AF65-F5344CB8AC3E}">
        <p14:creationId xmlns:p14="http://schemas.microsoft.com/office/powerpoint/2010/main" val="3302658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COMERCIAL DE R. Ltda.</a:t>
            </a:r>
            <a:endParaRPr lang="es-ES" sz="3200" dirty="0">
              <a:solidFill>
                <a:srgbClr val="0070C0"/>
              </a:solidFill>
            </a:endParaRPr>
          </a:p>
        </p:txBody>
      </p:sp>
      <p:sp>
        <p:nvSpPr>
          <p:cNvPr id="3" name="Marcador de contenido 2">
            <a:extLst>
              <a:ext uri="{FF2B5EF4-FFF2-40B4-BE49-F238E27FC236}">
                <a16:creationId xmlns:a16="http://schemas.microsoft.com/office/drawing/2014/main" id="{867D9BB3-195C-B4AB-9E28-D1A52A96A1EB}"/>
              </a:ext>
            </a:extLst>
          </p:cNvPr>
          <p:cNvSpPr>
            <a:spLocks noGrp="1"/>
          </p:cNvSpPr>
          <p:nvPr>
            <p:ph idx="1"/>
          </p:nvPr>
        </p:nvSpPr>
        <p:spPr>
          <a:xfrm>
            <a:off x="2195178" y="552039"/>
            <a:ext cx="9357096" cy="5976664"/>
          </a:xfrm>
        </p:spPr>
        <p:txBody>
          <a:bodyPr/>
          <a:lstStyle/>
          <a:p>
            <a:r>
              <a:rPr lang="es-PE" dirty="0"/>
              <a:t>Persona jurídica (ordenación de una persona y su capital) </a:t>
            </a:r>
          </a:p>
          <a:p>
            <a:r>
              <a:rPr lang="es-PE" dirty="0"/>
              <a:t>Con fin lucrativo, </a:t>
            </a:r>
          </a:p>
          <a:p>
            <a:r>
              <a:rPr lang="es-PE" dirty="0"/>
              <a:t>El capital está dividido en “participaciones” iguales, acumulables e indivisibles. </a:t>
            </a:r>
          </a:p>
          <a:p>
            <a:r>
              <a:rPr lang="es-PE" dirty="0"/>
              <a:t>Las participaciones no pueden incorporarse en títulos valores, </a:t>
            </a:r>
          </a:p>
          <a:p>
            <a:r>
              <a:rPr lang="es-PE" dirty="0"/>
              <a:t>Las participaciones no pueden denominarse acciones </a:t>
            </a:r>
          </a:p>
          <a:p>
            <a:r>
              <a:rPr lang="es-PE" dirty="0"/>
              <a:t>Los socios no pueden exceder de 20 y </a:t>
            </a:r>
          </a:p>
          <a:p>
            <a:r>
              <a:rPr lang="es-PE" dirty="0"/>
              <a:t>Los socios no responden personalmente por las obligaciones sociales, obligaciones de la empresa. </a:t>
            </a:r>
          </a:p>
          <a:p>
            <a:r>
              <a:rPr lang="es-PE" dirty="0"/>
              <a:t>Se separa los bienes, derechos y deberes de la empresa y de la persona, que son totalmente independientes. </a:t>
            </a:r>
          </a:p>
          <a:p>
            <a:r>
              <a:rPr lang="es-PE" dirty="0"/>
              <a:t>Su “capital social”, o patrimonio, lo constituyen las aportaciones de los socios. </a:t>
            </a:r>
          </a:p>
          <a:p>
            <a:r>
              <a:rPr lang="es-PE" dirty="0"/>
              <a:t>El capital debe estar pagado y depositado en una entidad bancaria o financiera a nombre de la sociedad. </a:t>
            </a:r>
          </a:p>
          <a:p>
            <a:r>
              <a:rPr lang="es-PE" dirty="0"/>
              <a:t>Es administrada por uno o más gerentes, que pueden ser socios o no.</a:t>
            </a:r>
          </a:p>
          <a:p>
            <a:r>
              <a:rPr lang="es-PE" dirty="0"/>
              <a:t>Las participaciones pueden ser también transmitidas por sucesión; </a:t>
            </a:r>
          </a:p>
          <a:p>
            <a:r>
              <a:rPr lang="es-PE" dirty="0"/>
              <a:t>Puede existir derecho preferente de adquisición de los socios. </a:t>
            </a:r>
          </a:p>
          <a:p>
            <a:r>
              <a:rPr lang="es-PE" dirty="0"/>
              <a:t>Las participaciones sociales pueden ser objeto de usufructo y prenda.</a:t>
            </a:r>
            <a:endParaRPr lang="es-ES_tradnl" dirty="0"/>
          </a:p>
        </p:txBody>
      </p:sp>
    </p:spTree>
    <p:extLst>
      <p:ext uri="{BB962C8B-B14F-4D97-AF65-F5344CB8AC3E}">
        <p14:creationId xmlns:p14="http://schemas.microsoft.com/office/powerpoint/2010/main" val="4028496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309F19B-4E5B-C560-39DE-6CC7AC6AA651}"/>
              </a:ext>
            </a:extLst>
          </p:cNvPr>
          <p:cNvSpPr/>
          <p:nvPr/>
        </p:nvSpPr>
        <p:spPr>
          <a:xfrm>
            <a:off x="-1" y="0"/>
            <a:ext cx="6465585" cy="6858000"/>
          </a:xfrm>
          <a:prstGeom prst="rect">
            <a:avLst/>
          </a:prstGeom>
          <a:solidFill>
            <a:schemeClr val="accent6">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1B13D5F2-97B2-876D-2BF4-93B0E0B67542}"/>
              </a:ext>
            </a:extLst>
          </p:cNvPr>
          <p:cNvSpPr/>
          <p:nvPr/>
        </p:nvSpPr>
        <p:spPr>
          <a:xfrm>
            <a:off x="9132125" y="0"/>
            <a:ext cx="3162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Elipse 9">
            <a:extLst>
              <a:ext uri="{FF2B5EF4-FFF2-40B4-BE49-F238E27FC236}">
                <a16:creationId xmlns:a16="http://schemas.microsoft.com/office/drawing/2014/main" id="{1F73723F-4D90-3203-EDCE-5DC52D40C667}"/>
              </a:ext>
            </a:extLst>
          </p:cNvPr>
          <p:cNvSpPr/>
          <p:nvPr/>
        </p:nvSpPr>
        <p:spPr>
          <a:xfrm>
            <a:off x="11753897" y="4701044"/>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1" name="Elipse 10">
            <a:extLst>
              <a:ext uri="{FF2B5EF4-FFF2-40B4-BE49-F238E27FC236}">
                <a16:creationId xmlns:a16="http://schemas.microsoft.com/office/drawing/2014/main" id="{83AE5589-4257-D63D-B91B-F5E34C25152E}"/>
              </a:ext>
            </a:extLst>
          </p:cNvPr>
          <p:cNvSpPr/>
          <p:nvPr/>
        </p:nvSpPr>
        <p:spPr>
          <a:xfrm>
            <a:off x="11780866" y="5468631"/>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2" name="Elipse 11">
            <a:extLst>
              <a:ext uri="{FF2B5EF4-FFF2-40B4-BE49-F238E27FC236}">
                <a16:creationId xmlns:a16="http://schemas.microsoft.com/office/drawing/2014/main" id="{F67E6D7A-3603-C73C-AB8C-3F34CB735A85}"/>
              </a:ext>
            </a:extLst>
          </p:cNvPr>
          <p:cNvSpPr/>
          <p:nvPr/>
        </p:nvSpPr>
        <p:spPr>
          <a:xfrm>
            <a:off x="11775286" y="6236218"/>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86059" y="1702033"/>
            <a:ext cx="6148598" cy="32547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A SOCIEDAD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 COLECTIVA</a:t>
            </a: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636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855BC2-6053-E77F-521D-B6822246104A}"/>
              </a:ext>
            </a:extLst>
          </p:cNvPr>
          <p:cNvSpPr/>
          <p:nvPr/>
        </p:nvSpPr>
        <p:spPr>
          <a:xfrm>
            <a:off x="227347" y="1"/>
            <a:ext cx="142007" cy="219156"/>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487488" y="980728"/>
            <a:ext cx="7105493" cy="174222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A SOCIEDAD </a:t>
            </a:r>
            <a:r>
              <a:rPr lang="es-ES" sz="4400" b="1" dirty="0">
                <a:solidFill>
                  <a:srgbClr val="0070C0"/>
                </a:solidFill>
                <a:latin typeface="Berlin Sans FB" panose="020E0602020502020306" pitchFamily="34" charset="0"/>
              </a:rPr>
              <a:t>COLECTIVA</a:t>
            </a:r>
            <a:endParaRPr kumimoji="0" lang="es-PE" sz="4400" b="1" i="0" u="none" strike="noStrike" kern="1200" cap="none" spc="0" normalizeH="0" baseline="0" noProof="0" dirty="0">
              <a:ln>
                <a:noFill/>
              </a:ln>
              <a:solidFill>
                <a:srgbClr val="0070C0"/>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91344" y="188640"/>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1703512" y="3068960"/>
            <a:ext cx="7631460" cy="523220"/>
          </a:xfrm>
          <a:prstGeom prst="rect">
            <a:avLst/>
          </a:prstGeom>
          <a:noFill/>
        </p:spPr>
        <p:txBody>
          <a:bodyPr wrap="square">
            <a:spAutoFit/>
          </a:bodyPr>
          <a:lstStyle/>
          <a:p>
            <a:pPr marL="342900" marR="0" lvl="0" indent="-342900"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lang="es-PE" sz="2800" b="1" dirty="0">
                <a:solidFill>
                  <a:prstClr val="black">
                    <a:lumMod val="75000"/>
                    <a:lumOff val="25000"/>
                  </a:prstClr>
                </a:solidFill>
                <a:latin typeface="Trebuchet MS" panose="020B0603020202020204"/>
              </a:rPr>
              <a:t>La Sociedad.</a:t>
            </a:r>
            <a:endParaRPr lang="es-PE" sz="2000" dirty="0">
              <a:solidFill>
                <a:prstClr val="black"/>
              </a:solidFill>
              <a:latin typeface="Georgia"/>
            </a:endParaRPr>
          </a:p>
        </p:txBody>
      </p:sp>
    </p:spTree>
    <p:extLst>
      <p:ext uri="{BB962C8B-B14F-4D97-AF65-F5344CB8AC3E}">
        <p14:creationId xmlns:p14="http://schemas.microsoft.com/office/powerpoint/2010/main" val="11230938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COLECTIVA</a:t>
            </a:r>
            <a:endParaRPr lang="es-ES" sz="3200" dirty="0">
              <a:solidFill>
                <a:srgbClr val="0070C0"/>
              </a:solidFill>
            </a:endParaRPr>
          </a:p>
        </p:txBody>
      </p:sp>
      <p:sp>
        <p:nvSpPr>
          <p:cNvPr id="5" name="Marcador de contenido 2">
            <a:extLst>
              <a:ext uri="{FF2B5EF4-FFF2-40B4-BE49-F238E27FC236}">
                <a16:creationId xmlns:a16="http://schemas.microsoft.com/office/drawing/2014/main" id="{0C88AFA5-3E00-1592-2D21-86C4C78B27F9}"/>
              </a:ext>
            </a:extLst>
          </p:cNvPr>
          <p:cNvSpPr txBox="1">
            <a:spLocks/>
          </p:cNvSpPr>
          <p:nvPr/>
        </p:nvSpPr>
        <p:spPr bwMode="auto">
          <a:xfrm>
            <a:off x="1811524" y="1052736"/>
            <a:ext cx="8568952" cy="4104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defTabSz="914400"/>
            <a:r>
              <a:rPr lang="es-PE" b="1" dirty="0"/>
              <a:t>3.- SOCIEDAD COLECTIVA</a:t>
            </a:r>
            <a:endParaRPr lang="es-ES_tradnl" dirty="0"/>
          </a:p>
          <a:p>
            <a:pPr defTabSz="914400"/>
            <a:r>
              <a:rPr lang="es-PE" dirty="0"/>
              <a:t>La Sociedad Colectiva es una persona jurídica de derecho privado, constituida ante los registros públicos, y cuyos socios responden “solidaria e ilimitadamente” por las obligaciones sociales, o de la empresa. La Sociedad Colectiva integra en su denominación el nombre de uno o todos los socios. Además la Sociedad Colectiva tiene un plazo fijo de duración, según el Art. 267° de la Ley General de Sociedades. Los acuerdos pueden ser por mayoría de votos computados por personas o por capitales. La administración estará a cargo a cada socio. Su capital social está conformado por “participaciones”. La transferencia de las participaciones debe tener el consentimiento de los otros socios.</a:t>
            </a:r>
            <a:endParaRPr lang="es-ES_tradnl" dirty="0"/>
          </a:p>
        </p:txBody>
      </p:sp>
    </p:spTree>
    <p:extLst>
      <p:ext uri="{BB962C8B-B14F-4D97-AF65-F5344CB8AC3E}">
        <p14:creationId xmlns:p14="http://schemas.microsoft.com/office/powerpoint/2010/main" val="3753382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COLECTIVA</a:t>
            </a:r>
            <a:endParaRPr lang="es-ES" sz="3200" dirty="0">
              <a:solidFill>
                <a:srgbClr val="0070C0"/>
              </a:solidFill>
            </a:endParaRPr>
          </a:p>
        </p:txBody>
      </p:sp>
      <p:sp>
        <p:nvSpPr>
          <p:cNvPr id="5" name="Marcador de contenido 2">
            <a:extLst>
              <a:ext uri="{FF2B5EF4-FFF2-40B4-BE49-F238E27FC236}">
                <a16:creationId xmlns:a16="http://schemas.microsoft.com/office/drawing/2014/main" id="{0C88AFA5-3E00-1592-2D21-86C4C78B27F9}"/>
              </a:ext>
            </a:extLst>
          </p:cNvPr>
          <p:cNvSpPr txBox="1">
            <a:spLocks/>
          </p:cNvSpPr>
          <p:nvPr/>
        </p:nvSpPr>
        <p:spPr bwMode="auto">
          <a:xfrm>
            <a:off x="1811524" y="1052736"/>
            <a:ext cx="8568952" cy="4104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defTabSz="914400"/>
            <a:r>
              <a:rPr lang="es-PE" dirty="0"/>
              <a:t>Persona jurídica de derecho privado, </a:t>
            </a:r>
          </a:p>
          <a:p>
            <a:pPr defTabSz="914400"/>
            <a:r>
              <a:rPr lang="es-PE" dirty="0"/>
              <a:t>Constituida ante los registros públicos, </a:t>
            </a:r>
          </a:p>
          <a:p>
            <a:pPr defTabSz="914400"/>
            <a:r>
              <a:rPr lang="es-PE" dirty="0"/>
              <a:t>Los socios responden “solidaria e ilimitadamente” por las obligaciones sociales, o de la empresa. </a:t>
            </a:r>
          </a:p>
          <a:p>
            <a:pPr defTabSz="914400"/>
            <a:r>
              <a:rPr lang="es-PE" dirty="0"/>
              <a:t>Integra en su denominación el nombre de uno o todos los socios.</a:t>
            </a:r>
          </a:p>
          <a:p>
            <a:pPr defTabSz="914400"/>
            <a:r>
              <a:rPr lang="es-PE" dirty="0"/>
              <a:t>Tiene un plazo fijo de duración, según el Art. 267 LGS</a:t>
            </a:r>
          </a:p>
          <a:p>
            <a:pPr defTabSz="914400"/>
            <a:r>
              <a:rPr lang="es-PE" dirty="0"/>
              <a:t>Los acuerdos pueden ser por mayoría de votos computados por personas o por capitales. </a:t>
            </a:r>
          </a:p>
          <a:p>
            <a:pPr defTabSz="914400"/>
            <a:r>
              <a:rPr lang="es-PE" dirty="0"/>
              <a:t>La administración estará a cargo a cada socio. </a:t>
            </a:r>
          </a:p>
          <a:p>
            <a:pPr defTabSz="914400"/>
            <a:r>
              <a:rPr lang="es-PE" dirty="0"/>
              <a:t>Su capital social está conformado por “participaciones”. </a:t>
            </a:r>
          </a:p>
          <a:p>
            <a:pPr defTabSz="914400"/>
            <a:r>
              <a:rPr lang="es-PE"/>
              <a:t>La </a:t>
            </a:r>
            <a:r>
              <a:rPr lang="es-PE" dirty="0"/>
              <a:t>transferencia de las participaciones debe tener el consentimiento de los otros socios.</a:t>
            </a:r>
            <a:endParaRPr lang="es-ES_tradnl" dirty="0"/>
          </a:p>
        </p:txBody>
      </p:sp>
    </p:spTree>
    <p:extLst>
      <p:ext uri="{BB962C8B-B14F-4D97-AF65-F5344CB8AC3E}">
        <p14:creationId xmlns:p14="http://schemas.microsoft.com/office/powerpoint/2010/main" val="2756626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309F19B-4E5B-C560-39DE-6CC7AC6AA651}"/>
              </a:ext>
            </a:extLst>
          </p:cNvPr>
          <p:cNvSpPr/>
          <p:nvPr/>
        </p:nvSpPr>
        <p:spPr>
          <a:xfrm>
            <a:off x="-1" y="0"/>
            <a:ext cx="6465585" cy="6858000"/>
          </a:xfrm>
          <a:prstGeom prst="rect">
            <a:avLst/>
          </a:prstGeom>
          <a:solidFill>
            <a:schemeClr val="accent6">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1B13D5F2-97B2-876D-2BF4-93B0E0B67542}"/>
              </a:ext>
            </a:extLst>
          </p:cNvPr>
          <p:cNvSpPr/>
          <p:nvPr/>
        </p:nvSpPr>
        <p:spPr>
          <a:xfrm>
            <a:off x="9132125" y="0"/>
            <a:ext cx="3162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Elipse 9">
            <a:extLst>
              <a:ext uri="{FF2B5EF4-FFF2-40B4-BE49-F238E27FC236}">
                <a16:creationId xmlns:a16="http://schemas.microsoft.com/office/drawing/2014/main" id="{1F73723F-4D90-3203-EDCE-5DC52D40C667}"/>
              </a:ext>
            </a:extLst>
          </p:cNvPr>
          <p:cNvSpPr/>
          <p:nvPr/>
        </p:nvSpPr>
        <p:spPr>
          <a:xfrm>
            <a:off x="11753897" y="4701044"/>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1" name="Elipse 10">
            <a:extLst>
              <a:ext uri="{FF2B5EF4-FFF2-40B4-BE49-F238E27FC236}">
                <a16:creationId xmlns:a16="http://schemas.microsoft.com/office/drawing/2014/main" id="{83AE5589-4257-D63D-B91B-F5E34C25152E}"/>
              </a:ext>
            </a:extLst>
          </p:cNvPr>
          <p:cNvSpPr/>
          <p:nvPr/>
        </p:nvSpPr>
        <p:spPr>
          <a:xfrm>
            <a:off x="11780866" y="5468631"/>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2" name="Elipse 11">
            <a:extLst>
              <a:ext uri="{FF2B5EF4-FFF2-40B4-BE49-F238E27FC236}">
                <a16:creationId xmlns:a16="http://schemas.microsoft.com/office/drawing/2014/main" id="{F67E6D7A-3603-C73C-AB8C-3F34CB735A85}"/>
              </a:ext>
            </a:extLst>
          </p:cNvPr>
          <p:cNvSpPr/>
          <p:nvPr/>
        </p:nvSpPr>
        <p:spPr>
          <a:xfrm>
            <a:off x="11775286" y="6236218"/>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86059" y="1702033"/>
            <a:ext cx="6148598" cy="32547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A SOCIEDAD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 EN COMANDITA</a:t>
            </a: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147</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1869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855BC2-6053-E77F-521D-B6822246104A}"/>
              </a:ext>
            </a:extLst>
          </p:cNvPr>
          <p:cNvSpPr/>
          <p:nvPr/>
        </p:nvSpPr>
        <p:spPr>
          <a:xfrm>
            <a:off x="227347" y="1"/>
            <a:ext cx="142007" cy="219156"/>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487488" y="980728"/>
            <a:ext cx="7105493" cy="174222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A SOCIEDAD </a:t>
            </a:r>
            <a:r>
              <a:rPr lang="es-ES" sz="4400" b="1" dirty="0">
                <a:solidFill>
                  <a:srgbClr val="0070C0"/>
                </a:solidFill>
                <a:latin typeface="Berlin Sans FB" panose="020E0602020502020306" pitchFamily="34" charset="0"/>
              </a:rPr>
              <a:t>EN COMANDITA</a:t>
            </a:r>
            <a:endParaRPr kumimoji="0" lang="es-PE" sz="4400" b="1" i="0" u="none" strike="noStrike" kern="1200" cap="none" spc="0" normalizeH="0" baseline="0" noProof="0" dirty="0">
              <a:ln>
                <a:noFill/>
              </a:ln>
              <a:solidFill>
                <a:srgbClr val="0070C0"/>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148</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91344" y="188640"/>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1703512" y="3068960"/>
            <a:ext cx="7631460" cy="523220"/>
          </a:xfrm>
          <a:prstGeom prst="rect">
            <a:avLst/>
          </a:prstGeom>
          <a:noFill/>
        </p:spPr>
        <p:txBody>
          <a:bodyPr wrap="square">
            <a:spAutoFit/>
          </a:bodyPr>
          <a:lstStyle/>
          <a:p>
            <a:pPr marL="342900" marR="0" lvl="0" indent="-342900"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lang="es-PE" sz="2800" b="1" dirty="0">
                <a:solidFill>
                  <a:prstClr val="black">
                    <a:lumMod val="75000"/>
                    <a:lumOff val="25000"/>
                  </a:prstClr>
                </a:solidFill>
                <a:latin typeface="Trebuchet MS" panose="020B0603020202020204"/>
              </a:rPr>
              <a:t>La Sociedad.</a:t>
            </a:r>
            <a:endParaRPr lang="es-PE" sz="2000" dirty="0">
              <a:solidFill>
                <a:prstClr val="black"/>
              </a:solidFill>
              <a:latin typeface="Georgia"/>
            </a:endParaRPr>
          </a:p>
        </p:txBody>
      </p:sp>
    </p:spTree>
    <p:extLst>
      <p:ext uri="{BB962C8B-B14F-4D97-AF65-F5344CB8AC3E}">
        <p14:creationId xmlns:p14="http://schemas.microsoft.com/office/powerpoint/2010/main" val="32762789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149</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EN COMANDITA.-</a:t>
            </a:r>
            <a:endParaRPr lang="es-ES" sz="3200" dirty="0">
              <a:solidFill>
                <a:srgbClr val="0070C0"/>
              </a:solidFill>
            </a:endParaRPr>
          </a:p>
        </p:txBody>
      </p:sp>
      <p:sp>
        <p:nvSpPr>
          <p:cNvPr id="3" name="Marcador de contenido 2">
            <a:extLst>
              <a:ext uri="{FF2B5EF4-FFF2-40B4-BE49-F238E27FC236}">
                <a16:creationId xmlns:a16="http://schemas.microsoft.com/office/drawing/2014/main" id="{B5968A5E-89CF-FB31-5981-EB2C4BBE8B6D}"/>
              </a:ext>
            </a:extLst>
          </p:cNvPr>
          <p:cNvSpPr>
            <a:spLocks noGrp="1"/>
          </p:cNvSpPr>
          <p:nvPr>
            <p:ph idx="1"/>
          </p:nvPr>
        </p:nvSpPr>
        <p:spPr>
          <a:xfrm>
            <a:off x="1631504" y="1196752"/>
            <a:ext cx="8568952" cy="3384376"/>
          </a:xfrm>
        </p:spPr>
        <p:txBody>
          <a:bodyPr/>
          <a:lstStyle/>
          <a:p>
            <a:r>
              <a:rPr lang="es-PE" b="1" dirty="0"/>
              <a:t>4.- SOCIEDAD EN COMANDITA</a:t>
            </a:r>
            <a:endParaRPr lang="es-ES_tradnl" dirty="0"/>
          </a:p>
          <a:p>
            <a:r>
              <a:rPr lang="es-PE" dirty="0"/>
              <a:t>Las Sociedades en Comandita son personas jurídicas de derecho privado, conformadas por socios colectivos y socios comanditarios; en donde los socios colectivos “responden solidaria e ilimitadamente” por las obligaciones sociales (Art. 278° Ley General de Sociedades), mientras que los socios comanditarios responden sólo hasta la parte del capital que se hayan comprometido a aportar. La sociedad en comandita puede ser simple (el capital social está representado en participaciones) o por acciones (el capital social está constituido en acciones).</a:t>
            </a:r>
            <a:endParaRPr lang="es-ES_tradnl" dirty="0"/>
          </a:p>
        </p:txBody>
      </p:sp>
    </p:spTree>
    <p:extLst>
      <p:ext uri="{BB962C8B-B14F-4D97-AF65-F5344CB8AC3E}">
        <p14:creationId xmlns:p14="http://schemas.microsoft.com/office/powerpoint/2010/main" val="19349804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76000" y="5781780"/>
            <a:ext cx="1016000" cy="366712"/>
          </a:xfrm>
          <a:ln>
            <a:solidFill>
              <a:srgbClr val="C00000"/>
            </a:solidFill>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3402"/>
            <a:ext cx="578734"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9" name="CuadroTexto 8">
            <a:extLst>
              <a:ext uri="{FF2B5EF4-FFF2-40B4-BE49-F238E27FC236}">
                <a16:creationId xmlns:a16="http://schemas.microsoft.com/office/drawing/2014/main" id="{CDC42D18-C3F1-6817-E790-9D39D8639011}"/>
              </a:ext>
            </a:extLst>
          </p:cNvPr>
          <p:cNvSpPr txBox="1"/>
          <p:nvPr/>
        </p:nvSpPr>
        <p:spPr>
          <a:xfrm>
            <a:off x="344498" y="1653371"/>
            <a:ext cx="1441697" cy="646331"/>
          </a:xfrm>
          <a:prstGeom prst="rect">
            <a:avLst/>
          </a:prstGeom>
          <a:noFill/>
          <a:ln>
            <a:solidFill>
              <a:srgbClr val="C00000"/>
            </a:solidFill>
          </a:ln>
        </p:spPr>
        <p:txBody>
          <a:bodyPr wrap="square">
            <a:spAutoFit/>
          </a:bodyPr>
          <a:lstStyle/>
          <a:p>
            <a:r>
              <a:rPr lang="es-ES_tradnl" dirty="0"/>
              <a:t>Derecho de la empresa</a:t>
            </a:r>
            <a:endParaRPr lang="es-PE" dirty="0"/>
          </a:p>
        </p:txBody>
      </p:sp>
      <p:sp>
        <p:nvSpPr>
          <p:cNvPr id="11" name="CuadroTexto 10">
            <a:extLst>
              <a:ext uri="{FF2B5EF4-FFF2-40B4-BE49-F238E27FC236}">
                <a16:creationId xmlns:a16="http://schemas.microsoft.com/office/drawing/2014/main" id="{47D5D146-6D97-4015-09F2-1743782438C0}"/>
              </a:ext>
            </a:extLst>
          </p:cNvPr>
          <p:cNvSpPr txBox="1"/>
          <p:nvPr/>
        </p:nvSpPr>
        <p:spPr>
          <a:xfrm>
            <a:off x="2432965" y="1350206"/>
            <a:ext cx="1484303" cy="369332"/>
          </a:xfrm>
          <a:prstGeom prst="rect">
            <a:avLst/>
          </a:prstGeom>
          <a:noFill/>
          <a:ln>
            <a:solidFill>
              <a:srgbClr val="C00000"/>
            </a:solidFill>
          </a:ln>
        </p:spPr>
        <p:txBody>
          <a:bodyPr wrap="square">
            <a:spAutoFit/>
          </a:bodyPr>
          <a:lstStyle/>
          <a:p>
            <a:r>
              <a:rPr lang="es-ES_tradnl" dirty="0"/>
              <a:t>principios</a:t>
            </a:r>
            <a:endParaRPr lang="es-PE" dirty="0"/>
          </a:p>
        </p:txBody>
      </p:sp>
      <p:sp>
        <p:nvSpPr>
          <p:cNvPr id="12" name="CuadroTexto 11">
            <a:extLst>
              <a:ext uri="{FF2B5EF4-FFF2-40B4-BE49-F238E27FC236}">
                <a16:creationId xmlns:a16="http://schemas.microsoft.com/office/drawing/2014/main" id="{56BE9880-5D76-37C0-AA05-44C0D912439A}"/>
              </a:ext>
            </a:extLst>
          </p:cNvPr>
          <p:cNvSpPr txBox="1"/>
          <p:nvPr/>
        </p:nvSpPr>
        <p:spPr>
          <a:xfrm>
            <a:off x="2432965" y="1778249"/>
            <a:ext cx="1484303" cy="369332"/>
          </a:xfrm>
          <a:prstGeom prst="rect">
            <a:avLst/>
          </a:prstGeom>
          <a:noFill/>
          <a:ln>
            <a:solidFill>
              <a:srgbClr val="C00000"/>
            </a:solidFill>
          </a:ln>
        </p:spPr>
        <p:txBody>
          <a:bodyPr wrap="square">
            <a:spAutoFit/>
          </a:bodyPr>
          <a:lstStyle/>
          <a:p>
            <a:r>
              <a:rPr lang="es-ES_tradnl" dirty="0"/>
              <a:t>instituciones</a:t>
            </a:r>
            <a:endParaRPr lang="es-PE" dirty="0"/>
          </a:p>
        </p:txBody>
      </p:sp>
      <p:sp>
        <p:nvSpPr>
          <p:cNvPr id="13" name="CuadroTexto 12">
            <a:extLst>
              <a:ext uri="{FF2B5EF4-FFF2-40B4-BE49-F238E27FC236}">
                <a16:creationId xmlns:a16="http://schemas.microsoft.com/office/drawing/2014/main" id="{118F2FBB-BB5D-173D-DA1B-CD6B2F7C1FF9}"/>
              </a:ext>
            </a:extLst>
          </p:cNvPr>
          <p:cNvSpPr txBox="1"/>
          <p:nvPr/>
        </p:nvSpPr>
        <p:spPr>
          <a:xfrm>
            <a:off x="2432965" y="2243677"/>
            <a:ext cx="1497732" cy="369332"/>
          </a:xfrm>
          <a:prstGeom prst="rect">
            <a:avLst/>
          </a:prstGeom>
          <a:noFill/>
          <a:ln>
            <a:solidFill>
              <a:srgbClr val="C00000"/>
            </a:solidFill>
          </a:ln>
        </p:spPr>
        <p:txBody>
          <a:bodyPr wrap="square">
            <a:spAutoFit/>
          </a:bodyPr>
          <a:lstStyle/>
          <a:p>
            <a:r>
              <a:rPr lang="es-ES_tradnl" dirty="0"/>
              <a:t>normas</a:t>
            </a:r>
            <a:endParaRPr lang="es-PE" dirty="0"/>
          </a:p>
        </p:txBody>
      </p:sp>
      <p:sp>
        <p:nvSpPr>
          <p:cNvPr id="15" name="CuadroTexto 14">
            <a:extLst>
              <a:ext uri="{FF2B5EF4-FFF2-40B4-BE49-F238E27FC236}">
                <a16:creationId xmlns:a16="http://schemas.microsoft.com/office/drawing/2014/main" id="{1E4CB115-0EEA-7031-E007-AF1AE57E98ED}"/>
              </a:ext>
            </a:extLst>
          </p:cNvPr>
          <p:cNvSpPr txBox="1"/>
          <p:nvPr/>
        </p:nvSpPr>
        <p:spPr>
          <a:xfrm>
            <a:off x="4342102" y="1639749"/>
            <a:ext cx="1223621" cy="646331"/>
          </a:xfrm>
          <a:prstGeom prst="rect">
            <a:avLst/>
          </a:prstGeom>
          <a:noFill/>
          <a:ln>
            <a:solidFill>
              <a:srgbClr val="C00000"/>
            </a:solidFill>
          </a:ln>
        </p:spPr>
        <p:txBody>
          <a:bodyPr wrap="square">
            <a:spAutoFit/>
          </a:bodyPr>
          <a:lstStyle/>
          <a:p>
            <a:r>
              <a:rPr lang="es-ES_tradnl" dirty="0"/>
              <a:t>pretenden regular</a:t>
            </a:r>
            <a:endParaRPr lang="es-PE" dirty="0"/>
          </a:p>
        </p:txBody>
      </p:sp>
      <p:sp>
        <p:nvSpPr>
          <p:cNvPr id="16" name="CuadroTexto 15">
            <a:extLst>
              <a:ext uri="{FF2B5EF4-FFF2-40B4-BE49-F238E27FC236}">
                <a16:creationId xmlns:a16="http://schemas.microsoft.com/office/drawing/2014/main" id="{E0F7440B-6F91-A68A-BD8C-54CECF27BB2A}"/>
              </a:ext>
            </a:extLst>
          </p:cNvPr>
          <p:cNvSpPr txBox="1"/>
          <p:nvPr/>
        </p:nvSpPr>
        <p:spPr>
          <a:xfrm>
            <a:off x="6032359" y="1522129"/>
            <a:ext cx="1981636" cy="369332"/>
          </a:xfrm>
          <a:prstGeom prst="rect">
            <a:avLst/>
          </a:prstGeom>
          <a:noFill/>
          <a:ln>
            <a:solidFill>
              <a:srgbClr val="C00000"/>
            </a:solidFill>
          </a:ln>
        </p:spPr>
        <p:txBody>
          <a:bodyPr wrap="square">
            <a:spAutoFit/>
          </a:bodyPr>
          <a:lstStyle/>
          <a:p>
            <a:r>
              <a:rPr lang="es-ES_tradnl" dirty="0"/>
              <a:t>coherentemente</a:t>
            </a:r>
            <a:endParaRPr lang="es-PE" dirty="0"/>
          </a:p>
        </p:txBody>
      </p:sp>
      <p:sp>
        <p:nvSpPr>
          <p:cNvPr id="18" name="CuadroTexto 17">
            <a:extLst>
              <a:ext uri="{FF2B5EF4-FFF2-40B4-BE49-F238E27FC236}">
                <a16:creationId xmlns:a16="http://schemas.microsoft.com/office/drawing/2014/main" id="{528C30C0-B51E-FE04-8EB9-05547C98BE15}"/>
              </a:ext>
            </a:extLst>
          </p:cNvPr>
          <p:cNvSpPr txBox="1"/>
          <p:nvPr/>
        </p:nvSpPr>
        <p:spPr>
          <a:xfrm>
            <a:off x="6032359" y="2076127"/>
            <a:ext cx="1981636" cy="369332"/>
          </a:xfrm>
          <a:prstGeom prst="rect">
            <a:avLst/>
          </a:prstGeom>
          <a:noFill/>
          <a:ln>
            <a:solidFill>
              <a:srgbClr val="C00000"/>
            </a:solidFill>
          </a:ln>
        </p:spPr>
        <p:txBody>
          <a:bodyPr wrap="square">
            <a:spAutoFit/>
          </a:bodyPr>
          <a:lstStyle/>
          <a:p>
            <a:r>
              <a:rPr lang="es-ES_tradnl" dirty="0"/>
              <a:t>sistemáticamente</a:t>
            </a:r>
            <a:endParaRPr lang="es-PE" dirty="0"/>
          </a:p>
        </p:txBody>
      </p:sp>
      <p:sp>
        <p:nvSpPr>
          <p:cNvPr id="20" name="CuadroTexto 19">
            <a:extLst>
              <a:ext uri="{FF2B5EF4-FFF2-40B4-BE49-F238E27FC236}">
                <a16:creationId xmlns:a16="http://schemas.microsoft.com/office/drawing/2014/main" id="{C6181DA7-AB8A-5EBA-DBC9-A1C0E9D45E83}"/>
              </a:ext>
            </a:extLst>
          </p:cNvPr>
          <p:cNvSpPr txBox="1"/>
          <p:nvPr/>
        </p:nvSpPr>
        <p:spPr>
          <a:xfrm>
            <a:off x="8473394" y="1602312"/>
            <a:ext cx="1642263" cy="646331"/>
          </a:xfrm>
          <a:prstGeom prst="rect">
            <a:avLst/>
          </a:prstGeom>
          <a:noFill/>
          <a:ln>
            <a:solidFill>
              <a:srgbClr val="C00000"/>
            </a:solidFill>
          </a:ln>
        </p:spPr>
        <p:txBody>
          <a:bodyPr wrap="square">
            <a:spAutoFit/>
          </a:bodyPr>
          <a:lstStyle/>
          <a:p>
            <a:r>
              <a:rPr lang="es-ES_tradnl" dirty="0"/>
              <a:t> el fenómeno empresarial</a:t>
            </a:r>
            <a:endParaRPr lang="es-PE" dirty="0"/>
          </a:p>
        </p:txBody>
      </p:sp>
      <p:sp>
        <p:nvSpPr>
          <p:cNvPr id="24" name="CuadroTexto 23">
            <a:extLst>
              <a:ext uri="{FF2B5EF4-FFF2-40B4-BE49-F238E27FC236}">
                <a16:creationId xmlns:a16="http://schemas.microsoft.com/office/drawing/2014/main" id="{73C2966D-E3C5-0F86-611B-8633B60CCF93}"/>
              </a:ext>
            </a:extLst>
          </p:cNvPr>
          <p:cNvSpPr txBox="1"/>
          <p:nvPr/>
        </p:nvSpPr>
        <p:spPr>
          <a:xfrm>
            <a:off x="513540" y="4036964"/>
            <a:ext cx="1288116" cy="646331"/>
          </a:xfrm>
          <a:prstGeom prst="rect">
            <a:avLst/>
          </a:prstGeom>
          <a:noFill/>
          <a:ln>
            <a:solidFill>
              <a:srgbClr val="C00000"/>
            </a:solidFill>
          </a:ln>
        </p:spPr>
        <p:txBody>
          <a:bodyPr wrap="square">
            <a:spAutoFit/>
          </a:bodyPr>
          <a:lstStyle/>
          <a:p>
            <a:r>
              <a:rPr lang="es-ES_tradnl" dirty="0"/>
              <a:t>Su contenido </a:t>
            </a:r>
            <a:endParaRPr lang="es-PE" dirty="0"/>
          </a:p>
        </p:txBody>
      </p:sp>
      <p:sp>
        <p:nvSpPr>
          <p:cNvPr id="25" name="CuadroTexto 24">
            <a:extLst>
              <a:ext uri="{FF2B5EF4-FFF2-40B4-BE49-F238E27FC236}">
                <a16:creationId xmlns:a16="http://schemas.microsoft.com/office/drawing/2014/main" id="{C175575E-C5E6-B82E-10B6-09420E70DF49}"/>
              </a:ext>
            </a:extLst>
          </p:cNvPr>
          <p:cNvSpPr txBox="1"/>
          <p:nvPr/>
        </p:nvSpPr>
        <p:spPr>
          <a:xfrm>
            <a:off x="2432965" y="2848814"/>
            <a:ext cx="4716934" cy="369332"/>
          </a:xfrm>
          <a:prstGeom prst="rect">
            <a:avLst/>
          </a:prstGeom>
          <a:noFill/>
          <a:ln>
            <a:solidFill>
              <a:srgbClr val="C00000"/>
            </a:solidFill>
          </a:ln>
        </p:spPr>
        <p:txBody>
          <a:bodyPr wrap="square">
            <a:spAutoFit/>
          </a:bodyPr>
          <a:lstStyle/>
          <a:p>
            <a:r>
              <a:rPr lang="es-ES_tradnl" dirty="0"/>
              <a:t>1. concepto jurídico-económico de empresa</a:t>
            </a:r>
            <a:endParaRPr lang="es-PE" dirty="0"/>
          </a:p>
        </p:txBody>
      </p:sp>
      <p:sp>
        <p:nvSpPr>
          <p:cNvPr id="27" name="CuadroTexto 26">
            <a:extLst>
              <a:ext uri="{FF2B5EF4-FFF2-40B4-BE49-F238E27FC236}">
                <a16:creationId xmlns:a16="http://schemas.microsoft.com/office/drawing/2014/main" id="{AF66123E-82CB-83A3-587E-D2687087687E}"/>
              </a:ext>
            </a:extLst>
          </p:cNvPr>
          <p:cNvSpPr txBox="1"/>
          <p:nvPr/>
        </p:nvSpPr>
        <p:spPr>
          <a:xfrm>
            <a:off x="2432965" y="3324215"/>
            <a:ext cx="2672680" cy="369332"/>
          </a:xfrm>
          <a:prstGeom prst="rect">
            <a:avLst/>
          </a:prstGeom>
          <a:noFill/>
          <a:ln>
            <a:solidFill>
              <a:srgbClr val="C00000"/>
            </a:solidFill>
          </a:ln>
        </p:spPr>
        <p:txBody>
          <a:bodyPr wrap="square">
            <a:spAutoFit/>
          </a:bodyPr>
          <a:lstStyle/>
          <a:p>
            <a:r>
              <a:rPr lang="es-ES_tradnl" dirty="0"/>
              <a:t>2. - naturaleza jurídica</a:t>
            </a:r>
            <a:endParaRPr lang="es-PE" dirty="0"/>
          </a:p>
        </p:txBody>
      </p:sp>
      <p:sp>
        <p:nvSpPr>
          <p:cNvPr id="29" name="CuadroTexto 28">
            <a:extLst>
              <a:ext uri="{FF2B5EF4-FFF2-40B4-BE49-F238E27FC236}">
                <a16:creationId xmlns:a16="http://schemas.microsoft.com/office/drawing/2014/main" id="{00BB8266-2F63-8581-613E-AE32B3DC6AED}"/>
              </a:ext>
            </a:extLst>
          </p:cNvPr>
          <p:cNvSpPr txBox="1"/>
          <p:nvPr/>
        </p:nvSpPr>
        <p:spPr>
          <a:xfrm>
            <a:off x="2432965" y="3852298"/>
            <a:ext cx="3598307" cy="369332"/>
          </a:xfrm>
          <a:prstGeom prst="rect">
            <a:avLst/>
          </a:prstGeom>
          <a:noFill/>
          <a:ln>
            <a:solidFill>
              <a:srgbClr val="C00000"/>
            </a:solidFill>
          </a:ln>
        </p:spPr>
        <p:txBody>
          <a:bodyPr wrap="square">
            <a:spAutoFit/>
          </a:bodyPr>
          <a:lstStyle/>
          <a:p>
            <a:r>
              <a:rPr lang="es-ES_tradnl" dirty="0"/>
              <a:t>3. tráfico jurídico de la Empresa</a:t>
            </a:r>
            <a:endParaRPr lang="es-PE" dirty="0"/>
          </a:p>
        </p:txBody>
      </p:sp>
      <p:sp>
        <p:nvSpPr>
          <p:cNvPr id="31" name="CuadroTexto 30">
            <a:extLst>
              <a:ext uri="{FF2B5EF4-FFF2-40B4-BE49-F238E27FC236}">
                <a16:creationId xmlns:a16="http://schemas.microsoft.com/office/drawing/2014/main" id="{FDC40023-070D-0D51-6DFF-677E16BB183B}"/>
              </a:ext>
            </a:extLst>
          </p:cNvPr>
          <p:cNvSpPr txBox="1"/>
          <p:nvPr/>
        </p:nvSpPr>
        <p:spPr>
          <a:xfrm>
            <a:off x="2432965" y="5783432"/>
            <a:ext cx="2837171" cy="369332"/>
          </a:xfrm>
          <a:prstGeom prst="rect">
            <a:avLst/>
          </a:prstGeom>
          <a:noFill/>
          <a:ln>
            <a:solidFill>
              <a:srgbClr val="C00000"/>
            </a:solidFill>
          </a:ln>
        </p:spPr>
        <p:txBody>
          <a:bodyPr wrap="square">
            <a:spAutoFit/>
          </a:bodyPr>
          <a:lstStyle/>
          <a:p>
            <a:r>
              <a:rPr lang="es-ES_tradnl" dirty="0"/>
              <a:t>6. los signos distintivos</a:t>
            </a:r>
            <a:endParaRPr lang="es-PE" dirty="0"/>
          </a:p>
        </p:txBody>
      </p:sp>
      <p:sp>
        <p:nvSpPr>
          <p:cNvPr id="33" name="CuadroTexto 32">
            <a:extLst>
              <a:ext uri="{FF2B5EF4-FFF2-40B4-BE49-F238E27FC236}">
                <a16:creationId xmlns:a16="http://schemas.microsoft.com/office/drawing/2014/main" id="{9FD505AF-58F5-9E1E-A92B-76D020F08A7A}"/>
              </a:ext>
            </a:extLst>
          </p:cNvPr>
          <p:cNvSpPr txBox="1"/>
          <p:nvPr/>
        </p:nvSpPr>
        <p:spPr>
          <a:xfrm>
            <a:off x="2432965" y="4330441"/>
            <a:ext cx="3996854" cy="646331"/>
          </a:xfrm>
          <a:prstGeom prst="rect">
            <a:avLst/>
          </a:prstGeom>
          <a:noFill/>
          <a:ln>
            <a:solidFill>
              <a:srgbClr val="C00000"/>
            </a:solidFill>
          </a:ln>
        </p:spPr>
        <p:txBody>
          <a:bodyPr wrap="square">
            <a:spAutoFit/>
          </a:bodyPr>
          <a:lstStyle/>
          <a:p>
            <a:r>
              <a:rPr lang="es-ES_tradnl" dirty="0"/>
              <a:t>4. regulación de los grupos de interés que influyen en ella </a:t>
            </a:r>
            <a:endParaRPr lang="es-PE" dirty="0"/>
          </a:p>
        </p:txBody>
      </p:sp>
      <p:sp>
        <p:nvSpPr>
          <p:cNvPr id="35" name="CuadroTexto 34">
            <a:extLst>
              <a:ext uri="{FF2B5EF4-FFF2-40B4-BE49-F238E27FC236}">
                <a16:creationId xmlns:a16="http://schemas.microsoft.com/office/drawing/2014/main" id="{21466BBE-C161-0932-F667-B7CE0C3B632D}"/>
              </a:ext>
            </a:extLst>
          </p:cNvPr>
          <p:cNvSpPr txBox="1"/>
          <p:nvPr/>
        </p:nvSpPr>
        <p:spPr>
          <a:xfrm>
            <a:off x="7577357" y="3813611"/>
            <a:ext cx="1154503" cy="369332"/>
          </a:xfrm>
          <a:prstGeom prst="rect">
            <a:avLst/>
          </a:prstGeom>
          <a:noFill/>
          <a:ln>
            <a:solidFill>
              <a:srgbClr val="C00000"/>
            </a:solidFill>
          </a:ln>
        </p:spPr>
        <p:txBody>
          <a:bodyPr wrap="square">
            <a:spAutoFit/>
          </a:bodyPr>
          <a:lstStyle/>
          <a:p>
            <a:r>
              <a:rPr lang="es-ES_tradnl" dirty="0"/>
              <a:t>a) capital</a:t>
            </a:r>
            <a:endParaRPr lang="es-PE" dirty="0"/>
          </a:p>
        </p:txBody>
      </p:sp>
      <p:sp>
        <p:nvSpPr>
          <p:cNvPr id="36" name="CuadroTexto 35">
            <a:extLst>
              <a:ext uri="{FF2B5EF4-FFF2-40B4-BE49-F238E27FC236}">
                <a16:creationId xmlns:a16="http://schemas.microsoft.com/office/drawing/2014/main" id="{5940FA41-D69D-6B06-0195-F71BE5DCD977}"/>
              </a:ext>
            </a:extLst>
          </p:cNvPr>
          <p:cNvSpPr txBox="1"/>
          <p:nvPr/>
        </p:nvSpPr>
        <p:spPr>
          <a:xfrm>
            <a:off x="7577357" y="4245659"/>
            <a:ext cx="1285891" cy="369332"/>
          </a:xfrm>
          <a:prstGeom prst="rect">
            <a:avLst/>
          </a:prstGeom>
          <a:noFill/>
          <a:ln>
            <a:solidFill>
              <a:srgbClr val="C00000"/>
            </a:solidFill>
          </a:ln>
        </p:spPr>
        <p:txBody>
          <a:bodyPr wrap="square">
            <a:spAutoFit/>
          </a:bodyPr>
          <a:lstStyle/>
          <a:p>
            <a:r>
              <a:rPr lang="es-ES_tradnl" dirty="0"/>
              <a:t>b) trabajo</a:t>
            </a:r>
            <a:endParaRPr lang="es-PE" dirty="0"/>
          </a:p>
        </p:txBody>
      </p:sp>
      <p:sp>
        <p:nvSpPr>
          <p:cNvPr id="38" name="CuadroTexto 37">
            <a:extLst>
              <a:ext uri="{FF2B5EF4-FFF2-40B4-BE49-F238E27FC236}">
                <a16:creationId xmlns:a16="http://schemas.microsoft.com/office/drawing/2014/main" id="{78663423-EBCE-1A2E-B167-332C2362E591}"/>
              </a:ext>
            </a:extLst>
          </p:cNvPr>
          <p:cNvSpPr txBox="1"/>
          <p:nvPr/>
        </p:nvSpPr>
        <p:spPr>
          <a:xfrm>
            <a:off x="7577357" y="4710754"/>
            <a:ext cx="1951979" cy="369332"/>
          </a:xfrm>
          <a:prstGeom prst="rect">
            <a:avLst/>
          </a:prstGeom>
          <a:noFill/>
          <a:ln>
            <a:solidFill>
              <a:srgbClr val="C00000"/>
            </a:solidFill>
          </a:ln>
        </p:spPr>
        <p:txBody>
          <a:bodyPr wrap="square">
            <a:spAutoFit/>
          </a:bodyPr>
          <a:lstStyle/>
          <a:p>
            <a:r>
              <a:rPr lang="es-ES_tradnl" dirty="0"/>
              <a:t>c) consumidores</a:t>
            </a:r>
            <a:endParaRPr lang="es-PE" dirty="0"/>
          </a:p>
        </p:txBody>
      </p:sp>
      <p:sp>
        <p:nvSpPr>
          <p:cNvPr id="40" name="CuadroTexto 39">
            <a:extLst>
              <a:ext uri="{FF2B5EF4-FFF2-40B4-BE49-F238E27FC236}">
                <a16:creationId xmlns:a16="http://schemas.microsoft.com/office/drawing/2014/main" id="{3ABE37B0-8E5A-CA0D-F024-24B2E4B7BBA8}"/>
              </a:ext>
            </a:extLst>
          </p:cNvPr>
          <p:cNvSpPr txBox="1"/>
          <p:nvPr/>
        </p:nvSpPr>
        <p:spPr>
          <a:xfrm>
            <a:off x="7577357" y="5172471"/>
            <a:ext cx="1622947" cy="369332"/>
          </a:xfrm>
          <a:prstGeom prst="rect">
            <a:avLst/>
          </a:prstGeom>
          <a:noFill/>
          <a:ln>
            <a:solidFill>
              <a:srgbClr val="C00000"/>
            </a:solidFill>
          </a:ln>
        </p:spPr>
        <p:txBody>
          <a:bodyPr wrap="square">
            <a:spAutoFit/>
          </a:bodyPr>
          <a:lstStyle/>
          <a:p>
            <a:r>
              <a:rPr lang="es-ES_tradnl" dirty="0"/>
              <a:t>d) acreedores</a:t>
            </a:r>
            <a:endParaRPr lang="es-PE" dirty="0"/>
          </a:p>
        </p:txBody>
      </p:sp>
      <p:sp>
        <p:nvSpPr>
          <p:cNvPr id="46" name="CuadroTexto 45">
            <a:extLst>
              <a:ext uri="{FF2B5EF4-FFF2-40B4-BE49-F238E27FC236}">
                <a16:creationId xmlns:a16="http://schemas.microsoft.com/office/drawing/2014/main" id="{47BE964C-987E-E260-F1CA-2D5200DA516E}"/>
              </a:ext>
            </a:extLst>
          </p:cNvPr>
          <p:cNvSpPr txBox="1"/>
          <p:nvPr/>
        </p:nvSpPr>
        <p:spPr>
          <a:xfrm>
            <a:off x="7577357" y="5676527"/>
            <a:ext cx="1262907" cy="369332"/>
          </a:xfrm>
          <a:prstGeom prst="rect">
            <a:avLst/>
          </a:prstGeom>
          <a:noFill/>
          <a:ln>
            <a:solidFill>
              <a:srgbClr val="C00000"/>
            </a:solidFill>
          </a:ln>
        </p:spPr>
        <p:txBody>
          <a:bodyPr wrap="square">
            <a:spAutoFit/>
          </a:bodyPr>
          <a:lstStyle/>
          <a:p>
            <a:r>
              <a:rPr lang="es-ES_tradnl" dirty="0"/>
              <a:t>e) Estado</a:t>
            </a:r>
            <a:endParaRPr lang="es-PE" dirty="0"/>
          </a:p>
        </p:txBody>
      </p:sp>
      <p:sp>
        <p:nvSpPr>
          <p:cNvPr id="48" name="CuadroTexto 47">
            <a:extLst>
              <a:ext uri="{FF2B5EF4-FFF2-40B4-BE49-F238E27FC236}">
                <a16:creationId xmlns:a16="http://schemas.microsoft.com/office/drawing/2014/main" id="{21AB57D7-18FB-433A-E348-073C7FB864E4}"/>
              </a:ext>
            </a:extLst>
          </p:cNvPr>
          <p:cNvSpPr txBox="1"/>
          <p:nvPr/>
        </p:nvSpPr>
        <p:spPr>
          <a:xfrm>
            <a:off x="2432965" y="5279376"/>
            <a:ext cx="2837171" cy="369332"/>
          </a:xfrm>
          <a:prstGeom prst="rect">
            <a:avLst/>
          </a:prstGeom>
          <a:noFill/>
          <a:ln>
            <a:solidFill>
              <a:srgbClr val="C00000"/>
            </a:solidFill>
          </a:ln>
        </p:spPr>
        <p:txBody>
          <a:bodyPr wrap="square">
            <a:spAutoFit/>
          </a:bodyPr>
          <a:lstStyle/>
          <a:p>
            <a:r>
              <a:rPr lang="es-ES_tradnl" dirty="0"/>
              <a:t>5. el titular de la Empresa</a:t>
            </a:r>
            <a:endParaRPr lang="es-PE" dirty="0"/>
          </a:p>
        </p:txBody>
      </p:sp>
      <p:sp>
        <p:nvSpPr>
          <p:cNvPr id="50" name="CuadroTexto 49">
            <a:extLst>
              <a:ext uri="{FF2B5EF4-FFF2-40B4-BE49-F238E27FC236}">
                <a16:creationId xmlns:a16="http://schemas.microsoft.com/office/drawing/2014/main" id="{1E4C299E-DED4-F317-5613-3CA6751F17B2}"/>
              </a:ext>
            </a:extLst>
          </p:cNvPr>
          <p:cNvSpPr txBox="1"/>
          <p:nvPr/>
        </p:nvSpPr>
        <p:spPr>
          <a:xfrm>
            <a:off x="2432965" y="6252591"/>
            <a:ext cx="2533537" cy="369332"/>
          </a:xfrm>
          <a:prstGeom prst="rect">
            <a:avLst/>
          </a:prstGeom>
          <a:noFill/>
          <a:ln>
            <a:solidFill>
              <a:srgbClr val="C00000"/>
            </a:solidFill>
          </a:ln>
        </p:spPr>
        <p:txBody>
          <a:bodyPr wrap="square">
            <a:spAutoFit/>
          </a:bodyPr>
          <a:lstStyle/>
          <a:p>
            <a:r>
              <a:rPr lang="es-ES_tradnl" dirty="0"/>
              <a:t>7. el mercado</a:t>
            </a:r>
            <a:endParaRPr lang="es-PE" dirty="0"/>
          </a:p>
        </p:txBody>
      </p:sp>
      <p:sp>
        <p:nvSpPr>
          <p:cNvPr id="54" name="CuadroTexto 53">
            <a:extLst>
              <a:ext uri="{FF2B5EF4-FFF2-40B4-BE49-F238E27FC236}">
                <a16:creationId xmlns:a16="http://schemas.microsoft.com/office/drawing/2014/main" id="{00F606AA-1BF8-695A-B553-900B876628C0}"/>
              </a:ext>
            </a:extLst>
          </p:cNvPr>
          <p:cNvSpPr txBox="1"/>
          <p:nvPr/>
        </p:nvSpPr>
        <p:spPr>
          <a:xfrm>
            <a:off x="408732" y="2299702"/>
            <a:ext cx="1497732" cy="646331"/>
          </a:xfrm>
          <a:prstGeom prst="rect">
            <a:avLst/>
          </a:prstGeom>
          <a:noFill/>
        </p:spPr>
        <p:txBody>
          <a:bodyPr wrap="square">
            <a:spAutoFit/>
          </a:bodyPr>
          <a:lstStyle/>
          <a:p>
            <a:r>
              <a:rPr lang="es-ES_tradnl" dirty="0"/>
              <a:t>Beaumont Callirgos: </a:t>
            </a:r>
            <a:endParaRPr lang="es-PE" dirty="0"/>
          </a:p>
        </p:txBody>
      </p:sp>
      <p:cxnSp>
        <p:nvCxnSpPr>
          <p:cNvPr id="55" name="Conector recto de flecha 54">
            <a:extLst>
              <a:ext uri="{FF2B5EF4-FFF2-40B4-BE49-F238E27FC236}">
                <a16:creationId xmlns:a16="http://schemas.microsoft.com/office/drawing/2014/main" id="{D60A4C48-B7E6-6681-5FA5-345BA957B0DD}"/>
              </a:ext>
            </a:extLst>
          </p:cNvPr>
          <p:cNvCxnSpPr>
            <a:cxnSpLocks/>
            <a:stCxn id="9" idx="3"/>
            <a:endCxn id="11" idx="1"/>
          </p:cNvCxnSpPr>
          <p:nvPr/>
        </p:nvCxnSpPr>
        <p:spPr>
          <a:xfrm flipV="1">
            <a:off x="1786195" y="1534872"/>
            <a:ext cx="646770" cy="44166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108C8157-C746-01C9-0CD4-BCC32CCED1D4}"/>
              </a:ext>
            </a:extLst>
          </p:cNvPr>
          <p:cNvCxnSpPr>
            <a:cxnSpLocks/>
            <a:stCxn id="9" idx="3"/>
            <a:endCxn id="12" idx="1"/>
          </p:cNvCxnSpPr>
          <p:nvPr/>
        </p:nvCxnSpPr>
        <p:spPr>
          <a:xfrm flipV="1">
            <a:off x="1786195" y="1962915"/>
            <a:ext cx="646770" cy="1362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ector recto de flecha 60">
            <a:extLst>
              <a:ext uri="{FF2B5EF4-FFF2-40B4-BE49-F238E27FC236}">
                <a16:creationId xmlns:a16="http://schemas.microsoft.com/office/drawing/2014/main" id="{71F2B653-646E-1768-7061-847BE240DB58}"/>
              </a:ext>
            </a:extLst>
          </p:cNvPr>
          <p:cNvCxnSpPr>
            <a:cxnSpLocks/>
            <a:stCxn id="9" idx="3"/>
            <a:endCxn id="13" idx="1"/>
          </p:cNvCxnSpPr>
          <p:nvPr/>
        </p:nvCxnSpPr>
        <p:spPr>
          <a:xfrm>
            <a:off x="1786195" y="1976537"/>
            <a:ext cx="646770" cy="45180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61">
            <a:extLst>
              <a:ext uri="{FF2B5EF4-FFF2-40B4-BE49-F238E27FC236}">
                <a16:creationId xmlns:a16="http://schemas.microsoft.com/office/drawing/2014/main" id="{9D4C4609-2748-A43B-876E-5F866D12C2E8}"/>
              </a:ext>
            </a:extLst>
          </p:cNvPr>
          <p:cNvCxnSpPr>
            <a:cxnSpLocks/>
            <a:stCxn id="24" idx="3"/>
            <a:endCxn id="25" idx="1"/>
          </p:cNvCxnSpPr>
          <p:nvPr/>
        </p:nvCxnSpPr>
        <p:spPr>
          <a:xfrm flipV="1">
            <a:off x="1801656" y="3033480"/>
            <a:ext cx="631309" cy="132665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ector recto de flecha 62">
            <a:extLst>
              <a:ext uri="{FF2B5EF4-FFF2-40B4-BE49-F238E27FC236}">
                <a16:creationId xmlns:a16="http://schemas.microsoft.com/office/drawing/2014/main" id="{26BE1713-E1A0-EB2A-1B09-D24D5F927A11}"/>
              </a:ext>
            </a:extLst>
          </p:cNvPr>
          <p:cNvCxnSpPr>
            <a:cxnSpLocks/>
            <a:stCxn id="24" idx="3"/>
            <a:endCxn id="27" idx="1"/>
          </p:cNvCxnSpPr>
          <p:nvPr/>
        </p:nvCxnSpPr>
        <p:spPr>
          <a:xfrm flipV="1">
            <a:off x="1801656" y="3508881"/>
            <a:ext cx="631309" cy="85124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a:extLst>
              <a:ext uri="{FF2B5EF4-FFF2-40B4-BE49-F238E27FC236}">
                <a16:creationId xmlns:a16="http://schemas.microsoft.com/office/drawing/2014/main" id="{C2059C00-0F7C-7F8E-A922-2777DA5130A9}"/>
              </a:ext>
            </a:extLst>
          </p:cNvPr>
          <p:cNvCxnSpPr>
            <a:cxnSpLocks/>
            <a:stCxn id="24" idx="3"/>
            <a:endCxn id="29" idx="1"/>
          </p:cNvCxnSpPr>
          <p:nvPr/>
        </p:nvCxnSpPr>
        <p:spPr>
          <a:xfrm flipV="1">
            <a:off x="1801656" y="4036964"/>
            <a:ext cx="631309" cy="32316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a:extLst>
              <a:ext uri="{FF2B5EF4-FFF2-40B4-BE49-F238E27FC236}">
                <a16:creationId xmlns:a16="http://schemas.microsoft.com/office/drawing/2014/main" id="{8F3FF344-320D-03FF-5FCB-097F9D439C65}"/>
              </a:ext>
            </a:extLst>
          </p:cNvPr>
          <p:cNvCxnSpPr>
            <a:cxnSpLocks/>
            <a:stCxn id="24" idx="3"/>
            <a:endCxn id="33" idx="1"/>
          </p:cNvCxnSpPr>
          <p:nvPr/>
        </p:nvCxnSpPr>
        <p:spPr>
          <a:xfrm>
            <a:off x="1801656" y="4360130"/>
            <a:ext cx="631309" cy="29347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ector recto de flecha 65">
            <a:extLst>
              <a:ext uri="{FF2B5EF4-FFF2-40B4-BE49-F238E27FC236}">
                <a16:creationId xmlns:a16="http://schemas.microsoft.com/office/drawing/2014/main" id="{1B977D99-F4A8-1B2A-11EF-C92CDAE1299B}"/>
              </a:ext>
            </a:extLst>
          </p:cNvPr>
          <p:cNvCxnSpPr>
            <a:cxnSpLocks/>
            <a:stCxn id="24" idx="3"/>
            <a:endCxn id="48" idx="1"/>
          </p:cNvCxnSpPr>
          <p:nvPr/>
        </p:nvCxnSpPr>
        <p:spPr>
          <a:xfrm>
            <a:off x="1801656" y="4360130"/>
            <a:ext cx="631309" cy="110391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de flecha 66">
            <a:extLst>
              <a:ext uri="{FF2B5EF4-FFF2-40B4-BE49-F238E27FC236}">
                <a16:creationId xmlns:a16="http://schemas.microsoft.com/office/drawing/2014/main" id="{7FC3BD32-27D4-DE45-BDC3-D37A113B70FB}"/>
              </a:ext>
            </a:extLst>
          </p:cNvPr>
          <p:cNvCxnSpPr>
            <a:cxnSpLocks/>
            <a:stCxn id="24" idx="3"/>
            <a:endCxn id="31" idx="1"/>
          </p:cNvCxnSpPr>
          <p:nvPr/>
        </p:nvCxnSpPr>
        <p:spPr>
          <a:xfrm>
            <a:off x="1801656" y="4360130"/>
            <a:ext cx="631309" cy="160796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de flecha 67">
            <a:extLst>
              <a:ext uri="{FF2B5EF4-FFF2-40B4-BE49-F238E27FC236}">
                <a16:creationId xmlns:a16="http://schemas.microsoft.com/office/drawing/2014/main" id="{E5B68062-F010-9CF5-80DA-AC04B33236D9}"/>
              </a:ext>
            </a:extLst>
          </p:cNvPr>
          <p:cNvCxnSpPr>
            <a:cxnSpLocks/>
            <a:stCxn id="24" idx="3"/>
            <a:endCxn id="50" idx="1"/>
          </p:cNvCxnSpPr>
          <p:nvPr/>
        </p:nvCxnSpPr>
        <p:spPr>
          <a:xfrm>
            <a:off x="1801656" y="4360130"/>
            <a:ext cx="631309" cy="207712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ector recto de flecha 85">
            <a:extLst>
              <a:ext uri="{FF2B5EF4-FFF2-40B4-BE49-F238E27FC236}">
                <a16:creationId xmlns:a16="http://schemas.microsoft.com/office/drawing/2014/main" id="{14D7E1C3-F03C-6050-B353-C7875ECFF83D}"/>
              </a:ext>
            </a:extLst>
          </p:cNvPr>
          <p:cNvCxnSpPr>
            <a:cxnSpLocks/>
            <a:stCxn id="33" idx="3"/>
            <a:endCxn id="40" idx="1"/>
          </p:cNvCxnSpPr>
          <p:nvPr/>
        </p:nvCxnSpPr>
        <p:spPr>
          <a:xfrm>
            <a:off x="6429819" y="4653607"/>
            <a:ext cx="1147538" cy="70353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ector recto de flecha 86">
            <a:extLst>
              <a:ext uri="{FF2B5EF4-FFF2-40B4-BE49-F238E27FC236}">
                <a16:creationId xmlns:a16="http://schemas.microsoft.com/office/drawing/2014/main" id="{17374136-2854-79A9-8CE5-46E0C0ACD573}"/>
              </a:ext>
            </a:extLst>
          </p:cNvPr>
          <p:cNvCxnSpPr>
            <a:cxnSpLocks/>
            <a:stCxn id="33" idx="3"/>
            <a:endCxn id="35" idx="1"/>
          </p:cNvCxnSpPr>
          <p:nvPr/>
        </p:nvCxnSpPr>
        <p:spPr>
          <a:xfrm flipV="1">
            <a:off x="6429819" y="3998277"/>
            <a:ext cx="1147538" cy="65533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ector recto de flecha 87">
            <a:extLst>
              <a:ext uri="{FF2B5EF4-FFF2-40B4-BE49-F238E27FC236}">
                <a16:creationId xmlns:a16="http://schemas.microsoft.com/office/drawing/2014/main" id="{725BB468-AC3E-4CEA-9EFD-BF33A0B14176}"/>
              </a:ext>
            </a:extLst>
          </p:cNvPr>
          <p:cNvCxnSpPr>
            <a:cxnSpLocks/>
            <a:stCxn id="33" idx="3"/>
            <a:endCxn id="36" idx="1"/>
          </p:cNvCxnSpPr>
          <p:nvPr/>
        </p:nvCxnSpPr>
        <p:spPr>
          <a:xfrm flipV="1">
            <a:off x="6429819" y="4430325"/>
            <a:ext cx="1147538" cy="22328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ector recto de flecha 88">
            <a:extLst>
              <a:ext uri="{FF2B5EF4-FFF2-40B4-BE49-F238E27FC236}">
                <a16:creationId xmlns:a16="http://schemas.microsoft.com/office/drawing/2014/main" id="{3E30076D-E425-D7B4-C1C2-B122C7D38C3E}"/>
              </a:ext>
            </a:extLst>
          </p:cNvPr>
          <p:cNvCxnSpPr>
            <a:cxnSpLocks/>
            <a:stCxn id="33" idx="3"/>
            <a:endCxn id="38" idx="1"/>
          </p:cNvCxnSpPr>
          <p:nvPr/>
        </p:nvCxnSpPr>
        <p:spPr>
          <a:xfrm>
            <a:off x="6429819" y="4653607"/>
            <a:ext cx="1147538" cy="24181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ector recto de flecha 89">
            <a:extLst>
              <a:ext uri="{FF2B5EF4-FFF2-40B4-BE49-F238E27FC236}">
                <a16:creationId xmlns:a16="http://schemas.microsoft.com/office/drawing/2014/main" id="{16241CB6-C0E1-F0F4-9628-88084769008F}"/>
              </a:ext>
            </a:extLst>
          </p:cNvPr>
          <p:cNvCxnSpPr>
            <a:cxnSpLocks/>
            <a:stCxn id="33" idx="3"/>
            <a:endCxn id="46" idx="1"/>
          </p:cNvCxnSpPr>
          <p:nvPr/>
        </p:nvCxnSpPr>
        <p:spPr>
          <a:xfrm>
            <a:off x="6429819" y="4653607"/>
            <a:ext cx="1147538" cy="120758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ector recto de flecha 119">
            <a:extLst>
              <a:ext uri="{FF2B5EF4-FFF2-40B4-BE49-F238E27FC236}">
                <a16:creationId xmlns:a16="http://schemas.microsoft.com/office/drawing/2014/main" id="{50B63506-19C5-48F5-57D1-C7B245CA46D8}"/>
              </a:ext>
            </a:extLst>
          </p:cNvPr>
          <p:cNvCxnSpPr>
            <a:cxnSpLocks/>
            <a:stCxn id="11" idx="3"/>
            <a:endCxn id="15" idx="1"/>
          </p:cNvCxnSpPr>
          <p:nvPr/>
        </p:nvCxnSpPr>
        <p:spPr>
          <a:xfrm>
            <a:off x="3917268" y="1534872"/>
            <a:ext cx="424834" cy="42804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ector recto de flecha 120">
            <a:extLst>
              <a:ext uri="{FF2B5EF4-FFF2-40B4-BE49-F238E27FC236}">
                <a16:creationId xmlns:a16="http://schemas.microsoft.com/office/drawing/2014/main" id="{AE83C683-734A-906B-BADE-F6DF86A7A7EE}"/>
              </a:ext>
            </a:extLst>
          </p:cNvPr>
          <p:cNvCxnSpPr>
            <a:cxnSpLocks/>
            <a:endCxn id="15" idx="1"/>
          </p:cNvCxnSpPr>
          <p:nvPr/>
        </p:nvCxnSpPr>
        <p:spPr>
          <a:xfrm>
            <a:off x="3945905" y="1962915"/>
            <a:ext cx="396197"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ector recto de flecha 121">
            <a:extLst>
              <a:ext uri="{FF2B5EF4-FFF2-40B4-BE49-F238E27FC236}">
                <a16:creationId xmlns:a16="http://schemas.microsoft.com/office/drawing/2014/main" id="{53A0E3EC-0611-F782-6B48-D486F97D6F62}"/>
              </a:ext>
            </a:extLst>
          </p:cNvPr>
          <p:cNvCxnSpPr>
            <a:cxnSpLocks/>
            <a:stCxn id="13" idx="3"/>
            <a:endCxn id="15" idx="1"/>
          </p:cNvCxnSpPr>
          <p:nvPr/>
        </p:nvCxnSpPr>
        <p:spPr>
          <a:xfrm flipV="1">
            <a:off x="3930697" y="1962915"/>
            <a:ext cx="411405" cy="46542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onector recto de flecha 122">
            <a:extLst>
              <a:ext uri="{FF2B5EF4-FFF2-40B4-BE49-F238E27FC236}">
                <a16:creationId xmlns:a16="http://schemas.microsoft.com/office/drawing/2014/main" id="{80BBD6B4-21EC-A2A9-4483-7B5F1ED80949}"/>
              </a:ext>
            </a:extLst>
          </p:cNvPr>
          <p:cNvCxnSpPr>
            <a:cxnSpLocks/>
            <a:endCxn id="16" idx="1"/>
          </p:cNvCxnSpPr>
          <p:nvPr/>
        </p:nvCxnSpPr>
        <p:spPr>
          <a:xfrm flipV="1">
            <a:off x="5562774" y="1706795"/>
            <a:ext cx="469585" cy="25612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ector recto de flecha 123">
            <a:extLst>
              <a:ext uri="{FF2B5EF4-FFF2-40B4-BE49-F238E27FC236}">
                <a16:creationId xmlns:a16="http://schemas.microsoft.com/office/drawing/2014/main" id="{7D41CF3F-66D2-9A2A-B085-AA99BC1BF674}"/>
              </a:ext>
            </a:extLst>
          </p:cNvPr>
          <p:cNvCxnSpPr>
            <a:cxnSpLocks/>
            <a:endCxn id="18" idx="1"/>
          </p:cNvCxnSpPr>
          <p:nvPr/>
        </p:nvCxnSpPr>
        <p:spPr>
          <a:xfrm>
            <a:off x="5562774" y="1962915"/>
            <a:ext cx="469585" cy="29787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Conector recto de flecha 125">
            <a:extLst>
              <a:ext uri="{FF2B5EF4-FFF2-40B4-BE49-F238E27FC236}">
                <a16:creationId xmlns:a16="http://schemas.microsoft.com/office/drawing/2014/main" id="{15EF0BF3-1161-19BD-3960-7A02FF54AF47}"/>
              </a:ext>
            </a:extLst>
          </p:cNvPr>
          <p:cNvCxnSpPr>
            <a:cxnSpLocks/>
            <a:stCxn id="16" idx="3"/>
            <a:endCxn id="20" idx="1"/>
          </p:cNvCxnSpPr>
          <p:nvPr/>
        </p:nvCxnSpPr>
        <p:spPr>
          <a:xfrm>
            <a:off x="8013995" y="1706795"/>
            <a:ext cx="459399" cy="21868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ector recto de flecha 126">
            <a:extLst>
              <a:ext uri="{FF2B5EF4-FFF2-40B4-BE49-F238E27FC236}">
                <a16:creationId xmlns:a16="http://schemas.microsoft.com/office/drawing/2014/main" id="{334FE2DA-0B66-8A22-E501-46C39A3337B5}"/>
              </a:ext>
            </a:extLst>
          </p:cNvPr>
          <p:cNvCxnSpPr>
            <a:cxnSpLocks/>
            <a:stCxn id="18" idx="3"/>
            <a:endCxn id="20" idx="1"/>
          </p:cNvCxnSpPr>
          <p:nvPr/>
        </p:nvCxnSpPr>
        <p:spPr>
          <a:xfrm flipV="1">
            <a:off x="8013995" y="1925478"/>
            <a:ext cx="459399" cy="33531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6" name="Título 1">
            <a:extLst>
              <a:ext uri="{FF2B5EF4-FFF2-40B4-BE49-F238E27FC236}">
                <a16:creationId xmlns:a16="http://schemas.microsoft.com/office/drawing/2014/main" id="{84844C8F-07B2-CF07-194D-4014B759D50E}"/>
              </a:ext>
            </a:extLst>
          </p:cNvPr>
          <p:cNvSpPr txBox="1">
            <a:spLocks/>
          </p:cNvSpPr>
          <p:nvPr/>
        </p:nvSpPr>
        <p:spPr>
          <a:xfrm>
            <a:off x="2037331" y="656940"/>
            <a:ext cx="6802933" cy="66210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a:ln>
                  <a:noFill/>
                </a:ln>
                <a:solidFill>
                  <a:srgbClr val="0070C0"/>
                </a:solidFill>
                <a:effectLst/>
                <a:uLnTx/>
                <a:uFillTx/>
                <a:latin typeface="Agency FB" panose="020B0503020202020204" pitchFamily="34" charset="0"/>
              </a:rPr>
              <a:t>EL CONCEPTO DE DERECHO de la EMPRESA:</a:t>
            </a:r>
            <a:endParaRPr kumimoji="0" lang="es-PE" sz="2800" b="1" i="0" u="none" strike="noStrike" kern="1200" cap="none" spc="0" normalizeH="0" baseline="0" noProof="0" dirty="0">
              <a:ln>
                <a:noFill/>
              </a:ln>
              <a:solidFill>
                <a:srgbClr val="0070C0"/>
              </a:solidFill>
              <a:effectLst/>
              <a:uLnTx/>
              <a:uFillTx/>
              <a:latin typeface="Agency FB" panose="020B0503020202020204" pitchFamily="34" charset="0"/>
            </a:endParaRPr>
          </a:p>
        </p:txBody>
      </p:sp>
    </p:spTree>
    <p:extLst>
      <p:ext uri="{BB962C8B-B14F-4D97-AF65-F5344CB8AC3E}">
        <p14:creationId xmlns:p14="http://schemas.microsoft.com/office/powerpoint/2010/main" val="41626397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150</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EN COMANDITA.-</a:t>
            </a:r>
            <a:endParaRPr lang="es-ES" sz="3200" dirty="0">
              <a:solidFill>
                <a:srgbClr val="0070C0"/>
              </a:solidFill>
            </a:endParaRPr>
          </a:p>
        </p:txBody>
      </p:sp>
      <p:sp>
        <p:nvSpPr>
          <p:cNvPr id="3" name="Marcador de contenido 2">
            <a:extLst>
              <a:ext uri="{FF2B5EF4-FFF2-40B4-BE49-F238E27FC236}">
                <a16:creationId xmlns:a16="http://schemas.microsoft.com/office/drawing/2014/main" id="{B5968A5E-89CF-FB31-5981-EB2C4BBE8B6D}"/>
              </a:ext>
            </a:extLst>
          </p:cNvPr>
          <p:cNvSpPr>
            <a:spLocks noGrp="1"/>
          </p:cNvSpPr>
          <p:nvPr>
            <p:ph idx="1"/>
          </p:nvPr>
        </p:nvSpPr>
        <p:spPr>
          <a:xfrm>
            <a:off x="1631504" y="1196752"/>
            <a:ext cx="8568952" cy="4536504"/>
          </a:xfrm>
        </p:spPr>
        <p:txBody>
          <a:bodyPr/>
          <a:lstStyle/>
          <a:p>
            <a:r>
              <a:rPr lang="es-PE" b="1" dirty="0"/>
              <a:t>4.- SOCIEDAD EN COMANDITA</a:t>
            </a:r>
            <a:endParaRPr lang="es-ES_tradnl" dirty="0"/>
          </a:p>
          <a:p>
            <a:r>
              <a:rPr lang="es-PE" dirty="0"/>
              <a:t>Las Sociedades en Comandita son personas jurídicas de derecho privado, </a:t>
            </a:r>
          </a:p>
          <a:p>
            <a:r>
              <a:rPr lang="es-PE" dirty="0"/>
              <a:t>conformadas por socios colectivos y socios comanditarios; </a:t>
            </a:r>
          </a:p>
          <a:p>
            <a:r>
              <a:rPr lang="es-PE" dirty="0"/>
              <a:t>Los socios colectivos “responden solidaria e ilimitadamente” por las obligaciones sociales </a:t>
            </a:r>
          </a:p>
          <a:p>
            <a:r>
              <a:rPr lang="es-PE" dirty="0"/>
              <a:t>Los socios comanditarios responden sólo hasta la parte del capital que se hayan comprometido a aportar. </a:t>
            </a:r>
          </a:p>
          <a:p>
            <a:r>
              <a:rPr lang="es-PE" dirty="0"/>
              <a:t>La sociedad en comandita puede ser simple (el capital social está representado en participaciones) o </a:t>
            </a:r>
          </a:p>
          <a:p>
            <a:r>
              <a:rPr lang="es-PE" dirty="0"/>
              <a:t>La sociedad en comandita también puede ser por acciones (el capital social está constituido en acciones).</a:t>
            </a:r>
            <a:endParaRPr lang="es-ES_tradnl" dirty="0"/>
          </a:p>
        </p:txBody>
      </p:sp>
    </p:spTree>
    <p:extLst>
      <p:ext uri="{BB962C8B-B14F-4D97-AF65-F5344CB8AC3E}">
        <p14:creationId xmlns:p14="http://schemas.microsoft.com/office/powerpoint/2010/main" val="20821357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309F19B-4E5B-C560-39DE-6CC7AC6AA651}"/>
              </a:ext>
            </a:extLst>
          </p:cNvPr>
          <p:cNvSpPr/>
          <p:nvPr/>
        </p:nvSpPr>
        <p:spPr>
          <a:xfrm>
            <a:off x="-1" y="0"/>
            <a:ext cx="6465585" cy="6858000"/>
          </a:xfrm>
          <a:prstGeom prst="rect">
            <a:avLst/>
          </a:prstGeom>
          <a:solidFill>
            <a:schemeClr val="accent6">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1B13D5F2-97B2-876D-2BF4-93B0E0B67542}"/>
              </a:ext>
            </a:extLst>
          </p:cNvPr>
          <p:cNvSpPr/>
          <p:nvPr/>
        </p:nvSpPr>
        <p:spPr>
          <a:xfrm>
            <a:off x="9132125" y="0"/>
            <a:ext cx="3162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Elipse 9">
            <a:extLst>
              <a:ext uri="{FF2B5EF4-FFF2-40B4-BE49-F238E27FC236}">
                <a16:creationId xmlns:a16="http://schemas.microsoft.com/office/drawing/2014/main" id="{1F73723F-4D90-3203-EDCE-5DC52D40C667}"/>
              </a:ext>
            </a:extLst>
          </p:cNvPr>
          <p:cNvSpPr/>
          <p:nvPr/>
        </p:nvSpPr>
        <p:spPr>
          <a:xfrm>
            <a:off x="11753897" y="4701044"/>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1" name="Elipse 10">
            <a:extLst>
              <a:ext uri="{FF2B5EF4-FFF2-40B4-BE49-F238E27FC236}">
                <a16:creationId xmlns:a16="http://schemas.microsoft.com/office/drawing/2014/main" id="{83AE5589-4257-D63D-B91B-F5E34C25152E}"/>
              </a:ext>
            </a:extLst>
          </p:cNvPr>
          <p:cNvSpPr/>
          <p:nvPr/>
        </p:nvSpPr>
        <p:spPr>
          <a:xfrm>
            <a:off x="11780866" y="5468631"/>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2" name="Elipse 11">
            <a:extLst>
              <a:ext uri="{FF2B5EF4-FFF2-40B4-BE49-F238E27FC236}">
                <a16:creationId xmlns:a16="http://schemas.microsoft.com/office/drawing/2014/main" id="{F67E6D7A-3603-C73C-AB8C-3F34CB735A85}"/>
              </a:ext>
            </a:extLst>
          </p:cNvPr>
          <p:cNvSpPr/>
          <p:nvPr/>
        </p:nvSpPr>
        <p:spPr>
          <a:xfrm>
            <a:off x="11775286" y="6236218"/>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86059" y="1702033"/>
            <a:ext cx="6148598" cy="32547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A SOCIEDAD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 CIVIL</a:t>
            </a: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6623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CIVIL.- </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1847528" y="1052736"/>
            <a:ext cx="8568952" cy="5377086"/>
          </a:xfrm>
        </p:spPr>
        <p:txBody>
          <a:bodyPr/>
          <a:lstStyle/>
          <a:p>
            <a:r>
              <a:rPr lang="es-PE" b="1" dirty="0"/>
              <a:t>5. SOCIEDAD CIVIL</a:t>
            </a:r>
            <a:endParaRPr lang="es-ES_tradnl" dirty="0"/>
          </a:p>
          <a:p>
            <a:r>
              <a:rPr lang="es-PE" dirty="0"/>
              <a:t>La Sociedad Civil es una persona jurídica de derecho privado, constituida para un fin común económico, a través del “ejercicio personal de una profesión, oficio, pericia, práctica u otro tipo de actividades personales por alguno, algunos o todos los socios” (Art. 295° de la Ley General de Sociedades); puede ser Ordinaria o de responsabilidad limitada. Si es Ordinaria, los socios responden personalmente y subsidiariamente por las obligaciones de la empresa. En las sociedades civiles de responsabilidad limitada no responden personalmente por las deudas de la empresa o sociedad. Su capital está constituido por “participaciones” que no pueden ser incorporados en títulos valores ni denominarse acciones, La administración es encargada a uno o varios socios. La Junta de socios es el órgano supremo de la sociedad. </a:t>
            </a:r>
            <a:endParaRPr lang="es-ES_tradnl" dirty="0"/>
          </a:p>
          <a:p>
            <a:r>
              <a:rPr lang="es-PE" dirty="0"/>
              <a:t> </a:t>
            </a:r>
            <a:endParaRPr lang="es-ES_tradnl" dirty="0"/>
          </a:p>
          <a:p>
            <a:endParaRPr lang="es-ES_tradnl" dirty="0"/>
          </a:p>
        </p:txBody>
      </p:sp>
    </p:spTree>
    <p:extLst>
      <p:ext uri="{BB962C8B-B14F-4D97-AF65-F5344CB8AC3E}">
        <p14:creationId xmlns:p14="http://schemas.microsoft.com/office/powerpoint/2010/main" val="1818281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sz="3200" b="1" dirty="0">
                <a:solidFill>
                  <a:srgbClr val="0070C0"/>
                </a:solidFill>
              </a:rPr>
              <a:t>LA SOCIEDAD CIVIL.- </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1599928" y="692696"/>
            <a:ext cx="8568952" cy="5377086"/>
          </a:xfrm>
        </p:spPr>
        <p:txBody>
          <a:bodyPr/>
          <a:lstStyle/>
          <a:p>
            <a:r>
              <a:rPr lang="es-PE" b="1" dirty="0"/>
              <a:t>5. SOCIEDAD CIVIL</a:t>
            </a:r>
            <a:endParaRPr lang="es-ES_tradnl" dirty="0"/>
          </a:p>
          <a:p>
            <a:r>
              <a:rPr lang="es-PE" dirty="0"/>
              <a:t>La Sociedad Civil es una persona jurídica de derecho privado,</a:t>
            </a:r>
          </a:p>
          <a:p>
            <a:r>
              <a:rPr lang="es-PE" dirty="0"/>
              <a:t>constituida para un fin común económico, </a:t>
            </a:r>
          </a:p>
          <a:p>
            <a:r>
              <a:rPr lang="es-PE" dirty="0"/>
              <a:t>a través del “ejercicio personal de una profesión, oficio, pericia, práctica u otro tipo de actividades personales por alguno, algunos o todos los socios” </a:t>
            </a:r>
          </a:p>
          <a:p>
            <a:r>
              <a:rPr lang="es-PE" dirty="0"/>
              <a:t>puede ser Ordinaria o de responsabilidad limitada. </a:t>
            </a:r>
          </a:p>
          <a:p>
            <a:r>
              <a:rPr lang="es-PE" dirty="0"/>
              <a:t>Si es Ordinaria, los socios responden personalmente y subsidiariamente por las obligaciones de la empresa. </a:t>
            </a:r>
          </a:p>
          <a:p>
            <a:r>
              <a:rPr lang="es-PE" dirty="0"/>
              <a:t>En las sociedades civiles de responsabilidad limitada no responden personalmente por las deudas de la empresa o sociedad. </a:t>
            </a:r>
          </a:p>
          <a:p>
            <a:r>
              <a:rPr lang="es-PE" dirty="0"/>
              <a:t>Su capital está constituido por “participaciones” que no pueden ser incorporados en títulos valores ni denominarse acciones, </a:t>
            </a:r>
          </a:p>
          <a:p>
            <a:r>
              <a:rPr lang="es-PE" dirty="0"/>
              <a:t>La administración es encargada a uno o varios socios. </a:t>
            </a:r>
          </a:p>
          <a:p>
            <a:r>
              <a:rPr lang="es-PE" dirty="0"/>
              <a:t>La Junta de socios es el órgano supremo de la sociedad. </a:t>
            </a:r>
            <a:endParaRPr lang="es-ES_tradnl" dirty="0"/>
          </a:p>
          <a:p>
            <a:r>
              <a:rPr lang="es-PE" dirty="0"/>
              <a:t> </a:t>
            </a:r>
            <a:endParaRPr lang="es-ES_tradnl" dirty="0"/>
          </a:p>
          <a:p>
            <a:endParaRPr lang="es-ES_tradnl" dirty="0"/>
          </a:p>
        </p:txBody>
      </p:sp>
    </p:spTree>
    <p:extLst>
      <p:ext uri="{BB962C8B-B14F-4D97-AF65-F5344CB8AC3E}">
        <p14:creationId xmlns:p14="http://schemas.microsoft.com/office/powerpoint/2010/main" val="20736103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309F19B-4E5B-C560-39DE-6CC7AC6AA651}"/>
              </a:ext>
            </a:extLst>
          </p:cNvPr>
          <p:cNvSpPr/>
          <p:nvPr/>
        </p:nvSpPr>
        <p:spPr>
          <a:xfrm>
            <a:off x="-1" y="0"/>
            <a:ext cx="11349820" cy="6858000"/>
          </a:xfrm>
          <a:prstGeom prst="rect">
            <a:avLst/>
          </a:prstGeom>
          <a:solidFill>
            <a:schemeClr val="accent6">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1B13D5F2-97B2-876D-2BF4-93B0E0B67542}"/>
              </a:ext>
            </a:extLst>
          </p:cNvPr>
          <p:cNvSpPr/>
          <p:nvPr/>
        </p:nvSpPr>
        <p:spPr>
          <a:xfrm>
            <a:off x="11349819" y="0"/>
            <a:ext cx="9445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Elipse 9">
            <a:extLst>
              <a:ext uri="{FF2B5EF4-FFF2-40B4-BE49-F238E27FC236}">
                <a16:creationId xmlns:a16="http://schemas.microsoft.com/office/drawing/2014/main" id="{1F73723F-4D90-3203-EDCE-5DC52D40C667}"/>
              </a:ext>
            </a:extLst>
          </p:cNvPr>
          <p:cNvSpPr/>
          <p:nvPr/>
        </p:nvSpPr>
        <p:spPr>
          <a:xfrm>
            <a:off x="11753897" y="4701044"/>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1" name="Elipse 10">
            <a:extLst>
              <a:ext uri="{FF2B5EF4-FFF2-40B4-BE49-F238E27FC236}">
                <a16:creationId xmlns:a16="http://schemas.microsoft.com/office/drawing/2014/main" id="{83AE5589-4257-D63D-B91B-F5E34C25152E}"/>
              </a:ext>
            </a:extLst>
          </p:cNvPr>
          <p:cNvSpPr/>
          <p:nvPr/>
        </p:nvSpPr>
        <p:spPr>
          <a:xfrm>
            <a:off x="11780866" y="5468631"/>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12" name="Elipse 11">
            <a:extLst>
              <a:ext uri="{FF2B5EF4-FFF2-40B4-BE49-F238E27FC236}">
                <a16:creationId xmlns:a16="http://schemas.microsoft.com/office/drawing/2014/main" id="{F67E6D7A-3603-C73C-AB8C-3F34CB735A85}"/>
              </a:ext>
            </a:extLst>
          </p:cNvPr>
          <p:cNvSpPr/>
          <p:nvPr/>
        </p:nvSpPr>
        <p:spPr>
          <a:xfrm>
            <a:off x="11775286" y="6236218"/>
            <a:ext cx="249695" cy="255691"/>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3021701" y="1446343"/>
            <a:ext cx="6148598" cy="32547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LAS SOCIEDADES EN LA LGS</a:t>
            </a: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829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056440" y="0"/>
            <a:ext cx="21355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3623048" y="2958387"/>
            <a:ext cx="7128792" cy="1737346"/>
          </a:xfrm>
        </p:spPr>
        <p:txBody>
          <a:bodyPr/>
          <a:lstStyle/>
          <a:p>
            <a:r>
              <a:rPr lang="es-PE" sz="2400" dirty="0"/>
              <a:t>Agrupación de personas  (Naturales o Jurídicas)</a:t>
            </a:r>
          </a:p>
          <a:p>
            <a:r>
              <a:rPr lang="es-PE" sz="2400" dirty="0"/>
              <a:t>Convenio de partes (Pacto social)</a:t>
            </a:r>
          </a:p>
          <a:p>
            <a:r>
              <a:rPr lang="es-PE" sz="2400" dirty="0"/>
              <a:t>Aportes de bienes o servicios (Capital social)</a:t>
            </a:r>
          </a:p>
          <a:p>
            <a:r>
              <a:rPr lang="es-PE" sz="2400" dirty="0"/>
              <a:t>Ejercicio común de actividades económicas </a:t>
            </a:r>
          </a:p>
          <a:p>
            <a:r>
              <a:rPr lang="es-PE" dirty="0"/>
              <a:t>(Art. 1 LGS)</a:t>
            </a:r>
            <a:endParaRPr lang="es-ES_tradnl" dirty="0"/>
          </a:p>
        </p:txBody>
      </p:sp>
      <p:sp>
        <p:nvSpPr>
          <p:cNvPr id="5" name="CuadroTexto 4">
            <a:extLst>
              <a:ext uri="{FF2B5EF4-FFF2-40B4-BE49-F238E27FC236}">
                <a16:creationId xmlns:a16="http://schemas.microsoft.com/office/drawing/2014/main" id="{101FA87A-E3ED-82D0-71F6-C93A803482C1}"/>
              </a:ext>
            </a:extLst>
          </p:cNvPr>
          <p:cNvSpPr txBox="1"/>
          <p:nvPr/>
        </p:nvSpPr>
        <p:spPr>
          <a:xfrm>
            <a:off x="4811125" y="692696"/>
            <a:ext cx="5533347" cy="1415772"/>
          </a:xfrm>
          <a:prstGeom prst="rect">
            <a:avLst/>
          </a:prstGeom>
          <a:noFill/>
        </p:spPr>
        <p:txBody>
          <a:bodyPr wrap="square">
            <a:spAutoFit/>
          </a:bodyPr>
          <a:lstStyle/>
          <a:p>
            <a:r>
              <a:rPr lang="es-PE" sz="3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1.- La Sociedad</a:t>
            </a:r>
            <a:r>
              <a:rPr lang="es-P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Quienes constituyen la Sociedad convienen en aportar bienes o servicios para el ejercicio en común de actividades económicas.</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9BB1B464-978D-FE74-C441-98A8F54890CE}"/>
              </a:ext>
            </a:extLst>
          </p:cNvPr>
          <p:cNvSpPr txBox="1"/>
          <p:nvPr/>
        </p:nvSpPr>
        <p:spPr>
          <a:xfrm>
            <a:off x="251954" y="3429000"/>
            <a:ext cx="1991544" cy="923330"/>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 SOCIEDAD</a:t>
            </a:r>
            <a:r>
              <a:rPr lang="es-P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gn="ctr"/>
            <a:r>
              <a:rPr lang="es-PE" dirty="0">
                <a:solidFill>
                  <a:srgbClr val="000000"/>
                </a:solidFill>
                <a:latin typeface="Arial" panose="020B0604020202020204" pitchFamily="34" charset="0"/>
                <a:cs typeface="Times New Roman" panose="02020603050405020304" pitchFamily="18" charset="0"/>
              </a:rPr>
              <a:t>Empresarial (LGS)</a:t>
            </a:r>
            <a:endParaRPr lang="es-PE" dirty="0"/>
          </a:p>
        </p:txBody>
      </p:sp>
      <p:cxnSp>
        <p:nvCxnSpPr>
          <p:cNvPr id="12" name="Conector recto de flecha 11">
            <a:extLst>
              <a:ext uri="{FF2B5EF4-FFF2-40B4-BE49-F238E27FC236}">
                <a16:creationId xmlns:a16="http://schemas.microsoft.com/office/drawing/2014/main" id="{A1AD5D91-8062-ACFA-2A9E-EA56EAE902B0}"/>
              </a:ext>
            </a:extLst>
          </p:cNvPr>
          <p:cNvCxnSpPr>
            <a:cxnSpLocks/>
            <a:stCxn id="10" idx="3"/>
          </p:cNvCxnSpPr>
          <p:nvPr/>
        </p:nvCxnSpPr>
        <p:spPr>
          <a:xfrm flipV="1">
            <a:off x="2243498" y="3140968"/>
            <a:ext cx="1379550" cy="7496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C4511DB0-DF0A-92A0-75DF-843EB6DB36D8}"/>
              </a:ext>
            </a:extLst>
          </p:cNvPr>
          <p:cNvCxnSpPr>
            <a:cxnSpLocks/>
            <a:stCxn id="10" idx="3"/>
          </p:cNvCxnSpPr>
          <p:nvPr/>
        </p:nvCxnSpPr>
        <p:spPr>
          <a:xfrm flipV="1">
            <a:off x="2243498" y="3543399"/>
            <a:ext cx="1379550" cy="3472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a:off x="2243498" y="3890665"/>
            <a:ext cx="1379550" cy="1143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6FED8693-8D41-EF41-2678-9964CF183FBB}"/>
              </a:ext>
            </a:extLst>
          </p:cNvPr>
          <p:cNvCxnSpPr>
            <a:cxnSpLocks/>
            <a:stCxn id="10" idx="3"/>
          </p:cNvCxnSpPr>
          <p:nvPr/>
        </p:nvCxnSpPr>
        <p:spPr>
          <a:xfrm>
            <a:off x="2243498" y="3890665"/>
            <a:ext cx="1379550" cy="4616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4325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3623048" y="2958387"/>
            <a:ext cx="7128792" cy="1737346"/>
          </a:xfrm>
        </p:spPr>
        <p:txBody>
          <a:bodyPr/>
          <a:lstStyle/>
          <a:p>
            <a:r>
              <a:rPr lang="es-PE" dirty="0"/>
              <a:t>Adopción formas previstas (S.A, Soc. en comandita, Soc. Colectiva, Soc. Civil, Soc. Comercial de </a:t>
            </a:r>
            <a:r>
              <a:rPr lang="es-PE" dirty="0" err="1"/>
              <a:t>R.Ltda</a:t>
            </a:r>
            <a:r>
              <a:rPr lang="es-PE" dirty="0"/>
              <a:t>.</a:t>
            </a:r>
          </a:p>
          <a:p>
            <a:r>
              <a:rPr lang="es-PE" dirty="0"/>
              <a:t>Las sociedades de régimen especial, aplican supletoriamente la LGS</a:t>
            </a:r>
          </a:p>
          <a:p>
            <a:r>
              <a:rPr lang="es-PE" dirty="0"/>
              <a:t>La Comunidad de Bienes se regula por el Código Civil</a:t>
            </a:r>
            <a:endParaRPr lang="es-ES_tradnl" dirty="0"/>
          </a:p>
        </p:txBody>
      </p:sp>
      <p:sp>
        <p:nvSpPr>
          <p:cNvPr id="10" name="CuadroTexto 9">
            <a:extLst>
              <a:ext uri="{FF2B5EF4-FFF2-40B4-BE49-F238E27FC236}">
                <a16:creationId xmlns:a16="http://schemas.microsoft.com/office/drawing/2014/main" id="{9BB1B464-978D-FE74-C441-98A8F54890CE}"/>
              </a:ext>
            </a:extLst>
          </p:cNvPr>
          <p:cNvSpPr txBox="1"/>
          <p:nvPr/>
        </p:nvSpPr>
        <p:spPr>
          <a:xfrm>
            <a:off x="251954" y="3429000"/>
            <a:ext cx="1991544" cy="923330"/>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ÁMBITO DE APLICACIÓN DE LA LGS</a:t>
            </a:r>
            <a:endParaRPr lang="es-PE" dirty="0"/>
          </a:p>
        </p:txBody>
      </p:sp>
      <p:cxnSp>
        <p:nvCxnSpPr>
          <p:cNvPr id="12" name="Conector recto de flecha 11">
            <a:extLst>
              <a:ext uri="{FF2B5EF4-FFF2-40B4-BE49-F238E27FC236}">
                <a16:creationId xmlns:a16="http://schemas.microsoft.com/office/drawing/2014/main" id="{A1AD5D91-8062-ACFA-2A9E-EA56EAE902B0}"/>
              </a:ext>
            </a:extLst>
          </p:cNvPr>
          <p:cNvCxnSpPr>
            <a:cxnSpLocks/>
            <a:stCxn id="10" idx="3"/>
          </p:cNvCxnSpPr>
          <p:nvPr/>
        </p:nvCxnSpPr>
        <p:spPr>
          <a:xfrm flipV="1">
            <a:off x="2243498" y="3140968"/>
            <a:ext cx="1379550" cy="7496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C4511DB0-DF0A-92A0-75DF-843EB6DB36D8}"/>
              </a:ext>
            </a:extLst>
          </p:cNvPr>
          <p:cNvCxnSpPr>
            <a:cxnSpLocks/>
            <a:stCxn id="10" idx="3"/>
            <a:endCxn id="9" idx="1"/>
          </p:cNvCxnSpPr>
          <p:nvPr/>
        </p:nvCxnSpPr>
        <p:spPr>
          <a:xfrm flipV="1">
            <a:off x="2243498" y="3827060"/>
            <a:ext cx="1379550" cy="636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a:off x="2243498" y="3890665"/>
            <a:ext cx="1379550" cy="5926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5009D2B6-F224-CC98-B54C-D59D2125015D}"/>
              </a:ext>
            </a:extLst>
          </p:cNvPr>
          <p:cNvSpPr txBox="1"/>
          <p:nvPr/>
        </p:nvSpPr>
        <p:spPr>
          <a:xfrm>
            <a:off x="3225207" y="578536"/>
            <a:ext cx="8494561" cy="1969770"/>
          </a:xfrm>
          <a:prstGeom prst="rect">
            <a:avLst/>
          </a:prstGeom>
          <a:noFill/>
        </p:spPr>
        <p:txBody>
          <a:bodyPr wrap="square">
            <a:spAutoFit/>
          </a:bodyPr>
          <a:lstStyle/>
          <a:p>
            <a:r>
              <a:rPr lang="es-PE" sz="3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2.- Ámbito de aplicación de la Ley</a:t>
            </a:r>
            <a:r>
              <a:rPr lang="es-P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Toda sociedad debe adoptar alguna de las formas previstas en esta ley. Las sociedades sujetas a un régimen legal especial son reguladas supletoriamente por las disposiciones de la presente ley.</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comunidad de bienes, en cualquiera de sus formas, se regula por las disposiciones pertinentes del Código Civil.</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8842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157</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3623048" y="2958389"/>
            <a:ext cx="2832992" cy="1165212"/>
          </a:xfrm>
        </p:spPr>
        <p:txBody>
          <a:bodyPr/>
          <a:lstStyle/>
          <a:p>
            <a:pPr algn="l"/>
            <a:r>
              <a:rPr lang="es-PE" dirty="0"/>
              <a:t>Simultáneamente, en un solo acto, por los fundadores</a:t>
            </a:r>
          </a:p>
          <a:p>
            <a:endParaRPr lang="es-PE" dirty="0"/>
          </a:p>
          <a:p>
            <a:endParaRPr lang="es-PE" dirty="0"/>
          </a:p>
          <a:p>
            <a:endParaRPr lang="es-PE" dirty="0"/>
          </a:p>
          <a:p>
            <a:endParaRPr lang="es-PE" dirty="0"/>
          </a:p>
          <a:p>
            <a:r>
              <a:rPr lang="es-PE" dirty="0"/>
              <a:t>En forma sucesiva, por oferta a terceros</a:t>
            </a:r>
          </a:p>
          <a:p>
            <a:endParaRPr lang="es-ES_tradnl" dirty="0"/>
          </a:p>
        </p:txBody>
      </p:sp>
      <p:sp>
        <p:nvSpPr>
          <p:cNvPr id="10" name="CuadroTexto 9">
            <a:extLst>
              <a:ext uri="{FF2B5EF4-FFF2-40B4-BE49-F238E27FC236}">
                <a16:creationId xmlns:a16="http://schemas.microsoft.com/office/drawing/2014/main" id="{9BB1B464-978D-FE74-C441-98A8F54890CE}"/>
              </a:ext>
            </a:extLst>
          </p:cNvPr>
          <p:cNvSpPr txBox="1"/>
          <p:nvPr/>
        </p:nvSpPr>
        <p:spPr>
          <a:xfrm>
            <a:off x="251954" y="3429000"/>
            <a:ext cx="2459670" cy="1200329"/>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MODALIDADES DE CONSTITUCIÓN </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 sociedades empresariales</a:t>
            </a:r>
            <a:endParaRPr lang="es-PE" dirty="0"/>
          </a:p>
        </p:txBody>
      </p:sp>
      <p:cxnSp>
        <p:nvCxnSpPr>
          <p:cNvPr id="12" name="Conector recto de flecha 11">
            <a:extLst>
              <a:ext uri="{FF2B5EF4-FFF2-40B4-BE49-F238E27FC236}">
                <a16:creationId xmlns:a16="http://schemas.microsoft.com/office/drawing/2014/main" id="{A1AD5D91-8062-ACFA-2A9E-EA56EAE902B0}"/>
              </a:ext>
            </a:extLst>
          </p:cNvPr>
          <p:cNvCxnSpPr>
            <a:cxnSpLocks/>
            <a:stCxn id="10" idx="3"/>
          </p:cNvCxnSpPr>
          <p:nvPr/>
        </p:nvCxnSpPr>
        <p:spPr>
          <a:xfrm flipV="1">
            <a:off x="2711624" y="3140968"/>
            <a:ext cx="911424" cy="8881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C4511DB0-DF0A-92A0-75DF-843EB6DB36D8}"/>
              </a:ext>
            </a:extLst>
          </p:cNvPr>
          <p:cNvCxnSpPr>
            <a:cxnSpLocks/>
          </p:cNvCxnSpPr>
          <p:nvPr/>
        </p:nvCxnSpPr>
        <p:spPr>
          <a:xfrm flipV="1">
            <a:off x="6456040" y="5518404"/>
            <a:ext cx="1523200" cy="1428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a:off x="2711624" y="4029165"/>
            <a:ext cx="911424" cy="12000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96E92BE7-E6EB-AD2C-9175-3DB57101F8C1}"/>
              </a:ext>
            </a:extLst>
          </p:cNvPr>
          <p:cNvSpPr txBox="1"/>
          <p:nvPr/>
        </p:nvSpPr>
        <p:spPr>
          <a:xfrm>
            <a:off x="3719736" y="487632"/>
            <a:ext cx="8164016" cy="2246769"/>
          </a:xfrm>
          <a:prstGeom prst="rect">
            <a:avLst/>
          </a:prstGeom>
          <a:noFill/>
        </p:spPr>
        <p:txBody>
          <a:bodyPr wrap="square">
            <a:spAutoFit/>
          </a:bodyPr>
          <a:lstStyle/>
          <a:p>
            <a:r>
              <a:rPr lang="es-PE" sz="3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3.- Modalidades de Constitución</a:t>
            </a:r>
            <a:r>
              <a:rPr lang="es-P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sociedad anónima se constituye simultáneamente en un solo acto por los socios fundadores o en forma sucesiva mediante oferta a terceros contenida en el programa de fundación otorgado por los fundadores.</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sociedad colectiva, las sociedades en comandita, la sociedad comercial de responsabilidad limitada y las sociedades civiles sólo pueden constituirse simultáneamente en un solo acto.</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Marcador de contenido 2">
            <a:extLst>
              <a:ext uri="{FF2B5EF4-FFF2-40B4-BE49-F238E27FC236}">
                <a16:creationId xmlns:a16="http://schemas.microsoft.com/office/drawing/2014/main" id="{8A0BAEBA-A4F1-F240-9EDF-7457DDB4ABC6}"/>
              </a:ext>
            </a:extLst>
          </p:cNvPr>
          <p:cNvSpPr txBox="1">
            <a:spLocks/>
          </p:cNvSpPr>
          <p:nvPr/>
        </p:nvSpPr>
        <p:spPr bwMode="auto">
          <a:xfrm>
            <a:off x="7820162" y="2725396"/>
            <a:ext cx="3841104" cy="1407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defTabSz="914400"/>
            <a:r>
              <a:rPr lang="es-ES" dirty="0"/>
              <a:t>Sociedad colectiva</a:t>
            </a:r>
          </a:p>
          <a:p>
            <a:pPr defTabSz="914400"/>
            <a:r>
              <a:rPr lang="es-ES" dirty="0"/>
              <a:t>Sociedad en comandita</a:t>
            </a:r>
          </a:p>
          <a:p>
            <a:pPr defTabSz="914400"/>
            <a:r>
              <a:rPr lang="es-ES" dirty="0"/>
              <a:t>Sociedad comercial R. Ltda.</a:t>
            </a:r>
          </a:p>
          <a:p>
            <a:pPr defTabSz="914400"/>
            <a:r>
              <a:rPr lang="es-ES" dirty="0"/>
              <a:t>Sociedad Civil</a:t>
            </a:r>
            <a:endParaRPr lang="es-ES_tradnl" dirty="0"/>
          </a:p>
        </p:txBody>
      </p:sp>
      <p:sp>
        <p:nvSpPr>
          <p:cNvPr id="20" name="Marcador de contenido 2">
            <a:extLst>
              <a:ext uri="{FF2B5EF4-FFF2-40B4-BE49-F238E27FC236}">
                <a16:creationId xmlns:a16="http://schemas.microsoft.com/office/drawing/2014/main" id="{9AC67867-5790-1167-18BA-56DC29B18FD5}"/>
              </a:ext>
            </a:extLst>
          </p:cNvPr>
          <p:cNvSpPr txBox="1">
            <a:spLocks/>
          </p:cNvSpPr>
          <p:nvPr/>
        </p:nvSpPr>
        <p:spPr bwMode="auto">
          <a:xfrm>
            <a:off x="7979240" y="4990394"/>
            <a:ext cx="3002272" cy="52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defTabSz="914400"/>
            <a:r>
              <a:rPr lang="es-ES" dirty="0"/>
              <a:t>Sociedad </a:t>
            </a:r>
            <a:r>
              <a:rPr lang="es-ES" dirty="0" err="1"/>
              <a:t>Anómina</a:t>
            </a:r>
            <a:endParaRPr lang="es-ES_tradnl" dirty="0"/>
          </a:p>
        </p:txBody>
      </p:sp>
      <p:cxnSp>
        <p:nvCxnSpPr>
          <p:cNvPr id="21" name="Conector recto de flecha 20">
            <a:extLst>
              <a:ext uri="{FF2B5EF4-FFF2-40B4-BE49-F238E27FC236}">
                <a16:creationId xmlns:a16="http://schemas.microsoft.com/office/drawing/2014/main" id="{52B1BEBF-0106-7C4F-9E48-15AF20591954}"/>
              </a:ext>
            </a:extLst>
          </p:cNvPr>
          <p:cNvCxnSpPr>
            <a:cxnSpLocks/>
            <a:stCxn id="9" idx="3"/>
          </p:cNvCxnSpPr>
          <p:nvPr/>
        </p:nvCxnSpPr>
        <p:spPr>
          <a:xfrm flipV="1">
            <a:off x="6456040" y="2958389"/>
            <a:ext cx="1364122" cy="5826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13511248-ED7F-7F77-5144-0B14A9824CD9}"/>
              </a:ext>
            </a:extLst>
          </p:cNvPr>
          <p:cNvCxnSpPr>
            <a:cxnSpLocks/>
            <a:stCxn id="9" idx="3"/>
          </p:cNvCxnSpPr>
          <p:nvPr/>
        </p:nvCxnSpPr>
        <p:spPr>
          <a:xfrm>
            <a:off x="6456040" y="3540995"/>
            <a:ext cx="1364122" cy="511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2BBD49B5-1CD0-A843-811B-16AC8B1A69D9}"/>
              </a:ext>
            </a:extLst>
          </p:cNvPr>
          <p:cNvCxnSpPr>
            <a:cxnSpLocks/>
            <a:stCxn id="9" idx="3"/>
          </p:cNvCxnSpPr>
          <p:nvPr/>
        </p:nvCxnSpPr>
        <p:spPr>
          <a:xfrm>
            <a:off x="6456040" y="3540995"/>
            <a:ext cx="1364122" cy="3040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1B821A41-C1BD-C49C-ACFA-9EF67C45A0BA}"/>
              </a:ext>
            </a:extLst>
          </p:cNvPr>
          <p:cNvCxnSpPr>
            <a:cxnSpLocks/>
            <a:stCxn id="9" idx="3"/>
          </p:cNvCxnSpPr>
          <p:nvPr/>
        </p:nvCxnSpPr>
        <p:spPr>
          <a:xfrm flipV="1">
            <a:off x="6456040" y="3262411"/>
            <a:ext cx="1364122" cy="2785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295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158</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3623048" y="2958388"/>
            <a:ext cx="7873552" cy="3023557"/>
          </a:xfrm>
        </p:spPr>
        <p:txBody>
          <a:bodyPr/>
          <a:lstStyle/>
          <a:p>
            <a:pPr algn="l"/>
            <a:r>
              <a:rPr lang="es-PE" dirty="0"/>
              <a:t>Mínimo de socios de una sociedad empresarial: 2</a:t>
            </a:r>
          </a:p>
          <a:p>
            <a:pPr algn="l"/>
            <a:r>
              <a:rPr lang="es-PE" dirty="0"/>
              <a:t>Los socios pueden ser personas naturales o jurídicas</a:t>
            </a:r>
          </a:p>
          <a:p>
            <a:pPr algn="l"/>
            <a:r>
              <a:rPr lang="es-PE" dirty="0"/>
              <a:t>A pérdida de la pluralidad de socios, se tiene 6 meses para regularizarla</a:t>
            </a:r>
          </a:p>
          <a:p>
            <a:pPr algn="l"/>
            <a:r>
              <a:rPr lang="es-PE" dirty="0"/>
              <a:t>Si después de 6 meses no se pluraliza la sociedad empresarial se disuelve de pleno derecho</a:t>
            </a:r>
          </a:p>
          <a:p>
            <a:pPr algn="l"/>
            <a:r>
              <a:rPr lang="es-PE" dirty="0"/>
              <a:t>No es exigible pluralidad de socios si el único socio es el Estado</a:t>
            </a:r>
          </a:p>
          <a:p>
            <a:pPr algn="l"/>
            <a:r>
              <a:rPr lang="es-PE" dirty="0"/>
              <a:t>No es exigible pluralidad en casos expresos por ley</a:t>
            </a:r>
            <a:endParaRPr lang="es-ES_tradnl" dirty="0"/>
          </a:p>
        </p:txBody>
      </p:sp>
      <p:sp>
        <p:nvSpPr>
          <p:cNvPr id="10" name="CuadroTexto 9">
            <a:extLst>
              <a:ext uri="{FF2B5EF4-FFF2-40B4-BE49-F238E27FC236}">
                <a16:creationId xmlns:a16="http://schemas.microsoft.com/office/drawing/2014/main" id="{9BB1B464-978D-FE74-C441-98A8F54890CE}"/>
              </a:ext>
            </a:extLst>
          </p:cNvPr>
          <p:cNvSpPr txBox="1"/>
          <p:nvPr/>
        </p:nvSpPr>
        <p:spPr>
          <a:xfrm>
            <a:off x="251954" y="3429000"/>
            <a:ext cx="2459670" cy="1200329"/>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PLURALIDAD DE SOCIOS </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 sociedades empresariales</a:t>
            </a:r>
            <a:endParaRPr lang="es-PE" dirty="0"/>
          </a:p>
        </p:txBody>
      </p:sp>
      <p:cxnSp>
        <p:nvCxnSpPr>
          <p:cNvPr id="12" name="Conector recto de flecha 11">
            <a:extLst>
              <a:ext uri="{FF2B5EF4-FFF2-40B4-BE49-F238E27FC236}">
                <a16:creationId xmlns:a16="http://schemas.microsoft.com/office/drawing/2014/main" id="{A1AD5D91-8062-ACFA-2A9E-EA56EAE902B0}"/>
              </a:ext>
            </a:extLst>
          </p:cNvPr>
          <p:cNvCxnSpPr>
            <a:cxnSpLocks/>
            <a:stCxn id="10" idx="3"/>
          </p:cNvCxnSpPr>
          <p:nvPr/>
        </p:nvCxnSpPr>
        <p:spPr>
          <a:xfrm flipV="1">
            <a:off x="2711624" y="3140968"/>
            <a:ext cx="911424" cy="8881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a:off x="2711624" y="4029165"/>
            <a:ext cx="911424" cy="12000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5C294FF-C1B5-46FB-E4DE-5344902E44C1}"/>
              </a:ext>
            </a:extLst>
          </p:cNvPr>
          <p:cNvSpPr txBox="1"/>
          <p:nvPr/>
        </p:nvSpPr>
        <p:spPr>
          <a:xfrm>
            <a:off x="3863752" y="447615"/>
            <a:ext cx="7522861" cy="2246769"/>
          </a:xfrm>
          <a:prstGeom prst="rect">
            <a:avLst/>
          </a:prstGeom>
          <a:noFill/>
        </p:spPr>
        <p:txBody>
          <a:bodyPr wrap="square">
            <a:spAutoFit/>
          </a:bodyPr>
          <a:lstStyle/>
          <a:p>
            <a:r>
              <a:rPr lang="es-PE" sz="3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4.- Pluralidad de socios</a:t>
            </a:r>
            <a:r>
              <a:rPr lang="es-P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sociedad se constituye cuando menos por dos socios, que pueden ser personas naturales o jurídicas. Si la sociedad pierde la pluralidad mínima de socios y ella no se reconstituye en un plazo de seis meses, se disuelve de pleno derecho al término de ese plazo.</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es exigible pluralidad de socios cuando el único socio es el Estado o en otros casos señalados expresamente por ley.</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4315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159</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3606547" y="2967977"/>
            <a:ext cx="7873552" cy="3701383"/>
          </a:xfrm>
        </p:spPr>
        <p:txBody>
          <a:bodyPr/>
          <a:lstStyle/>
          <a:p>
            <a:pPr algn="l"/>
            <a:r>
              <a:rPr lang="es-ES" dirty="0"/>
              <a:t>L</a:t>
            </a:r>
            <a:r>
              <a:rPr lang="es-PE" dirty="0"/>
              <a:t>as sociedades empresariales se constituyen por Escritura Pública</a:t>
            </a:r>
          </a:p>
          <a:p>
            <a:pPr algn="l"/>
            <a:r>
              <a:rPr lang="es-PE" dirty="0"/>
              <a:t>La Escritura Pública contiene:</a:t>
            </a:r>
          </a:p>
          <a:p>
            <a:pPr algn="l"/>
            <a:r>
              <a:rPr lang="es-PE" dirty="0"/>
              <a:t>A) El pacto social</a:t>
            </a:r>
          </a:p>
          <a:p>
            <a:pPr algn="l"/>
            <a:r>
              <a:rPr lang="es-PE" dirty="0"/>
              <a:t>B) El Estatuto</a:t>
            </a:r>
          </a:p>
          <a:p>
            <a:pPr algn="l"/>
            <a:r>
              <a:rPr lang="es-PE" dirty="0"/>
              <a:t>C) Nombramiento de los administradores (gerentes)</a:t>
            </a:r>
          </a:p>
          <a:p>
            <a:pPr algn="l"/>
            <a:r>
              <a:rPr lang="es-PE" dirty="0"/>
              <a:t>D) Todo se inscribe en los Registros del domicilio de la sociedad</a:t>
            </a:r>
          </a:p>
          <a:p>
            <a:pPr algn="l"/>
            <a:endParaRPr lang="es-PE" dirty="0"/>
          </a:p>
          <a:p>
            <a:pPr algn="l"/>
            <a:r>
              <a:rPr lang="es-PE" dirty="0"/>
              <a:t>Para modificaciones se requiere Escritura pública</a:t>
            </a:r>
          </a:p>
          <a:p>
            <a:pPr algn="l"/>
            <a:r>
              <a:rPr lang="es-PE" dirty="0"/>
              <a:t>Si no hay Escritura Pública, cualquier socio demanda en proceso sumarísimo</a:t>
            </a:r>
          </a:p>
          <a:p>
            <a:pPr algn="l"/>
            <a:endParaRPr lang="es-PE" dirty="0"/>
          </a:p>
          <a:p>
            <a:pPr algn="l"/>
            <a:endParaRPr lang="es-ES_tradnl" dirty="0"/>
          </a:p>
        </p:txBody>
      </p:sp>
      <p:sp>
        <p:nvSpPr>
          <p:cNvPr id="10" name="CuadroTexto 9">
            <a:extLst>
              <a:ext uri="{FF2B5EF4-FFF2-40B4-BE49-F238E27FC236}">
                <a16:creationId xmlns:a16="http://schemas.microsoft.com/office/drawing/2014/main" id="{9BB1B464-978D-FE74-C441-98A8F54890CE}"/>
              </a:ext>
            </a:extLst>
          </p:cNvPr>
          <p:cNvSpPr txBox="1"/>
          <p:nvPr/>
        </p:nvSpPr>
        <p:spPr>
          <a:xfrm>
            <a:off x="235453" y="4178055"/>
            <a:ext cx="2459670" cy="1200329"/>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FORMALIDADES DE LA CONSTITUCIÓN de las sociedades empresariales</a:t>
            </a:r>
            <a:endParaRPr lang="es-PE" dirty="0"/>
          </a:p>
        </p:txBody>
      </p:sp>
      <p:cxnSp>
        <p:nvCxnSpPr>
          <p:cNvPr id="12" name="Conector recto de flecha 11">
            <a:extLst>
              <a:ext uri="{FF2B5EF4-FFF2-40B4-BE49-F238E27FC236}">
                <a16:creationId xmlns:a16="http://schemas.microsoft.com/office/drawing/2014/main" id="{A1AD5D91-8062-ACFA-2A9E-EA56EAE902B0}"/>
              </a:ext>
            </a:extLst>
          </p:cNvPr>
          <p:cNvCxnSpPr>
            <a:cxnSpLocks/>
            <a:stCxn id="10" idx="3"/>
          </p:cNvCxnSpPr>
          <p:nvPr/>
        </p:nvCxnSpPr>
        <p:spPr>
          <a:xfrm flipV="1">
            <a:off x="2695123" y="3890023"/>
            <a:ext cx="911424" cy="8881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a:off x="2695123" y="4778220"/>
            <a:ext cx="911424" cy="12000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CFD1C62-5327-0D53-24DE-3AFD26E9AF6D}"/>
              </a:ext>
            </a:extLst>
          </p:cNvPr>
          <p:cNvSpPr txBox="1"/>
          <p:nvPr/>
        </p:nvSpPr>
        <p:spPr>
          <a:xfrm>
            <a:off x="408801" y="587465"/>
            <a:ext cx="11604686" cy="2462213"/>
          </a:xfrm>
          <a:prstGeom prst="rect">
            <a:avLst/>
          </a:prstGeom>
          <a:noFill/>
        </p:spPr>
        <p:txBody>
          <a:bodyPr wrap="square">
            <a:spAutoFit/>
          </a:bodyPr>
          <a:lstStyle/>
          <a:p>
            <a:r>
              <a:rPr lang="es-PE"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5.- Contenido y formalidades del acto constitutivo</a:t>
            </a:r>
            <a:r>
              <a:rPr lang="es-P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sociedad se constituye por Escritura Pública, en la que está contenido el pacto social, que incluye el estatuto. Para cualquier modificación de éstos se requiere la misma formalidad. En la escritura pública de constitución se nombra a los primeros administradores, de acuerdo con las características de cada forma societaria.</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Los actos referidos en el párrafo anterior se inscriben obligatoriamente en el Registro del domicilio de la sociedad.</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Cuando el pacto social  no se hubiese elevado a escritura pública, cualquier socio puede demandar su otorgamiento por el proceso sumarísimo.</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1908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B8A5374C-883E-7BFF-5646-3935A17F2DFA}"/>
              </a:ext>
            </a:extLst>
          </p:cNvPr>
          <p:cNvSpPr/>
          <p:nvPr/>
        </p:nvSpPr>
        <p:spPr>
          <a:xfrm>
            <a:off x="0" y="0"/>
            <a:ext cx="10344472"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487488" y="1988840"/>
            <a:ext cx="8280920" cy="1742225"/>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70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EL CONCEPTO DE EMPRESA</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19336" y="92754"/>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2783632" y="3573016"/>
            <a:ext cx="5472608"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E" sz="3600" b="1" i="0" u="none" strike="noStrike" kern="1200" cap="none" spc="0" normalizeH="0" baseline="0" noProof="0" dirty="0">
                <a:ln>
                  <a:noFill/>
                </a:ln>
                <a:solidFill>
                  <a:srgbClr val="FFC000"/>
                </a:solidFill>
                <a:effectLst/>
                <a:uLnTx/>
                <a:uFillTx/>
                <a:latin typeface="Trebuchet MS" panose="020B0603020202020204"/>
                <a:ea typeface="+mn-ea"/>
                <a:cs typeface="+mn-cs"/>
              </a:rPr>
              <a:t>Nociones preliminares</a:t>
            </a:r>
            <a:endParaRPr kumimoji="0" lang="es-PE" sz="3600" b="1" i="0" u="none" strike="noStrike" kern="1200" cap="none" spc="0" normalizeH="0" baseline="0" noProof="0" dirty="0">
              <a:ln>
                <a:noFill/>
              </a:ln>
              <a:solidFill>
                <a:srgbClr val="FFC000"/>
              </a:solidFill>
              <a:effectLst/>
              <a:uLnTx/>
              <a:uFillTx/>
              <a:latin typeface="Georgia"/>
              <a:ea typeface="+mn-ea"/>
              <a:cs typeface="+mn-cs"/>
            </a:endParaRPr>
          </a:p>
        </p:txBody>
      </p:sp>
    </p:spTree>
    <p:extLst>
      <p:ext uri="{BB962C8B-B14F-4D97-AF65-F5344CB8AC3E}">
        <p14:creationId xmlns:p14="http://schemas.microsoft.com/office/powerpoint/2010/main" val="223674788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160</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3570779" y="2082634"/>
            <a:ext cx="3173293" cy="1973191"/>
          </a:xfrm>
        </p:spPr>
        <p:txBody>
          <a:bodyPr/>
          <a:lstStyle/>
          <a:p>
            <a:pPr algn="l"/>
            <a:r>
              <a:rPr lang="es-ES" dirty="0"/>
              <a:t>Inscripción de CONSTITUCIÓN de la sociedad</a:t>
            </a:r>
          </a:p>
          <a:p>
            <a:pPr algn="l"/>
            <a:endParaRPr lang="es-ES" dirty="0"/>
          </a:p>
          <a:p>
            <a:pPr algn="l"/>
            <a:endParaRPr lang="es-ES" dirty="0"/>
          </a:p>
          <a:p>
            <a:pPr algn="l"/>
            <a:endParaRPr lang="es-ES" dirty="0"/>
          </a:p>
          <a:p>
            <a:pPr algn="l"/>
            <a:r>
              <a:rPr lang="es-ES" dirty="0"/>
              <a:t>Inscripción de EXTINCIÓN de la sociedad</a:t>
            </a:r>
          </a:p>
        </p:txBody>
      </p:sp>
      <p:sp>
        <p:nvSpPr>
          <p:cNvPr id="10" name="CuadroTexto 9">
            <a:extLst>
              <a:ext uri="{FF2B5EF4-FFF2-40B4-BE49-F238E27FC236}">
                <a16:creationId xmlns:a16="http://schemas.microsoft.com/office/drawing/2014/main" id="{9BB1B464-978D-FE74-C441-98A8F54890CE}"/>
              </a:ext>
            </a:extLst>
          </p:cNvPr>
          <p:cNvSpPr txBox="1"/>
          <p:nvPr/>
        </p:nvSpPr>
        <p:spPr>
          <a:xfrm>
            <a:off x="251033" y="3162422"/>
            <a:ext cx="2459670" cy="1200329"/>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PESONALIDAD JURÍDICA </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 las sociedades empresariales</a:t>
            </a:r>
            <a:endParaRPr lang="es-PE" dirty="0"/>
          </a:p>
        </p:txBody>
      </p:sp>
      <p:cxnSp>
        <p:nvCxnSpPr>
          <p:cNvPr id="12" name="Conector recto de flecha 11">
            <a:extLst>
              <a:ext uri="{FF2B5EF4-FFF2-40B4-BE49-F238E27FC236}">
                <a16:creationId xmlns:a16="http://schemas.microsoft.com/office/drawing/2014/main" id="{A1AD5D91-8062-ACFA-2A9E-EA56EAE902B0}"/>
              </a:ext>
            </a:extLst>
          </p:cNvPr>
          <p:cNvCxnSpPr>
            <a:cxnSpLocks/>
            <a:stCxn id="10" idx="3"/>
          </p:cNvCxnSpPr>
          <p:nvPr/>
        </p:nvCxnSpPr>
        <p:spPr>
          <a:xfrm flipV="1">
            <a:off x="2710703" y="2348880"/>
            <a:ext cx="860076" cy="14137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a:off x="2710703" y="3762587"/>
            <a:ext cx="860076" cy="4822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E54461B0-E488-A357-B833-FCA8A1F7719C}"/>
              </a:ext>
            </a:extLst>
          </p:cNvPr>
          <p:cNvSpPr txBox="1"/>
          <p:nvPr/>
        </p:nvSpPr>
        <p:spPr>
          <a:xfrm>
            <a:off x="3791744" y="647568"/>
            <a:ext cx="6911412" cy="1138773"/>
          </a:xfrm>
          <a:prstGeom prst="rect">
            <a:avLst/>
          </a:prstGeom>
          <a:noFill/>
        </p:spPr>
        <p:txBody>
          <a:bodyPr wrap="square">
            <a:spAutoFit/>
          </a:bodyPr>
          <a:lstStyle/>
          <a:p>
            <a:r>
              <a:rPr lang="es-PE" sz="3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6.- Personalidad jurídica</a:t>
            </a:r>
            <a:r>
              <a:rPr lang="es-P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sociedad adquiere personalidad jurídica desde su inscripción en el Registro y la mantiene hasta que se inscribe su extinción.</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Marcador de contenido 2">
            <a:extLst>
              <a:ext uri="{FF2B5EF4-FFF2-40B4-BE49-F238E27FC236}">
                <a16:creationId xmlns:a16="http://schemas.microsoft.com/office/drawing/2014/main" id="{067E8600-586E-446C-E744-DC5C5C7B48B9}"/>
              </a:ext>
            </a:extLst>
          </p:cNvPr>
          <p:cNvSpPr txBox="1">
            <a:spLocks/>
          </p:cNvSpPr>
          <p:nvPr/>
        </p:nvSpPr>
        <p:spPr bwMode="auto">
          <a:xfrm>
            <a:off x="7176120" y="2082634"/>
            <a:ext cx="3173293" cy="1973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Adquiere personalidad jurídica</a:t>
            </a:r>
          </a:p>
          <a:p>
            <a:pPr algn="l" defTabSz="914400"/>
            <a:endParaRPr lang="es-ES" dirty="0"/>
          </a:p>
          <a:p>
            <a:pPr algn="l" defTabSz="914400"/>
            <a:endParaRPr lang="es-ES" dirty="0"/>
          </a:p>
          <a:p>
            <a:pPr algn="l" defTabSz="914400"/>
            <a:endParaRPr lang="es-ES" dirty="0"/>
          </a:p>
          <a:p>
            <a:pPr algn="l" defTabSz="914400"/>
            <a:endParaRPr lang="es-ES" dirty="0"/>
          </a:p>
          <a:p>
            <a:pPr algn="l" defTabSz="914400"/>
            <a:r>
              <a:rPr lang="es-ES" dirty="0"/>
              <a:t>Pierde personalidad jurídica</a:t>
            </a:r>
          </a:p>
        </p:txBody>
      </p:sp>
      <p:cxnSp>
        <p:nvCxnSpPr>
          <p:cNvPr id="21" name="Conector recto de flecha 20">
            <a:extLst>
              <a:ext uri="{FF2B5EF4-FFF2-40B4-BE49-F238E27FC236}">
                <a16:creationId xmlns:a16="http://schemas.microsoft.com/office/drawing/2014/main" id="{44028372-DB39-F13D-2939-90544698E1D9}"/>
              </a:ext>
            </a:extLst>
          </p:cNvPr>
          <p:cNvCxnSpPr>
            <a:cxnSpLocks/>
          </p:cNvCxnSpPr>
          <p:nvPr/>
        </p:nvCxnSpPr>
        <p:spPr>
          <a:xfrm flipV="1">
            <a:off x="6167087" y="2272901"/>
            <a:ext cx="1050748" cy="39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3EE0EDC2-1389-6AD2-B0E5-2C2FAEF81F14}"/>
              </a:ext>
            </a:extLst>
          </p:cNvPr>
          <p:cNvCxnSpPr>
            <a:cxnSpLocks/>
          </p:cNvCxnSpPr>
          <p:nvPr/>
        </p:nvCxnSpPr>
        <p:spPr>
          <a:xfrm>
            <a:off x="6240016" y="4293096"/>
            <a:ext cx="97781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125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3606547" y="2967977"/>
            <a:ext cx="2273429" cy="1477329"/>
          </a:xfrm>
        </p:spPr>
        <p:txBody>
          <a:bodyPr/>
          <a:lstStyle/>
          <a:p>
            <a:pPr algn="l"/>
            <a:r>
              <a:rPr lang="es-ES" dirty="0"/>
              <a:t>Los actos anteriores a la inscripción en el Registro</a:t>
            </a:r>
            <a:endParaRPr lang="es-ES_tradnl" dirty="0"/>
          </a:p>
        </p:txBody>
      </p:sp>
      <p:sp>
        <p:nvSpPr>
          <p:cNvPr id="10" name="CuadroTexto 9">
            <a:extLst>
              <a:ext uri="{FF2B5EF4-FFF2-40B4-BE49-F238E27FC236}">
                <a16:creationId xmlns:a16="http://schemas.microsoft.com/office/drawing/2014/main" id="{9BB1B464-978D-FE74-C441-98A8F54890CE}"/>
              </a:ext>
            </a:extLst>
          </p:cNvPr>
          <p:cNvSpPr txBox="1"/>
          <p:nvPr/>
        </p:nvSpPr>
        <p:spPr>
          <a:xfrm>
            <a:off x="251033" y="3162422"/>
            <a:ext cx="2459670" cy="1477328"/>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ACTOS JURÍDICOS ANTERIORES al Registro</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 las sociedades empresariales</a:t>
            </a:r>
            <a:endParaRPr lang="es-PE" dirty="0"/>
          </a:p>
        </p:txBody>
      </p:sp>
      <p:cxnSp>
        <p:nvCxnSpPr>
          <p:cNvPr id="12" name="Conector recto de flecha 11">
            <a:extLst>
              <a:ext uri="{FF2B5EF4-FFF2-40B4-BE49-F238E27FC236}">
                <a16:creationId xmlns:a16="http://schemas.microsoft.com/office/drawing/2014/main" id="{A1AD5D91-8062-ACFA-2A9E-EA56EAE902B0}"/>
              </a:ext>
            </a:extLst>
          </p:cNvPr>
          <p:cNvCxnSpPr>
            <a:cxnSpLocks/>
            <a:stCxn id="10" idx="3"/>
          </p:cNvCxnSpPr>
          <p:nvPr/>
        </p:nvCxnSpPr>
        <p:spPr>
          <a:xfrm flipV="1">
            <a:off x="2710703" y="3251601"/>
            <a:ext cx="860076" cy="6494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a:off x="2710703" y="3901086"/>
            <a:ext cx="860076" cy="2479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5B7CEF7C-E6E7-5BE7-9BED-CF37BD718F3A}"/>
              </a:ext>
            </a:extLst>
          </p:cNvPr>
          <p:cNvSpPr txBox="1"/>
          <p:nvPr/>
        </p:nvSpPr>
        <p:spPr>
          <a:xfrm>
            <a:off x="2358728" y="533400"/>
            <a:ext cx="9361040" cy="1969770"/>
          </a:xfrm>
          <a:prstGeom prst="rect">
            <a:avLst/>
          </a:prstGeom>
          <a:noFill/>
        </p:spPr>
        <p:txBody>
          <a:bodyPr wrap="square">
            <a:spAutoFit/>
          </a:bodyPr>
          <a:lstStyle/>
          <a:p>
            <a:r>
              <a:rPr lang="es-PE" sz="3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7.- Actos anteriores a la inscripción</a:t>
            </a:r>
            <a:r>
              <a:rPr lang="es-P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validez de los actos celebrados en nombre de la sociedad antes de su inscripción en el Registro está condicionada a la inscripción y a que sean ratificados por la sociedad dentro de los tres meses siguientes. Si se omite o retarda el cumplimiento de estos requisitos, quienes hayan celebrado actos en nombre de la sociedad responden personal, ilimitada y solidariamente frente a aquéllos con quienes hayan contratado y frente a terceros.</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Marcador de contenido 2">
            <a:extLst>
              <a:ext uri="{FF2B5EF4-FFF2-40B4-BE49-F238E27FC236}">
                <a16:creationId xmlns:a16="http://schemas.microsoft.com/office/drawing/2014/main" id="{C122523F-20C5-A05D-57B1-04DBC0EED264}"/>
              </a:ext>
            </a:extLst>
          </p:cNvPr>
          <p:cNvSpPr txBox="1">
            <a:spLocks/>
          </p:cNvSpPr>
          <p:nvPr/>
        </p:nvSpPr>
        <p:spPr bwMode="auto">
          <a:xfrm>
            <a:off x="6456040" y="2837678"/>
            <a:ext cx="4248944" cy="2103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Válidos si se inscriben en el Registro, y</a:t>
            </a:r>
          </a:p>
          <a:p>
            <a:pPr algn="l" defTabSz="914400"/>
            <a:endParaRPr lang="es-ES" dirty="0"/>
          </a:p>
          <a:p>
            <a:pPr algn="l" defTabSz="914400"/>
            <a:r>
              <a:rPr lang="es-ES" dirty="0"/>
              <a:t>Tienen que ser ratificados por la Sociedad (dentro de 3 meses siguientes)</a:t>
            </a:r>
            <a:endParaRPr lang="es-ES_tradnl" dirty="0"/>
          </a:p>
        </p:txBody>
      </p:sp>
    </p:spTree>
    <p:extLst>
      <p:ext uri="{BB962C8B-B14F-4D97-AF65-F5344CB8AC3E}">
        <p14:creationId xmlns:p14="http://schemas.microsoft.com/office/powerpoint/2010/main" val="33867685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3606547" y="2708920"/>
            <a:ext cx="2273429" cy="1477329"/>
          </a:xfrm>
        </p:spPr>
        <p:txBody>
          <a:bodyPr/>
          <a:lstStyle/>
          <a:p>
            <a:pPr algn="l"/>
            <a:r>
              <a:rPr lang="es-ES" dirty="0"/>
              <a:t>Validez entre socios </a:t>
            </a:r>
          </a:p>
          <a:p>
            <a:pPr algn="l"/>
            <a:endParaRPr lang="es-ES" dirty="0"/>
          </a:p>
          <a:p>
            <a:pPr algn="l"/>
            <a:r>
              <a:rPr lang="es-ES" dirty="0"/>
              <a:t>Validez entre socios y terceros</a:t>
            </a:r>
          </a:p>
        </p:txBody>
      </p:sp>
      <p:sp>
        <p:nvSpPr>
          <p:cNvPr id="10" name="CuadroTexto 9">
            <a:extLst>
              <a:ext uri="{FF2B5EF4-FFF2-40B4-BE49-F238E27FC236}">
                <a16:creationId xmlns:a16="http://schemas.microsoft.com/office/drawing/2014/main" id="{9BB1B464-978D-FE74-C441-98A8F54890CE}"/>
              </a:ext>
            </a:extLst>
          </p:cNvPr>
          <p:cNvSpPr txBox="1"/>
          <p:nvPr/>
        </p:nvSpPr>
        <p:spPr>
          <a:xfrm>
            <a:off x="251033" y="3162422"/>
            <a:ext cx="2459670" cy="1477328"/>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CONVENIOS </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entre socios y terceros en las sociedades empresariales</a:t>
            </a:r>
            <a:endParaRPr lang="es-PE" dirty="0"/>
          </a:p>
        </p:txBody>
      </p:sp>
      <p:cxnSp>
        <p:nvCxnSpPr>
          <p:cNvPr id="12" name="Conector recto de flecha 11">
            <a:extLst>
              <a:ext uri="{FF2B5EF4-FFF2-40B4-BE49-F238E27FC236}">
                <a16:creationId xmlns:a16="http://schemas.microsoft.com/office/drawing/2014/main" id="{A1AD5D91-8062-ACFA-2A9E-EA56EAE902B0}"/>
              </a:ext>
            </a:extLst>
          </p:cNvPr>
          <p:cNvCxnSpPr>
            <a:cxnSpLocks/>
            <a:stCxn id="10" idx="3"/>
          </p:cNvCxnSpPr>
          <p:nvPr/>
        </p:nvCxnSpPr>
        <p:spPr>
          <a:xfrm flipV="1">
            <a:off x="2710703" y="2956914"/>
            <a:ext cx="895844" cy="9441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a:off x="2710703" y="3901086"/>
            <a:ext cx="86007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Marcador de contenido 2">
            <a:extLst>
              <a:ext uri="{FF2B5EF4-FFF2-40B4-BE49-F238E27FC236}">
                <a16:creationId xmlns:a16="http://schemas.microsoft.com/office/drawing/2014/main" id="{C122523F-20C5-A05D-57B1-04DBC0EED264}"/>
              </a:ext>
            </a:extLst>
          </p:cNvPr>
          <p:cNvSpPr txBox="1">
            <a:spLocks/>
          </p:cNvSpPr>
          <p:nvPr/>
        </p:nvSpPr>
        <p:spPr bwMode="auto">
          <a:xfrm>
            <a:off x="7053011" y="3336720"/>
            <a:ext cx="2376264" cy="1063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A partir de su debida comunicación</a:t>
            </a:r>
            <a:endParaRPr lang="es-ES_tradnl" dirty="0"/>
          </a:p>
        </p:txBody>
      </p:sp>
      <p:sp>
        <p:nvSpPr>
          <p:cNvPr id="13" name="CuadroTexto 12">
            <a:extLst>
              <a:ext uri="{FF2B5EF4-FFF2-40B4-BE49-F238E27FC236}">
                <a16:creationId xmlns:a16="http://schemas.microsoft.com/office/drawing/2014/main" id="{6702E823-4B78-2C63-1434-90C78EEF3B52}"/>
              </a:ext>
            </a:extLst>
          </p:cNvPr>
          <p:cNvSpPr txBox="1"/>
          <p:nvPr/>
        </p:nvSpPr>
        <p:spPr>
          <a:xfrm>
            <a:off x="695400" y="622579"/>
            <a:ext cx="11017224" cy="1908215"/>
          </a:xfrm>
          <a:prstGeom prst="rect">
            <a:avLst/>
          </a:prstGeom>
          <a:noFill/>
        </p:spPr>
        <p:txBody>
          <a:bodyPr wrap="square">
            <a:spAutoFit/>
          </a:bodyPr>
          <a:lstStyle/>
          <a:p>
            <a:r>
              <a:rPr lang="es-PE"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8.- Convenios entre socios o entre éstos y terceros</a:t>
            </a:r>
            <a:r>
              <a:rPr lang="es-P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Son válidos ante la sociedad y le son exigibles en todo cuanto le sea concerniente, los convenios entre socios o entre éstos y terceros, a partir del momento en que le sean debidamente comunicados.</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 hubiera contradicción entre alguna estipulación de dichos convenios y el pacto social o el estatuto, prevalecerán estos últimos, sin perjuicio de la relación que pudiera establecer el convenio entre quienes lo celebraron.</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ector recto de flecha 15">
            <a:extLst>
              <a:ext uri="{FF2B5EF4-FFF2-40B4-BE49-F238E27FC236}">
                <a16:creationId xmlns:a16="http://schemas.microsoft.com/office/drawing/2014/main" id="{38B0A6EC-34DA-0170-0135-906E9CEA6175}"/>
              </a:ext>
            </a:extLst>
          </p:cNvPr>
          <p:cNvCxnSpPr>
            <a:cxnSpLocks/>
          </p:cNvCxnSpPr>
          <p:nvPr/>
        </p:nvCxnSpPr>
        <p:spPr>
          <a:xfrm>
            <a:off x="5641631" y="3076633"/>
            <a:ext cx="1389552" cy="4456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EF4C6CCD-F4D3-4E9D-0FD9-465428BD2649}"/>
              </a:ext>
            </a:extLst>
          </p:cNvPr>
          <p:cNvCxnSpPr>
            <a:cxnSpLocks/>
          </p:cNvCxnSpPr>
          <p:nvPr/>
        </p:nvCxnSpPr>
        <p:spPr>
          <a:xfrm flipV="1">
            <a:off x="5651063" y="3700383"/>
            <a:ext cx="1380120" cy="5328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Marcador de contenido 2">
            <a:extLst>
              <a:ext uri="{FF2B5EF4-FFF2-40B4-BE49-F238E27FC236}">
                <a16:creationId xmlns:a16="http://schemas.microsoft.com/office/drawing/2014/main" id="{8E78396C-5290-A734-731E-18FAA3100C3E}"/>
              </a:ext>
            </a:extLst>
          </p:cNvPr>
          <p:cNvSpPr txBox="1">
            <a:spLocks/>
          </p:cNvSpPr>
          <p:nvPr/>
        </p:nvSpPr>
        <p:spPr bwMode="auto">
          <a:xfrm>
            <a:off x="3691995" y="4984226"/>
            <a:ext cx="3772157" cy="1477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El Pacto social o el Estatuto PREVALECEN ante contradicción con el Convenio</a:t>
            </a:r>
            <a:endParaRPr lang="es-ES_tradnl" dirty="0"/>
          </a:p>
        </p:txBody>
      </p:sp>
      <p:cxnSp>
        <p:nvCxnSpPr>
          <p:cNvPr id="26" name="Conector recto de flecha 25">
            <a:extLst>
              <a:ext uri="{FF2B5EF4-FFF2-40B4-BE49-F238E27FC236}">
                <a16:creationId xmlns:a16="http://schemas.microsoft.com/office/drawing/2014/main" id="{2C471A00-6187-2044-7084-D08879EB37AD}"/>
              </a:ext>
            </a:extLst>
          </p:cNvPr>
          <p:cNvCxnSpPr>
            <a:cxnSpLocks/>
            <a:stCxn id="10" idx="3"/>
          </p:cNvCxnSpPr>
          <p:nvPr/>
        </p:nvCxnSpPr>
        <p:spPr>
          <a:xfrm>
            <a:off x="2710703" y="3901086"/>
            <a:ext cx="895844" cy="12561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150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3" name="CuadroTexto 2">
            <a:extLst>
              <a:ext uri="{FF2B5EF4-FFF2-40B4-BE49-F238E27FC236}">
                <a16:creationId xmlns:a16="http://schemas.microsoft.com/office/drawing/2014/main" id="{835140B3-E1DD-7AF4-0F54-B75F9F3882F7}"/>
              </a:ext>
            </a:extLst>
          </p:cNvPr>
          <p:cNvSpPr txBox="1"/>
          <p:nvPr/>
        </p:nvSpPr>
        <p:spPr>
          <a:xfrm>
            <a:off x="1631504" y="579810"/>
            <a:ext cx="9793088" cy="6001643"/>
          </a:xfrm>
          <a:prstGeom prst="rect">
            <a:avLst/>
          </a:prstGeom>
          <a:noFill/>
        </p:spPr>
        <p:txBody>
          <a:bodyPr wrap="square">
            <a:spAutoFit/>
          </a:bodyPr>
          <a:lstStyle/>
          <a:p>
            <a:r>
              <a:rPr lang="es-P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9.- Denominación o Razón Social</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sociedad tiene una denominación o una razón social, según corresponda a su forma societaria. En el primer caso puede utilizar, además, un nombre abreviado.</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se puede adoptar una denominación completa o abreviada o una razón social igual a la de otra sociedad preexistente, salvo cuando se demuestre legitimidad para ello.</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 prohibición no tiene en cuenta la forma social. No se puede adoptar una denominación completa o abreviada o una razón social que contenga nombres de organismos o instituciones públicas o signos distintivos protegidos por derechos de propiedad industrial o elementos protegidos por derechos de autor, salvo que se demuestre estar legitimado para ello.</a:t>
            </a:r>
          </a:p>
          <a:p>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Registro no inscribe a la sociedad que adopta una denominación completa o abreviada o una razón social igual a la de otra sociedad preexistente. En los demás casos previstos en los párrafos anteriores los afectados tienen derecho a demandar la modificación de la denominación o razón social por el proceso sumarísimo ante el juez del domicilio de la sociedad que haya infringido la prohibición.</a:t>
            </a:r>
            <a:endParaRPr lang="es-PE" dirty="0">
              <a:solidFill>
                <a:srgbClr val="000000"/>
              </a:solidFill>
              <a:latin typeface="Arial" panose="020B0604020202020204" pitchFamily="34" charset="0"/>
              <a:cs typeface="Times New Roman" panose="02020603050405020304" pitchFamily="18" charset="0"/>
            </a:endParaRPr>
          </a:p>
          <a:p>
            <a:r>
              <a:rPr lang="es-PE" dirty="0">
                <a:solidFill>
                  <a:srgbClr val="000000"/>
                </a:solidFill>
                <a:latin typeface="Arial" panose="020B0604020202020204" pitchFamily="34" charset="0"/>
                <a:cs typeface="Times New Roman" panose="02020603050405020304" pitchFamily="18" charset="0"/>
              </a:rPr>
              <a:t>La razón social puede conservar el nombre del socio separado o fallecido, si el socio separado o los sucesores del socio fallecido consienten en ello. En este último caso, la razón social debe indicar esta circunstancia. Los que no perteneciendo a la sociedad consienten la inclusión de su nombre en la razón social quedan sujetos a responsabilidad solidaria, sin perjuicio de la responsabilidad penal si a ello hubiere lugar” .(*) </a:t>
            </a:r>
          </a:p>
          <a:p>
            <a:r>
              <a:rPr lang="es-PE" dirty="0">
                <a:solidFill>
                  <a:srgbClr val="000000"/>
                </a:solidFill>
                <a:latin typeface="Arial" panose="020B0604020202020204" pitchFamily="34" charset="0"/>
                <a:cs typeface="Times New Roman" panose="02020603050405020304" pitchFamily="18" charset="0"/>
              </a:rPr>
              <a:t>(La Denominación deberá agregar: “de beneficio e interés colectivo” o la sigla “BIC”. )</a:t>
            </a:r>
          </a:p>
        </p:txBody>
      </p:sp>
    </p:spTree>
    <p:extLst>
      <p:ext uri="{BB962C8B-B14F-4D97-AF65-F5344CB8AC3E}">
        <p14:creationId xmlns:p14="http://schemas.microsoft.com/office/powerpoint/2010/main" val="13711634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9" name="Marcador de contenido 2">
            <a:extLst>
              <a:ext uri="{FF2B5EF4-FFF2-40B4-BE49-F238E27FC236}">
                <a16:creationId xmlns:a16="http://schemas.microsoft.com/office/drawing/2014/main" id="{B458B15D-067A-FA63-84F7-9F08AD6D220C}"/>
              </a:ext>
            </a:extLst>
          </p:cNvPr>
          <p:cNvSpPr>
            <a:spLocks noGrp="1"/>
          </p:cNvSpPr>
          <p:nvPr>
            <p:ph idx="1"/>
          </p:nvPr>
        </p:nvSpPr>
        <p:spPr>
          <a:xfrm>
            <a:off x="2279576" y="663802"/>
            <a:ext cx="3061309" cy="1477329"/>
          </a:xfrm>
        </p:spPr>
        <p:txBody>
          <a:bodyPr/>
          <a:lstStyle/>
          <a:p>
            <a:pPr algn="l"/>
            <a:r>
              <a:rPr lang="es-ES" dirty="0"/>
              <a:t>Puede tener una DENOMINACIÓN</a:t>
            </a:r>
          </a:p>
          <a:p>
            <a:pPr algn="l"/>
            <a:endParaRPr lang="es-ES" dirty="0"/>
          </a:p>
          <a:p>
            <a:pPr algn="l"/>
            <a:r>
              <a:rPr lang="es-ES" dirty="0"/>
              <a:t>Puede tener una RAZÓN SOCIAL</a:t>
            </a:r>
          </a:p>
          <a:p>
            <a:pPr algn="l"/>
            <a:endParaRPr lang="es-ES" dirty="0"/>
          </a:p>
          <a:p>
            <a:pPr algn="l"/>
            <a:endParaRPr lang="es-ES" dirty="0"/>
          </a:p>
          <a:p>
            <a:pPr algn="l"/>
            <a:endParaRPr lang="es-ES" dirty="0"/>
          </a:p>
          <a:p>
            <a:pPr algn="l"/>
            <a:r>
              <a:rPr lang="es-ES" dirty="0"/>
              <a:t>No puede usarse denominación o razón social igual a otra sociedad empresarial</a:t>
            </a:r>
          </a:p>
        </p:txBody>
      </p:sp>
      <p:sp>
        <p:nvSpPr>
          <p:cNvPr id="10" name="CuadroTexto 9">
            <a:extLst>
              <a:ext uri="{FF2B5EF4-FFF2-40B4-BE49-F238E27FC236}">
                <a16:creationId xmlns:a16="http://schemas.microsoft.com/office/drawing/2014/main" id="{9BB1B464-978D-FE74-C441-98A8F54890CE}"/>
              </a:ext>
            </a:extLst>
          </p:cNvPr>
          <p:cNvSpPr txBox="1"/>
          <p:nvPr/>
        </p:nvSpPr>
        <p:spPr>
          <a:xfrm>
            <a:off x="0" y="2348880"/>
            <a:ext cx="2135560" cy="1477328"/>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SOCIEDAD EMPRESARIAL</a:t>
            </a:r>
          </a:p>
          <a:p>
            <a:pPr algn="ctr"/>
            <a:endParaRPr lang="es-PE" b="1" dirty="0">
              <a:solidFill>
                <a:srgbClr val="000000"/>
              </a:solidFill>
              <a:latin typeface="Arial" panose="020B0604020202020204" pitchFamily="34" charset="0"/>
              <a:cs typeface="Times New Roman" panose="02020603050405020304" pitchFamily="18" charset="0"/>
            </a:endParaRPr>
          </a:p>
          <a:p>
            <a:r>
              <a:rPr lang="es-PE" b="1" dirty="0">
                <a:solidFill>
                  <a:srgbClr val="000000"/>
                </a:solidFill>
                <a:latin typeface="Arial" panose="020B0604020202020204" pitchFamily="34" charset="0"/>
                <a:cs typeface="Times New Roman" panose="02020603050405020304" pitchFamily="18" charset="0"/>
              </a:rPr>
              <a:t>-DENOMINACIÓN</a:t>
            </a:r>
          </a:p>
          <a:p>
            <a:r>
              <a:rPr lang="es-PE" b="1" dirty="0">
                <a:solidFill>
                  <a:srgbClr val="000000"/>
                </a:solidFill>
                <a:latin typeface="Arial" panose="020B0604020202020204" pitchFamily="34" charset="0"/>
                <a:cs typeface="Times New Roman" panose="02020603050405020304" pitchFamily="18" charset="0"/>
              </a:rPr>
              <a:t>-RAZÓN SOCIAL</a:t>
            </a:r>
            <a:endParaRPr lang="es-PE" dirty="0"/>
          </a:p>
        </p:txBody>
      </p:sp>
      <p:cxnSp>
        <p:nvCxnSpPr>
          <p:cNvPr id="12" name="Conector recto de flecha 11">
            <a:extLst>
              <a:ext uri="{FF2B5EF4-FFF2-40B4-BE49-F238E27FC236}">
                <a16:creationId xmlns:a16="http://schemas.microsoft.com/office/drawing/2014/main" id="{A1AD5D91-8062-ACFA-2A9E-EA56EAE902B0}"/>
              </a:ext>
            </a:extLst>
          </p:cNvPr>
          <p:cNvCxnSpPr>
            <a:cxnSpLocks/>
          </p:cNvCxnSpPr>
          <p:nvPr/>
        </p:nvCxnSpPr>
        <p:spPr>
          <a:xfrm flipV="1">
            <a:off x="1992778" y="990743"/>
            <a:ext cx="446235" cy="18621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F814344-30D3-40C2-671B-D3EF8E48F1D3}"/>
              </a:ext>
            </a:extLst>
          </p:cNvPr>
          <p:cNvCxnSpPr>
            <a:cxnSpLocks/>
          </p:cNvCxnSpPr>
          <p:nvPr/>
        </p:nvCxnSpPr>
        <p:spPr>
          <a:xfrm>
            <a:off x="1992778" y="2852936"/>
            <a:ext cx="483060" cy="5760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2C471A00-6187-2044-7084-D08879EB37AD}"/>
              </a:ext>
            </a:extLst>
          </p:cNvPr>
          <p:cNvCxnSpPr>
            <a:cxnSpLocks/>
          </p:cNvCxnSpPr>
          <p:nvPr/>
        </p:nvCxnSpPr>
        <p:spPr>
          <a:xfrm>
            <a:off x="1992778" y="2852936"/>
            <a:ext cx="646838" cy="26196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Marcador de contenido 2">
            <a:extLst>
              <a:ext uri="{FF2B5EF4-FFF2-40B4-BE49-F238E27FC236}">
                <a16:creationId xmlns:a16="http://schemas.microsoft.com/office/drawing/2014/main" id="{AEFA8613-2B8C-46B6-A92A-883A9124A4BA}"/>
              </a:ext>
            </a:extLst>
          </p:cNvPr>
          <p:cNvSpPr txBox="1">
            <a:spLocks/>
          </p:cNvSpPr>
          <p:nvPr/>
        </p:nvSpPr>
        <p:spPr bwMode="auto">
          <a:xfrm>
            <a:off x="5679929" y="3573017"/>
            <a:ext cx="6369289" cy="1899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Nombres de organismos o instituciones públicas</a:t>
            </a:r>
          </a:p>
          <a:p>
            <a:pPr algn="l" defTabSz="914400"/>
            <a:r>
              <a:rPr lang="es-ES" dirty="0"/>
              <a:t>Signos distintivos protegidos por derechos de propiedad industrial </a:t>
            </a:r>
          </a:p>
          <a:p>
            <a:pPr algn="l" defTabSz="914400"/>
            <a:r>
              <a:rPr lang="es-ES" dirty="0"/>
              <a:t>Elementos protegidos por derechos de autor</a:t>
            </a:r>
          </a:p>
        </p:txBody>
      </p:sp>
      <p:cxnSp>
        <p:nvCxnSpPr>
          <p:cNvPr id="23" name="Conector recto de flecha 22">
            <a:extLst>
              <a:ext uri="{FF2B5EF4-FFF2-40B4-BE49-F238E27FC236}">
                <a16:creationId xmlns:a16="http://schemas.microsoft.com/office/drawing/2014/main" id="{774C7A10-9AB2-5145-D5D5-78755143FE66}"/>
              </a:ext>
            </a:extLst>
          </p:cNvPr>
          <p:cNvCxnSpPr>
            <a:cxnSpLocks/>
          </p:cNvCxnSpPr>
          <p:nvPr/>
        </p:nvCxnSpPr>
        <p:spPr>
          <a:xfrm flipV="1">
            <a:off x="5340885" y="3802173"/>
            <a:ext cx="422728" cy="4189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830F4AB2-488C-7B2E-1D2C-88345E856062}"/>
              </a:ext>
            </a:extLst>
          </p:cNvPr>
          <p:cNvCxnSpPr>
            <a:cxnSpLocks/>
          </p:cNvCxnSpPr>
          <p:nvPr/>
        </p:nvCxnSpPr>
        <p:spPr>
          <a:xfrm>
            <a:off x="5358680" y="4221088"/>
            <a:ext cx="422728" cy="5040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E0BD1007-0089-512A-4CB7-AB5BE3E1653D}"/>
              </a:ext>
            </a:extLst>
          </p:cNvPr>
          <p:cNvCxnSpPr>
            <a:cxnSpLocks/>
          </p:cNvCxnSpPr>
          <p:nvPr/>
        </p:nvCxnSpPr>
        <p:spPr>
          <a:xfrm flipV="1">
            <a:off x="5358680" y="4098109"/>
            <a:ext cx="422728" cy="1229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Marcador de contenido 2">
            <a:extLst>
              <a:ext uri="{FF2B5EF4-FFF2-40B4-BE49-F238E27FC236}">
                <a16:creationId xmlns:a16="http://schemas.microsoft.com/office/drawing/2014/main" id="{8DE8CC0D-AB25-FC9C-C1BA-FDBE083338DC}"/>
              </a:ext>
            </a:extLst>
          </p:cNvPr>
          <p:cNvSpPr txBox="1">
            <a:spLocks/>
          </p:cNvSpPr>
          <p:nvPr/>
        </p:nvSpPr>
        <p:spPr bwMode="auto">
          <a:xfrm>
            <a:off x="5679929" y="610374"/>
            <a:ext cx="6549028" cy="804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Puede usar, además, un nombre abreviado</a:t>
            </a:r>
          </a:p>
          <a:p>
            <a:pPr algn="l" defTabSz="914400"/>
            <a:r>
              <a:rPr lang="es-ES" dirty="0"/>
              <a:t>Agregar “de beneficio e interés colectivo”, BIC)</a:t>
            </a:r>
          </a:p>
        </p:txBody>
      </p:sp>
      <p:sp>
        <p:nvSpPr>
          <p:cNvPr id="37" name="Marcador de contenido 2">
            <a:extLst>
              <a:ext uri="{FF2B5EF4-FFF2-40B4-BE49-F238E27FC236}">
                <a16:creationId xmlns:a16="http://schemas.microsoft.com/office/drawing/2014/main" id="{7721FC7F-A939-5821-00EC-C45C82F3011A}"/>
              </a:ext>
            </a:extLst>
          </p:cNvPr>
          <p:cNvSpPr txBox="1">
            <a:spLocks/>
          </p:cNvSpPr>
          <p:nvPr/>
        </p:nvSpPr>
        <p:spPr bwMode="auto">
          <a:xfrm>
            <a:off x="5644338" y="1451844"/>
            <a:ext cx="6369289" cy="1956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Puede conserva nombre del socio separado o fallecido si es consentido por él o sus sucesores</a:t>
            </a:r>
          </a:p>
          <a:p>
            <a:pPr algn="l" defTabSz="914400"/>
            <a:r>
              <a:rPr lang="es-ES" dirty="0"/>
              <a:t>Los que no perteneciendo a la sociedad consienten la inclusión de su nombre en la </a:t>
            </a:r>
            <a:r>
              <a:rPr lang="es-ES" dirty="0" err="1"/>
              <a:t>razónsocial</a:t>
            </a:r>
            <a:r>
              <a:rPr lang="es-ES" dirty="0"/>
              <a:t> quedan sujetos a responsabilidad solidaria, sin perjuicio de la responsabilidad penal, si la hubiera</a:t>
            </a:r>
          </a:p>
        </p:txBody>
      </p:sp>
      <p:cxnSp>
        <p:nvCxnSpPr>
          <p:cNvPr id="38" name="Conector recto de flecha 37">
            <a:extLst>
              <a:ext uri="{FF2B5EF4-FFF2-40B4-BE49-F238E27FC236}">
                <a16:creationId xmlns:a16="http://schemas.microsoft.com/office/drawing/2014/main" id="{AF01BCEE-944B-75ED-E048-3C3B749B96AE}"/>
              </a:ext>
            </a:extLst>
          </p:cNvPr>
          <p:cNvCxnSpPr>
            <a:cxnSpLocks/>
          </p:cNvCxnSpPr>
          <p:nvPr/>
        </p:nvCxnSpPr>
        <p:spPr>
          <a:xfrm flipV="1">
            <a:off x="4813560" y="795767"/>
            <a:ext cx="848573" cy="2160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DC5F8525-C0E8-952A-D6C1-FB5E7CA130AA}"/>
              </a:ext>
            </a:extLst>
          </p:cNvPr>
          <p:cNvCxnSpPr>
            <a:cxnSpLocks/>
          </p:cNvCxnSpPr>
          <p:nvPr/>
        </p:nvCxnSpPr>
        <p:spPr>
          <a:xfrm flipV="1">
            <a:off x="4813560" y="1659863"/>
            <a:ext cx="830778" cy="3416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57B2248D-AD72-1AC8-0C3E-872E6AB41C62}"/>
              </a:ext>
            </a:extLst>
          </p:cNvPr>
          <p:cNvCxnSpPr>
            <a:cxnSpLocks/>
          </p:cNvCxnSpPr>
          <p:nvPr/>
        </p:nvCxnSpPr>
        <p:spPr>
          <a:xfrm>
            <a:off x="4831355" y="1011791"/>
            <a:ext cx="830778" cy="1540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C1F5CB37-25A3-B975-5008-FD0D237CAC6C}"/>
              </a:ext>
            </a:extLst>
          </p:cNvPr>
          <p:cNvCxnSpPr>
            <a:cxnSpLocks/>
          </p:cNvCxnSpPr>
          <p:nvPr/>
        </p:nvCxnSpPr>
        <p:spPr>
          <a:xfrm>
            <a:off x="4831355" y="1976457"/>
            <a:ext cx="812983" cy="3314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Marcador de contenido 2">
            <a:extLst>
              <a:ext uri="{FF2B5EF4-FFF2-40B4-BE49-F238E27FC236}">
                <a16:creationId xmlns:a16="http://schemas.microsoft.com/office/drawing/2014/main" id="{0B9282E8-3488-2E00-7FD2-7F9A714FBB9A}"/>
              </a:ext>
            </a:extLst>
          </p:cNvPr>
          <p:cNvSpPr txBox="1">
            <a:spLocks/>
          </p:cNvSpPr>
          <p:nvPr/>
        </p:nvSpPr>
        <p:spPr bwMode="auto">
          <a:xfrm>
            <a:off x="2475838" y="5323568"/>
            <a:ext cx="5132330" cy="1477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En caso de uso igual de denominación o razón social se demanda ante proceso sumarísimo, ante juez del domicilio del infractor</a:t>
            </a:r>
          </a:p>
        </p:txBody>
      </p:sp>
      <p:cxnSp>
        <p:nvCxnSpPr>
          <p:cNvPr id="73" name="Conector recto de flecha 72">
            <a:extLst>
              <a:ext uri="{FF2B5EF4-FFF2-40B4-BE49-F238E27FC236}">
                <a16:creationId xmlns:a16="http://schemas.microsoft.com/office/drawing/2014/main" id="{27D6B02B-9D40-EB0F-5035-8A337C440CF2}"/>
              </a:ext>
            </a:extLst>
          </p:cNvPr>
          <p:cNvCxnSpPr>
            <a:cxnSpLocks/>
          </p:cNvCxnSpPr>
          <p:nvPr/>
        </p:nvCxnSpPr>
        <p:spPr>
          <a:xfrm flipV="1">
            <a:off x="1992778" y="2001547"/>
            <a:ext cx="483060" cy="8513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2059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10" name="CuadroTexto 9">
            <a:extLst>
              <a:ext uri="{FF2B5EF4-FFF2-40B4-BE49-F238E27FC236}">
                <a16:creationId xmlns:a16="http://schemas.microsoft.com/office/drawing/2014/main" id="{9BB1B464-978D-FE74-C441-98A8F54890CE}"/>
              </a:ext>
            </a:extLst>
          </p:cNvPr>
          <p:cNvSpPr txBox="1"/>
          <p:nvPr/>
        </p:nvSpPr>
        <p:spPr>
          <a:xfrm>
            <a:off x="0" y="3573641"/>
            <a:ext cx="2100370" cy="1754326"/>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RESERVA DE PREFERENCIA REGITRAL</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 las sociedades empresariales</a:t>
            </a:r>
            <a:endParaRPr lang="es-PE" dirty="0"/>
          </a:p>
        </p:txBody>
      </p: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flipV="1">
            <a:off x="2100370" y="3924436"/>
            <a:ext cx="1434419" cy="5263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2C471A00-6187-2044-7084-D08879EB37AD}"/>
              </a:ext>
            </a:extLst>
          </p:cNvPr>
          <p:cNvCxnSpPr>
            <a:cxnSpLocks/>
            <a:stCxn id="10" idx="3"/>
          </p:cNvCxnSpPr>
          <p:nvPr/>
        </p:nvCxnSpPr>
        <p:spPr>
          <a:xfrm>
            <a:off x="2100370" y="4450804"/>
            <a:ext cx="1512386" cy="11384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Marcador de contenido 2">
            <a:extLst>
              <a:ext uri="{FF2B5EF4-FFF2-40B4-BE49-F238E27FC236}">
                <a16:creationId xmlns:a16="http://schemas.microsoft.com/office/drawing/2014/main" id="{AEFA8613-2B8C-46B6-A92A-883A9124A4BA}"/>
              </a:ext>
            </a:extLst>
          </p:cNvPr>
          <p:cNvSpPr txBox="1">
            <a:spLocks/>
          </p:cNvSpPr>
          <p:nvPr/>
        </p:nvSpPr>
        <p:spPr bwMode="auto">
          <a:xfrm>
            <a:off x="3570557" y="3077579"/>
            <a:ext cx="6840759" cy="1899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Puede realizarla cualquier persona natural o jurídica en la constitución de la sociedad</a:t>
            </a:r>
          </a:p>
          <a:p>
            <a:pPr algn="l" defTabSz="914400"/>
            <a:r>
              <a:rPr lang="es-ES" dirty="0"/>
              <a:t>Puede realizarla la sociedad cuando modifique su pacto social, estatuto para cambiar denominación, razón social</a:t>
            </a:r>
          </a:p>
          <a:p>
            <a:pPr algn="l" defTabSz="914400"/>
            <a:r>
              <a:rPr lang="es-ES" dirty="0"/>
              <a:t>La reserva de preferencia registral es por treinta días</a:t>
            </a:r>
          </a:p>
          <a:p>
            <a:pPr algn="l" defTabSz="914400"/>
            <a:r>
              <a:rPr lang="es-ES" dirty="0"/>
              <a:t>Luego de treinta días caduca el derecho de reserva</a:t>
            </a:r>
          </a:p>
          <a:p>
            <a:pPr algn="l" defTabSz="914400"/>
            <a:r>
              <a:rPr lang="es-ES" dirty="0"/>
              <a:t>No se puede adoptar denominación o razón social igual al de la reserva de preferencia registral</a:t>
            </a:r>
          </a:p>
        </p:txBody>
      </p:sp>
      <p:cxnSp>
        <p:nvCxnSpPr>
          <p:cNvPr id="23" name="Conector recto de flecha 22">
            <a:extLst>
              <a:ext uri="{FF2B5EF4-FFF2-40B4-BE49-F238E27FC236}">
                <a16:creationId xmlns:a16="http://schemas.microsoft.com/office/drawing/2014/main" id="{774C7A10-9AB2-5145-D5D5-78755143FE66}"/>
              </a:ext>
            </a:extLst>
          </p:cNvPr>
          <p:cNvCxnSpPr>
            <a:cxnSpLocks/>
            <a:stCxn id="10" idx="3"/>
          </p:cNvCxnSpPr>
          <p:nvPr/>
        </p:nvCxnSpPr>
        <p:spPr>
          <a:xfrm>
            <a:off x="2100370" y="4450804"/>
            <a:ext cx="1512386" cy="3643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830F4AB2-488C-7B2E-1D2C-88345E856062}"/>
              </a:ext>
            </a:extLst>
          </p:cNvPr>
          <p:cNvCxnSpPr>
            <a:cxnSpLocks/>
            <a:stCxn id="10" idx="3"/>
          </p:cNvCxnSpPr>
          <p:nvPr/>
        </p:nvCxnSpPr>
        <p:spPr>
          <a:xfrm>
            <a:off x="2100370" y="4450804"/>
            <a:ext cx="1434419" cy="7151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E0BD1007-0089-512A-4CB7-AB5BE3E1653D}"/>
              </a:ext>
            </a:extLst>
          </p:cNvPr>
          <p:cNvCxnSpPr>
            <a:cxnSpLocks/>
            <a:stCxn id="10" idx="3"/>
          </p:cNvCxnSpPr>
          <p:nvPr/>
        </p:nvCxnSpPr>
        <p:spPr>
          <a:xfrm flipV="1">
            <a:off x="2100370" y="3209303"/>
            <a:ext cx="1512386" cy="12415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5E09C808-4C87-EA7D-402C-633657D89F51}"/>
              </a:ext>
            </a:extLst>
          </p:cNvPr>
          <p:cNvSpPr txBox="1"/>
          <p:nvPr/>
        </p:nvSpPr>
        <p:spPr>
          <a:xfrm>
            <a:off x="2883206" y="533400"/>
            <a:ext cx="8757410" cy="2308324"/>
          </a:xfrm>
          <a:prstGeom prst="rect">
            <a:avLst/>
          </a:prstGeom>
          <a:noFill/>
        </p:spPr>
        <p:txBody>
          <a:bodyPr wrap="square">
            <a:spAutoFit/>
          </a:bodyPr>
          <a:lstStyle/>
          <a:p>
            <a:r>
              <a:rPr lang="es-P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10.- Reserva de preferencia registral</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Cualquier persona natural o jurídica que participe en la constitución de una sociedad, o la sociedad cuando modifique su pacto social o estatuto para cambiar su denominación, completa o abreviada, o su razón social, tiene derecho a protegerlos con reserva de preferencia registral por un plazo de treinta días, vencido el cual ésta caduca de pleno derecho.</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se puede adoptar una razón social o una denominación, completa o abreviada, igual a aquella que esté gozando del derecho de reserva de preferencia registral</a:t>
            </a:r>
            <a:r>
              <a:rPr lang="es-P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6680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10" name="CuadroTexto 9">
            <a:extLst>
              <a:ext uri="{FF2B5EF4-FFF2-40B4-BE49-F238E27FC236}">
                <a16:creationId xmlns:a16="http://schemas.microsoft.com/office/drawing/2014/main" id="{9BB1B464-978D-FE74-C441-98A8F54890CE}"/>
              </a:ext>
            </a:extLst>
          </p:cNvPr>
          <p:cNvSpPr txBox="1"/>
          <p:nvPr/>
        </p:nvSpPr>
        <p:spPr>
          <a:xfrm>
            <a:off x="0" y="4486341"/>
            <a:ext cx="2100370" cy="1477328"/>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OBJETO </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SOCIAL</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 las sociedades empresariales</a:t>
            </a:r>
            <a:endParaRPr lang="es-PE" dirty="0"/>
          </a:p>
        </p:txBody>
      </p: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flipV="1">
            <a:off x="2100370" y="5042233"/>
            <a:ext cx="688485" cy="1827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2C471A00-6187-2044-7084-D08879EB37AD}"/>
              </a:ext>
            </a:extLst>
          </p:cNvPr>
          <p:cNvCxnSpPr>
            <a:cxnSpLocks/>
            <a:stCxn id="10" idx="3"/>
          </p:cNvCxnSpPr>
          <p:nvPr/>
        </p:nvCxnSpPr>
        <p:spPr>
          <a:xfrm>
            <a:off x="2100370" y="5225005"/>
            <a:ext cx="755270" cy="10123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Marcador de contenido 2">
            <a:extLst>
              <a:ext uri="{FF2B5EF4-FFF2-40B4-BE49-F238E27FC236}">
                <a16:creationId xmlns:a16="http://schemas.microsoft.com/office/drawing/2014/main" id="{AEFA8613-2B8C-46B6-A92A-883A9124A4BA}"/>
              </a:ext>
            </a:extLst>
          </p:cNvPr>
          <p:cNvSpPr txBox="1">
            <a:spLocks/>
          </p:cNvSpPr>
          <p:nvPr/>
        </p:nvSpPr>
        <p:spPr bwMode="auto">
          <a:xfrm>
            <a:off x="2788855" y="4144853"/>
            <a:ext cx="7199199" cy="2334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El objeto social son los negocios u operaciones descritos como actividades a las que se dedicará la sociedad</a:t>
            </a:r>
          </a:p>
          <a:p>
            <a:pPr algn="l" defTabSz="914400"/>
            <a:r>
              <a:rPr lang="es-ES" dirty="0"/>
              <a:t>Son objeto social los actos que coadyuven para realizar sus fines, aunque no estén en el pacto social o estatuto</a:t>
            </a:r>
          </a:p>
          <a:p>
            <a:pPr algn="l" defTabSz="914400"/>
            <a:r>
              <a:rPr lang="es-ES" dirty="0"/>
              <a:t>No es objeto social las establecidas exclusivas por ley a otras entidades o personas</a:t>
            </a:r>
          </a:p>
          <a:p>
            <a:pPr algn="l" defTabSz="914400"/>
            <a:r>
              <a:rPr lang="es-ES" dirty="0"/>
              <a:t>El objeto social no pueden ser actividades ilícitas</a:t>
            </a:r>
          </a:p>
        </p:txBody>
      </p:sp>
      <p:cxnSp>
        <p:nvCxnSpPr>
          <p:cNvPr id="23" name="Conector recto de flecha 22">
            <a:extLst>
              <a:ext uri="{FF2B5EF4-FFF2-40B4-BE49-F238E27FC236}">
                <a16:creationId xmlns:a16="http://schemas.microsoft.com/office/drawing/2014/main" id="{774C7A10-9AB2-5145-D5D5-78755143FE66}"/>
              </a:ext>
            </a:extLst>
          </p:cNvPr>
          <p:cNvCxnSpPr>
            <a:cxnSpLocks/>
            <a:stCxn id="10" idx="3"/>
          </p:cNvCxnSpPr>
          <p:nvPr/>
        </p:nvCxnSpPr>
        <p:spPr>
          <a:xfrm>
            <a:off x="2100370" y="5225005"/>
            <a:ext cx="755270" cy="3642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E0BD1007-0089-512A-4CB7-AB5BE3E1653D}"/>
              </a:ext>
            </a:extLst>
          </p:cNvPr>
          <p:cNvCxnSpPr>
            <a:cxnSpLocks/>
            <a:stCxn id="10" idx="3"/>
          </p:cNvCxnSpPr>
          <p:nvPr/>
        </p:nvCxnSpPr>
        <p:spPr>
          <a:xfrm flipV="1">
            <a:off x="2100370" y="4371373"/>
            <a:ext cx="755270" cy="853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3E8BC60D-9E7E-AF95-1B7D-89AF3F77BFF5}"/>
              </a:ext>
            </a:extLst>
          </p:cNvPr>
          <p:cNvSpPr txBox="1"/>
          <p:nvPr/>
        </p:nvSpPr>
        <p:spPr>
          <a:xfrm>
            <a:off x="2855640" y="437492"/>
            <a:ext cx="9037818" cy="3231654"/>
          </a:xfrm>
          <a:prstGeom prst="rect">
            <a:avLst/>
          </a:prstGeom>
          <a:noFill/>
        </p:spPr>
        <p:txBody>
          <a:bodyPr wrap="square">
            <a:spAutoFit/>
          </a:bodyPr>
          <a:lstStyle/>
          <a:p>
            <a:r>
              <a:rPr lang="es-PE"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11.- Objeto social</a:t>
            </a:r>
            <a:r>
              <a:rPr lang="es-PE"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sociedad circunscribe sus actividades a aquellos negocios u operaciones lícitos cuya descripción detallada constituye su objeto social. Se entienden incluidos en el objeto social los actos relacionados con el mismo que coadyuven a la realización de sus fines, aunque no estén expresamente indicados en el pacto social o en el estatuto.</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sociedad no puede tener por objeto desarrollar actividades que la ley atribuye con carácter exclusivo a otras entidades o personas.</a:t>
            </a:r>
            <a:endParaRPr lang="es-PE" dirty="0">
              <a:solidFill>
                <a:srgbClr val="000000"/>
              </a:solidFill>
              <a:latin typeface="Arial" panose="020B0604020202020204" pitchFamily="34" charset="0"/>
              <a:cs typeface="Times New Roman" panose="02020603050405020304" pitchFamily="18" charset="0"/>
            </a:endParaRPr>
          </a:p>
          <a:p>
            <a:r>
              <a:rPr lang="es-PE" dirty="0">
                <a:solidFill>
                  <a:srgbClr val="000000"/>
                </a:solidFill>
                <a:latin typeface="Arial" panose="020B0604020202020204" pitchFamily="34" charset="0"/>
                <a:cs typeface="Times New Roman" panose="02020603050405020304" pitchFamily="18" charset="0"/>
              </a:rPr>
              <a:t>" La sociedad podrá realizar los negocios, operaciones y actividades lícitas indicadas en su objeto social. Se entienden incluidos en el objeto social los actos relacionados con el mismo que coadyuven a la realización de sus fines, aunque no estén expresamente indicados en el pacto social o en el estatuto.”(*) </a:t>
            </a:r>
          </a:p>
        </p:txBody>
      </p:sp>
    </p:spTree>
    <p:extLst>
      <p:ext uri="{BB962C8B-B14F-4D97-AF65-F5344CB8AC3E}">
        <p14:creationId xmlns:p14="http://schemas.microsoft.com/office/powerpoint/2010/main" val="28128871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167</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10" name="CuadroTexto 9">
            <a:extLst>
              <a:ext uri="{FF2B5EF4-FFF2-40B4-BE49-F238E27FC236}">
                <a16:creationId xmlns:a16="http://schemas.microsoft.com/office/drawing/2014/main" id="{9BB1B464-978D-FE74-C441-98A8F54890CE}"/>
              </a:ext>
            </a:extLst>
          </p:cNvPr>
          <p:cNvSpPr txBox="1"/>
          <p:nvPr/>
        </p:nvSpPr>
        <p:spPr>
          <a:xfrm>
            <a:off x="0" y="4486341"/>
            <a:ext cx="2351584" cy="1477328"/>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 REPRESENTACIÓN </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SOCIAL</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 las sociedades empresariales</a:t>
            </a:r>
            <a:endParaRPr lang="es-PE" dirty="0"/>
          </a:p>
        </p:txBody>
      </p:sp>
      <p:cxnSp>
        <p:nvCxnSpPr>
          <p:cNvPr id="17" name="Conector recto de flecha 16">
            <a:extLst>
              <a:ext uri="{FF2B5EF4-FFF2-40B4-BE49-F238E27FC236}">
                <a16:creationId xmlns:a16="http://schemas.microsoft.com/office/drawing/2014/main" id="{2F814344-30D3-40C2-671B-D3EF8E48F1D3}"/>
              </a:ext>
            </a:extLst>
          </p:cNvPr>
          <p:cNvCxnSpPr>
            <a:cxnSpLocks/>
            <a:stCxn id="10" idx="3"/>
          </p:cNvCxnSpPr>
          <p:nvPr/>
        </p:nvCxnSpPr>
        <p:spPr>
          <a:xfrm flipV="1">
            <a:off x="2351584" y="5042233"/>
            <a:ext cx="437271" cy="1827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2C471A00-6187-2044-7084-D08879EB37AD}"/>
              </a:ext>
            </a:extLst>
          </p:cNvPr>
          <p:cNvCxnSpPr>
            <a:cxnSpLocks/>
            <a:stCxn id="10" idx="3"/>
          </p:cNvCxnSpPr>
          <p:nvPr/>
        </p:nvCxnSpPr>
        <p:spPr>
          <a:xfrm>
            <a:off x="2351584" y="5225005"/>
            <a:ext cx="504056" cy="10123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Marcador de contenido 2">
            <a:extLst>
              <a:ext uri="{FF2B5EF4-FFF2-40B4-BE49-F238E27FC236}">
                <a16:creationId xmlns:a16="http://schemas.microsoft.com/office/drawing/2014/main" id="{AEFA8613-2B8C-46B6-A92A-883A9124A4BA}"/>
              </a:ext>
            </a:extLst>
          </p:cNvPr>
          <p:cNvSpPr txBox="1">
            <a:spLocks/>
          </p:cNvSpPr>
          <p:nvPr/>
        </p:nvSpPr>
        <p:spPr bwMode="auto">
          <a:xfrm>
            <a:off x="2788855" y="4144853"/>
            <a:ext cx="7199199" cy="2334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Los actos de los representes con contratantes o terceros de buena fe, obliga a la sociedad</a:t>
            </a:r>
          </a:p>
          <a:p>
            <a:pPr algn="l" defTabSz="914400"/>
            <a:r>
              <a:rPr lang="es-ES" dirty="0"/>
              <a:t>Los socios o administradores, responden frente a la sociedad por los daños y perjuicios que la sociedad haya experimentado como consecuencia de acuerdos adoptados con su voto y en virtud se autorizara actos extralimitando su objeto social </a:t>
            </a:r>
          </a:p>
          <a:p>
            <a:pPr algn="l" defTabSz="914400"/>
            <a:endParaRPr lang="es-ES" dirty="0"/>
          </a:p>
        </p:txBody>
      </p:sp>
      <p:cxnSp>
        <p:nvCxnSpPr>
          <p:cNvPr id="23" name="Conector recto de flecha 22">
            <a:extLst>
              <a:ext uri="{FF2B5EF4-FFF2-40B4-BE49-F238E27FC236}">
                <a16:creationId xmlns:a16="http://schemas.microsoft.com/office/drawing/2014/main" id="{774C7A10-9AB2-5145-D5D5-78755143FE66}"/>
              </a:ext>
            </a:extLst>
          </p:cNvPr>
          <p:cNvCxnSpPr>
            <a:cxnSpLocks/>
            <a:stCxn id="10" idx="3"/>
          </p:cNvCxnSpPr>
          <p:nvPr/>
        </p:nvCxnSpPr>
        <p:spPr>
          <a:xfrm>
            <a:off x="2351584" y="5225005"/>
            <a:ext cx="504056" cy="3642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E0BD1007-0089-512A-4CB7-AB5BE3E1653D}"/>
              </a:ext>
            </a:extLst>
          </p:cNvPr>
          <p:cNvCxnSpPr>
            <a:cxnSpLocks/>
            <a:stCxn id="10" idx="3"/>
          </p:cNvCxnSpPr>
          <p:nvPr/>
        </p:nvCxnSpPr>
        <p:spPr>
          <a:xfrm flipV="1">
            <a:off x="2351584" y="4371373"/>
            <a:ext cx="504056" cy="853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99074DE5-2D82-0C9F-A563-0636E5A74BB1}"/>
              </a:ext>
            </a:extLst>
          </p:cNvPr>
          <p:cNvSpPr txBox="1"/>
          <p:nvPr/>
        </p:nvSpPr>
        <p:spPr>
          <a:xfrm>
            <a:off x="619770" y="497925"/>
            <a:ext cx="11467298" cy="2800767"/>
          </a:xfrm>
          <a:prstGeom prst="rect">
            <a:avLst/>
          </a:prstGeom>
          <a:noFill/>
        </p:spPr>
        <p:txBody>
          <a:bodyPr wrap="square">
            <a:spAutoFit/>
          </a:bodyPr>
          <a:lstStyle/>
          <a:p>
            <a:r>
              <a:rPr lang="es-PE" sz="3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12.- Alcances de la representación</a:t>
            </a:r>
            <a:r>
              <a:rPr lang="es-P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sociedad está obligada hacia aquellos con quienes ha contratado y frente a terceros de buena fe por los actos de sus representantes celebrados dentro de los límites de las facultades que les haya conferido aunque tales actos comprometan a la sociedad a negocios u operaciones no comprendidos dentro de su objeto social.</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Los socios o administradores, según sea el caso, responden frente a la sociedad por los daños y perjuicios que ésta haya experimentado como consecuencia de acuerdos adoptados con su voto y en virtud de los cuales se pudiera haber autorizado la celebración de actos que extralimitan su objeto social y que la obligan frente a </a:t>
            </a:r>
            <a:r>
              <a:rPr lang="es-PE"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co-contratantes</a:t>
            </a:r>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 terceros de buena fe</a:t>
            </a:r>
            <a:r>
              <a:rPr lang="es-P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sin perjuicio de la responsabilidad penal que pudiese corresponderles.</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buena fe del tercero no se perjudica por la inscripción del pacto social.</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7229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168</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3" name="CuadroTexto 2">
            <a:extLst>
              <a:ext uri="{FF2B5EF4-FFF2-40B4-BE49-F238E27FC236}">
                <a16:creationId xmlns:a16="http://schemas.microsoft.com/office/drawing/2014/main" id="{D86265E5-822F-0D0B-B488-13E4FA1A9540}"/>
              </a:ext>
            </a:extLst>
          </p:cNvPr>
          <p:cNvSpPr txBox="1"/>
          <p:nvPr/>
        </p:nvSpPr>
        <p:spPr>
          <a:xfrm>
            <a:off x="562782" y="478136"/>
            <a:ext cx="11221850" cy="6494085"/>
          </a:xfrm>
          <a:prstGeom prst="rect">
            <a:avLst/>
          </a:prstGeom>
          <a:noFill/>
        </p:spPr>
        <p:txBody>
          <a:bodyPr wrap="square">
            <a:spAutoFit/>
          </a:bodyPr>
          <a:lstStyle/>
          <a:p>
            <a:r>
              <a:rPr lang="es-PE"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Artículo 14.- Nombramientos, poderes e inscripciones</a:t>
            </a:r>
            <a:r>
              <a:rPr lang="es-P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nombramiento de administradores, de liquidadores o de cualquier representante de la sociedad así como el otorgamiento de poderes por ésta surten efecto desde su aceptación expresa o desde que las referidas personas desempeñan la función o ejercen tales poderes.</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Estos actos o cualquier revocación, renuncia, modificación o sustitución de las personas mencionadas en el párrafo anterior o de sus poderes, deben inscribirse dejando constancia del nombre y documento de identidad del designado o del representante, según el caso.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Las inscripciones se realizan en el Registro del lugar del domicilio de la sociedad por el mérito de copia certificada de la parte pertinente del acta donde conste el acuerdo válidamente adoptado por el órgano social competente. No se requiere inscripción adicional para el ejercicio del cargo o de la representación en cualquier otro lugar.</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P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gerente general o los administradores de la sociedad, según sea el caso, gozan de las facultades generales y especiales de representación procesal señaladas en el Código Procesal Civil y de las facultades de representación previstas en la Ley de Arbitraje, por el solo mérito de su nombramiento, salvo estipulación en contrario.</a:t>
            </a:r>
            <a:r>
              <a:rPr lang="es-PE"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P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P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Por su solo nombramiento y salvo estipulación en contrario, el gerente general o los administradores de la sociedad, según sea el caso, gozan de las facultades generales y especiales de representación procesal señaladas en el Código Procesal Civil y de las facultades de representación previstas en la Ley General de Arbitraje. Asimismo, por su solo nombramiento y salvo estipulación en contrario, el gerente general goza de todas las facultades de representación ante personas naturales y/o jurídicas privadas y/o públicas para el inicio y realización de todo procedimiento, gestión y/o trámite a que se refiere la Ley del Procedimiento Administrativo General. Igualmente, goza de facultades de disposición y gravamen respecto de los bienes y derechos de la sociedad, pudiendo celebrar todo tipo de contrato civil, bancario, mercantil y/o societario previsto en las leyes de la materia, firmar y realizar todo tipo de operaciones sobre títulos valores sin reserva ni limitación alguna y en general realizar y suscribir todos los documentos públicos y/o privados requeridos para el cumplimiento del objeto de la sociedad.</a:t>
            </a:r>
            <a:endParaRPr lang="es-PE" sz="1600" dirty="0">
              <a:solidFill>
                <a:srgbClr val="000000"/>
              </a:solidFill>
              <a:latin typeface="Arial" panose="020B0604020202020204" pitchFamily="34" charset="0"/>
              <a:cs typeface="Times New Roman" panose="02020603050405020304" pitchFamily="18" charset="0"/>
            </a:endParaRPr>
          </a:p>
          <a:p>
            <a:r>
              <a:rPr lang="es-PE" sz="1600" dirty="0">
                <a:solidFill>
                  <a:srgbClr val="000000"/>
                </a:solidFill>
                <a:latin typeface="Arial" panose="020B0604020202020204" pitchFamily="34" charset="0"/>
                <a:cs typeface="Times New Roman" panose="02020603050405020304" pitchFamily="18" charset="0"/>
              </a:rPr>
              <a:t>Las limitaciones o restricciones a las facultades antes indicadas que no consten expresamente inscritas en la Partida Electrónica de la sociedad, no serán oponibles a terceros."(*) </a:t>
            </a:r>
          </a:p>
        </p:txBody>
      </p:sp>
    </p:spTree>
    <p:extLst>
      <p:ext uri="{BB962C8B-B14F-4D97-AF65-F5344CB8AC3E}">
        <p14:creationId xmlns:p14="http://schemas.microsoft.com/office/powerpoint/2010/main" val="2930481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A5F29E-A28D-58FB-D045-33F895293F30}"/>
              </a:ext>
            </a:extLst>
          </p:cNvPr>
          <p:cNvSpPr/>
          <p:nvPr/>
        </p:nvSpPr>
        <p:spPr>
          <a:xfrm>
            <a:off x="10200456" y="0"/>
            <a:ext cx="19915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169</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1683322" cy="533400"/>
          </a:xfrm>
        </p:spPr>
        <p:txBody>
          <a:bodyPr>
            <a:normAutofit fontScale="90000"/>
          </a:bodyPr>
          <a:lstStyle/>
          <a:p>
            <a:r>
              <a:rPr lang="es-ES" sz="3200" b="1" dirty="0">
                <a:solidFill>
                  <a:srgbClr val="0070C0"/>
                </a:solidFill>
              </a:rPr>
              <a:t>REGLAS APLICABLES A TODAS LAS SOCIEDADES.-</a:t>
            </a:r>
            <a:endParaRPr lang="es-ES" sz="3200" dirty="0">
              <a:solidFill>
                <a:srgbClr val="0070C0"/>
              </a:solidFill>
            </a:endParaRPr>
          </a:p>
        </p:txBody>
      </p:sp>
      <p:sp>
        <p:nvSpPr>
          <p:cNvPr id="10" name="CuadroTexto 9">
            <a:extLst>
              <a:ext uri="{FF2B5EF4-FFF2-40B4-BE49-F238E27FC236}">
                <a16:creationId xmlns:a16="http://schemas.microsoft.com/office/drawing/2014/main" id="{9BB1B464-978D-FE74-C441-98A8F54890CE}"/>
              </a:ext>
            </a:extLst>
          </p:cNvPr>
          <p:cNvSpPr txBox="1"/>
          <p:nvPr/>
        </p:nvSpPr>
        <p:spPr>
          <a:xfrm>
            <a:off x="27734" y="1196752"/>
            <a:ext cx="2351584" cy="1477328"/>
          </a:xfrm>
          <a:prstGeom prst="rect">
            <a:avLst/>
          </a:prstGeom>
          <a:noFill/>
        </p:spPr>
        <p:txBody>
          <a:bodyPr wrap="square">
            <a:spAutoFit/>
          </a:bodyPr>
          <a:lstStyle/>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NOMBRAMIENTOS, PODERES E INSCRIPCIONES </a:t>
            </a:r>
          </a:p>
          <a:p>
            <a:pPr algn="ctr"/>
            <a:r>
              <a:rPr lang="es-P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 las sociedades empresariales</a:t>
            </a:r>
            <a:endParaRPr lang="es-PE" dirty="0"/>
          </a:p>
        </p:txBody>
      </p:sp>
      <p:cxnSp>
        <p:nvCxnSpPr>
          <p:cNvPr id="17" name="Conector recto de flecha 16">
            <a:extLst>
              <a:ext uri="{FF2B5EF4-FFF2-40B4-BE49-F238E27FC236}">
                <a16:creationId xmlns:a16="http://schemas.microsoft.com/office/drawing/2014/main" id="{2F814344-30D3-40C2-671B-D3EF8E48F1D3}"/>
              </a:ext>
            </a:extLst>
          </p:cNvPr>
          <p:cNvCxnSpPr>
            <a:cxnSpLocks/>
          </p:cNvCxnSpPr>
          <p:nvPr/>
        </p:nvCxnSpPr>
        <p:spPr>
          <a:xfrm>
            <a:off x="5663952" y="1327778"/>
            <a:ext cx="441010" cy="3010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2C471A00-6187-2044-7084-D08879EB37AD}"/>
              </a:ext>
            </a:extLst>
          </p:cNvPr>
          <p:cNvCxnSpPr>
            <a:cxnSpLocks/>
            <a:stCxn id="10" idx="3"/>
          </p:cNvCxnSpPr>
          <p:nvPr/>
        </p:nvCxnSpPr>
        <p:spPr>
          <a:xfrm>
            <a:off x="2379318" y="1935416"/>
            <a:ext cx="504056" cy="10123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Marcador de contenido 2">
            <a:extLst>
              <a:ext uri="{FF2B5EF4-FFF2-40B4-BE49-F238E27FC236}">
                <a16:creationId xmlns:a16="http://schemas.microsoft.com/office/drawing/2014/main" id="{AEFA8613-2B8C-46B6-A92A-883A9124A4BA}"/>
              </a:ext>
            </a:extLst>
          </p:cNvPr>
          <p:cNvSpPr txBox="1">
            <a:spLocks/>
          </p:cNvSpPr>
          <p:nvPr/>
        </p:nvSpPr>
        <p:spPr bwMode="auto">
          <a:xfrm>
            <a:off x="2570219" y="775178"/>
            <a:ext cx="3381765" cy="2334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Los nombramientos de administradores, liquidadores, u otro representante </a:t>
            </a:r>
          </a:p>
          <a:p>
            <a:pPr algn="l" defTabSz="914400"/>
            <a:endParaRPr lang="es-ES" dirty="0"/>
          </a:p>
          <a:p>
            <a:pPr algn="l" defTabSz="914400"/>
            <a:r>
              <a:rPr lang="es-ES" dirty="0"/>
              <a:t>Los otorgamientos de poderes</a:t>
            </a:r>
          </a:p>
        </p:txBody>
      </p:sp>
      <p:cxnSp>
        <p:nvCxnSpPr>
          <p:cNvPr id="23" name="Conector recto de flecha 22">
            <a:extLst>
              <a:ext uri="{FF2B5EF4-FFF2-40B4-BE49-F238E27FC236}">
                <a16:creationId xmlns:a16="http://schemas.microsoft.com/office/drawing/2014/main" id="{774C7A10-9AB2-5145-D5D5-78755143FE66}"/>
              </a:ext>
            </a:extLst>
          </p:cNvPr>
          <p:cNvCxnSpPr>
            <a:cxnSpLocks/>
          </p:cNvCxnSpPr>
          <p:nvPr/>
        </p:nvCxnSpPr>
        <p:spPr>
          <a:xfrm flipV="1">
            <a:off x="5614044" y="1837683"/>
            <a:ext cx="465964" cy="8544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E0BD1007-0089-512A-4CB7-AB5BE3E1653D}"/>
              </a:ext>
            </a:extLst>
          </p:cNvPr>
          <p:cNvCxnSpPr>
            <a:cxnSpLocks/>
            <a:stCxn id="10" idx="3"/>
          </p:cNvCxnSpPr>
          <p:nvPr/>
        </p:nvCxnSpPr>
        <p:spPr>
          <a:xfrm flipV="1">
            <a:off x="2379318" y="1081784"/>
            <a:ext cx="504056" cy="853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D86265E5-822F-0D0B-B488-13E4FA1A9540}"/>
              </a:ext>
            </a:extLst>
          </p:cNvPr>
          <p:cNvSpPr txBox="1"/>
          <p:nvPr/>
        </p:nvSpPr>
        <p:spPr>
          <a:xfrm>
            <a:off x="2999656" y="5783236"/>
            <a:ext cx="11509882" cy="7663636"/>
          </a:xfrm>
          <a:prstGeom prst="rect">
            <a:avLst/>
          </a:prstGeom>
          <a:noFill/>
        </p:spPr>
        <p:txBody>
          <a:bodyPr wrap="square">
            <a:spAutoFit/>
          </a:bodyPr>
          <a:lstStyle/>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Estos actos o cualquier revocación, renuncia, modificación o sustitución de las personas mencionadas en el párrafo anterior o de sus poderes, deben inscribirse dejando constancia del nombre y documento de identidad del designado o del representante, según el caso.</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Las inscripciones se realizan en el Registro del lugar del domicilio de la sociedad por el mérito de copia certificada de la parte pertinente del acta donde conste el acuerdo válidamente adoptado por el órgano social competente. No se requiere inscripción adicional para el ejercicio del cargo o de la representación en cualquier otro lugar.</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gerente general o los administradores de la sociedad, según sea el caso, gozan de las facultades generales y especiales de representación procesal señaladas en el Código Procesal Civil y de las facultades de representación previstas en la Ley de Arbitraje, por el solo mérito de su nombramiento, salvo estipulación en contrario.</a:t>
            </a:r>
            <a:r>
              <a:rPr lang="es-P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Por su solo nombramiento y salvo estipulación en contrario, el gerente general o los administradores de la sociedad, según sea el caso, gozan de las facultades generales y especiales de representación procesal señaladas en el Código Procesal Civil y de las facultades de representación previstas en la Ley General de Arbitraje. Asimismo, por su solo nombramiento y salvo estipulación en contrario, el gerente general goza de todas las facultades de representación ante personas naturales y/o jurídicas privadas y/o públicas para el inicio y realización de todo procedimiento, gestión y/o trámite a que se refiere la Ley del Procedimiento Administrativo General. Igualmente, goza de facultades de disposición y gravamen respecto de los bienes y derechos de la sociedad, pudiendo celebrar todo tipo de contrato civil, bancario, mercantil y/o societario previsto en las leyes de la materia, firmar y realizar todo tipo de operaciones sobre títulos valores sin reserva ni limitación alguna y en general realizar y suscribir todos los documentos públicos y/o privados requeridos para el cumplimiento del objeto de la sociedad.</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p>
            <a:r>
              <a:rPr lang="es-PE"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Las limitaciones o restricciones a las facultades antes indicadas que no consten expresamente inscritas en la Partida Electrónica de la sociedad, no serán oponibles a terceros.</a:t>
            </a:r>
            <a:r>
              <a:rPr lang="es-PE" sz="3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P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Marcador de contenido 2">
            <a:extLst>
              <a:ext uri="{FF2B5EF4-FFF2-40B4-BE49-F238E27FC236}">
                <a16:creationId xmlns:a16="http://schemas.microsoft.com/office/drawing/2014/main" id="{59F57EE9-F5FB-B4F8-DA65-340C2655EF5C}"/>
              </a:ext>
            </a:extLst>
          </p:cNvPr>
          <p:cNvSpPr txBox="1">
            <a:spLocks/>
          </p:cNvSpPr>
          <p:nvPr/>
        </p:nvSpPr>
        <p:spPr bwMode="auto">
          <a:xfrm>
            <a:off x="6065895" y="1472361"/>
            <a:ext cx="1422152" cy="10040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Surten efecto desde:</a:t>
            </a:r>
          </a:p>
        </p:txBody>
      </p:sp>
      <p:sp>
        <p:nvSpPr>
          <p:cNvPr id="8" name="Marcador de contenido 2">
            <a:extLst>
              <a:ext uri="{FF2B5EF4-FFF2-40B4-BE49-F238E27FC236}">
                <a16:creationId xmlns:a16="http://schemas.microsoft.com/office/drawing/2014/main" id="{E9839A4C-C853-CDE5-F358-DD0AF79822B4}"/>
              </a:ext>
            </a:extLst>
          </p:cNvPr>
          <p:cNvSpPr txBox="1">
            <a:spLocks/>
          </p:cNvSpPr>
          <p:nvPr/>
        </p:nvSpPr>
        <p:spPr bwMode="auto">
          <a:xfrm>
            <a:off x="8359058" y="1041150"/>
            <a:ext cx="3381765" cy="165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a) su aceptación expresa o </a:t>
            </a:r>
          </a:p>
          <a:p>
            <a:pPr algn="l" defTabSz="914400"/>
            <a:endParaRPr lang="es-ES" dirty="0"/>
          </a:p>
          <a:p>
            <a:pPr algn="l" defTabSz="914400"/>
            <a:r>
              <a:rPr lang="es-ES" dirty="0"/>
              <a:t>b) desde el desempeño de dichas funciones</a:t>
            </a:r>
          </a:p>
        </p:txBody>
      </p:sp>
      <p:cxnSp>
        <p:nvCxnSpPr>
          <p:cNvPr id="15" name="Conector recto de flecha 14">
            <a:extLst>
              <a:ext uri="{FF2B5EF4-FFF2-40B4-BE49-F238E27FC236}">
                <a16:creationId xmlns:a16="http://schemas.microsoft.com/office/drawing/2014/main" id="{B901E19B-ADF3-8623-2F55-497AE90FE682}"/>
              </a:ext>
            </a:extLst>
          </p:cNvPr>
          <p:cNvCxnSpPr>
            <a:cxnSpLocks/>
          </p:cNvCxnSpPr>
          <p:nvPr/>
        </p:nvCxnSpPr>
        <p:spPr>
          <a:xfrm>
            <a:off x="7579772" y="1812982"/>
            <a:ext cx="779286" cy="3969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F160A41-0C0D-F689-AE11-22FC26186ED4}"/>
              </a:ext>
            </a:extLst>
          </p:cNvPr>
          <p:cNvCxnSpPr>
            <a:cxnSpLocks/>
          </p:cNvCxnSpPr>
          <p:nvPr/>
        </p:nvCxnSpPr>
        <p:spPr>
          <a:xfrm flipV="1">
            <a:off x="7579772" y="1279582"/>
            <a:ext cx="779286" cy="533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Marcador de contenido 2">
            <a:extLst>
              <a:ext uri="{FF2B5EF4-FFF2-40B4-BE49-F238E27FC236}">
                <a16:creationId xmlns:a16="http://schemas.microsoft.com/office/drawing/2014/main" id="{124D217B-FB02-906A-EB2E-2E4F5A0534B1}"/>
              </a:ext>
            </a:extLst>
          </p:cNvPr>
          <p:cNvSpPr txBox="1">
            <a:spLocks/>
          </p:cNvSpPr>
          <p:nvPr/>
        </p:nvSpPr>
        <p:spPr bwMode="auto">
          <a:xfrm>
            <a:off x="2624054" y="3448473"/>
            <a:ext cx="3381765" cy="2334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defTabSz="914400"/>
            <a:r>
              <a:rPr lang="es-ES" dirty="0"/>
              <a:t>Los nombramientos, revocaciones, renuncias, modificación o sustitución </a:t>
            </a:r>
          </a:p>
          <a:p>
            <a:pPr algn="l" defTabSz="914400"/>
            <a:r>
              <a:rPr lang="es-ES" dirty="0"/>
              <a:t>Los otorgamientos de poderes</a:t>
            </a:r>
          </a:p>
        </p:txBody>
      </p:sp>
    </p:spTree>
    <p:extLst>
      <p:ext uri="{BB962C8B-B14F-4D97-AF65-F5344CB8AC3E}">
        <p14:creationId xmlns:p14="http://schemas.microsoft.com/office/powerpoint/2010/main" val="17324160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1384" y="332656"/>
            <a:ext cx="8596668" cy="1320800"/>
          </a:xfrm>
        </p:spPr>
        <p:txBody>
          <a:bodyPr/>
          <a:lstStyle/>
          <a:p>
            <a:r>
              <a:rPr lang="es-ES_tradnl" b="1" dirty="0"/>
              <a:t>3.- EL CONCEPTO DE EMPRESA</a:t>
            </a:r>
            <a:endParaRPr lang="es-ES" dirty="0"/>
          </a:p>
        </p:txBody>
      </p:sp>
      <p:sp>
        <p:nvSpPr>
          <p:cNvPr id="3" name="Marcador de contenido 2"/>
          <p:cNvSpPr>
            <a:spLocks noGrp="1"/>
          </p:cNvSpPr>
          <p:nvPr>
            <p:ph idx="1"/>
          </p:nvPr>
        </p:nvSpPr>
        <p:spPr>
          <a:xfrm>
            <a:off x="1919536" y="1052736"/>
            <a:ext cx="8496944" cy="5521102"/>
          </a:xfrm>
        </p:spPr>
        <p:txBody>
          <a:bodyPr/>
          <a:lstStyle/>
          <a:p>
            <a:r>
              <a:rPr lang="es-ES_tradnl" dirty="0"/>
              <a:t>Un concepto básico sería: “La empresa es la organización de capital y trabajo con finalidad económica”. La concepción alude, sin embargo a una reunión do objetos (capital y trabajo) y no a sujetos.  </a:t>
            </a:r>
          </a:p>
          <a:p>
            <a:r>
              <a:rPr lang="es-ES_tradnl" dirty="0"/>
              <a:t>Un concepto jurídico sería: “La empresa es aquella institución que regula las relaciones nacidas y vigentes, de la actividad producida por la conjunción, organización y administración del capital y trabajo (como factores productivos), cuya organización tiene como objetivo un fin lucrativo.”</a:t>
            </a:r>
          </a:p>
          <a:p>
            <a:r>
              <a:rPr lang="es-ES_tradnl" dirty="0"/>
              <a:t>La empresa es aquella “acción ardua y dificultosa que valerosamente se comienza”; esta acción organizada con la técnica se especializa; así la empresa deja de ser sólo una acción para ser “organización” (un conjunto de elementos sistematizados con un fin determinado), para tener una “finalidad lucrativa”, elementos enlazados a los factores: capital y trabajo, formando como resultado una institución económica. </a:t>
            </a:r>
          </a:p>
          <a:p>
            <a:r>
              <a:rPr lang="es-ES_tradnl" dirty="0"/>
              <a:t>La empresa es una institución económica y jurídica (porque produce y se atiene a normas) que en base a la conjunción de capital y trabajo, se organiza para lograr ciertos fines económicos (riqueza, productividad, beneficios, etc.).</a:t>
            </a:r>
          </a:p>
          <a:p>
            <a:endParaRPr lang="es-ES" dirty="0"/>
          </a:p>
        </p:txBody>
      </p:sp>
    </p:spTree>
    <p:extLst>
      <p:ext uri="{BB962C8B-B14F-4D97-AF65-F5344CB8AC3E}">
        <p14:creationId xmlns:p14="http://schemas.microsoft.com/office/powerpoint/2010/main" val="2405178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t>a) Concepto clásico de Empresa.-</a:t>
            </a:r>
            <a:endParaRPr lang="es-ES" dirty="0"/>
          </a:p>
        </p:txBody>
      </p:sp>
      <p:sp>
        <p:nvSpPr>
          <p:cNvPr id="3" name="Marcador de contenido 2"/>
          <p:cNvSpPr>
            <a:spLocks noGrp="1"/>
          </p:cNvSpPr>
          <p:nvPr>
            <p:ph idx="1"/>
          </p:nvPr>
        </p:nvSpPr>
        <p:spPr/>
        <p:txBody>
          <a:bodyPr>
            <a:normAutofit lnSpcReduction="10000"/>
          </a:bodyPr>
          <a:lstStyle/>
          <a:p>
            <a:r>
              <a:rPr lang="es-ES_tradnl" dirty="0"/>
              <a:t>“La empresa es la organización de capital y trabajo con finalidad económica”. Sin embargo, puede anotarse que cuando se busca un concepto en la teoría es porque tenemos un límite al conocimiento por nuestros sentidos (cuando no podemos ver los hechos sino conocerlos a través del conocimiento) y por tanto el concepto teórico puede olvidar algunos otros elementos que la teoría no puede o no describe. </a:t>
            </a:r>
          </a:p>
          <a:p>
            <a:r>
              <a:rPr lang="es-ES_tradnl" dirty="0"/>
              <a:t>La empresa, en una concepción general, en principio es siempre una “acción ardua y dificultosa que valerosamente se comienza”; esta acción, con la técnica se especializa y organiza; así la empresa deja de ser sólo una acción para ser organización y para tener una finalidad que contenidos dentro del enlace entre capital y trabajo se forman ya como institución. La empresa, es pues una institución económica y/ o jurídica (porque produce y se atiene a normas) que en base a la conjunción de capital y trabajo, se organiza para lograr ciertos fines económicos (riqueza, productividad, beneficios, etc.).</a:t>
            </a:r>
          </a:p>
          <a:p>
            <a:endParaRPr lang="es-ES" dirty="0"/>
          </a:p>
        </p:txBody>
      </p:sp>
    </p:spTree>
    <p:extLst>
      <p:ext uri="{BB962C8B-B14F-4D97-AF65-F5344CB8AC3E}">
        <p14:creationId xmlns:p14="http://schemas.microsoft.com/office/powerpoint/2010/main" val="126220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1384" y="91976"/>
            <a:ext cx="8596668" cy="1320800"/>
          </a:xfrm>
        </p:spPr>
        <p:txBody>
          <a:bodyPr/>
          <a:lstStyle/>
          <a:p>
            <a:r>
              <a:rPr lang="es-ES_tradnl" b="1" dirty="0"/>
              <a:t>b) La Empresa en el Diccionario de la RAE.-</a:t>
            </a:r>
            <a:endParaRPr lang="es-ES" dirty="0"/>
          </a:p>
        </p:txBody>
      </p:sp>
      <p:sp>
        <p:nvSpPr>
          <p:cNvPr id="3" name="Marcador de contenido 2"/>
          <p:cNvSpPr>
            <a:spLocks noGrp="1"/>
          </p:cNvSpPr>
          <p:nvPr>
            <p:ph idx="1"/>
          </p:nvPr>
        </p:nvSpPr>
        <p:spPr>
          <a:xfrm>
            <a:off x="1847528" y="1052736"/>
            <a:ext cx="8568952" cy="5521102"/>
          </a:xfrm>
        </p:spPr>
        <p:txBody>
          <a:bodyPr>
            <a:normAutofit lnSpcReduction="10000"/>
          </a:bodyPr>
          <a:lstStyle/>
          <a:p>
            <a:r>
              <a:rPr lang="es-ES_tradnl" sz="1700" dirty="0"/>
              <a:t>La Real Academia de la Lengua Española concibe a la Empresa:</a:t>
            </a:r>
          </a:p>
          <a:p>
            <a:r>
              <a:rPr lang="es-ES_tradnl" sz="1700" dirty="0"/>
              <a:t>“Entidad integrada por el capital y el trabajo, como factores de producción, y dedicada a actividades industriales, mercantiles o de prestación de servicios generalmente con fines lucrativos y con la consiguiente responsabilidad pública”, o la de aquella sociedad “fundada para emprender” o llevar a cabo alguna actividad económica productiva.</a:t>
            </a:r>
          </a:p>
          <a:p>
            <a:r>
              <a:rPr lang="es-ES_tradnl" sz="1700" dirty="0"/>
              <a:t>Esta definición establece una relación entre dos tipos de bienes: capital y trabajo, que por supuesto no están en los mismos niveles, puesto que el primero es un bien material, y el segundo es el producto de la actividad humana. Una definición como esta, eminentemente técnica olvida que lo que está en reunión no es exactamente bienes (capital y trabajo) sino personas que poseen cierto o cumplen una función determinada. Existen personas con diferentes tipos de propiedades que ponen a disposición o reúnen par lograr un fin económico. La empresa es pues la reunión de dos tipos de personas, las que aportan el capital, y las que aportan su fuerza de trabajo, con un fin especifico: la actividad productiva, el fin lucrativo. En este concierto, o reunión de personas, surgen como características esenciales dos factores de producción: el capital y el trabajo. Queda claro que una empresa, si bien puede definirse como una entidad, no es necesariamente la reunión de capital y trabajo, porque estos son bienes y actividades; sino más bien la empresa es una entidad constituida por personas que aportan capital y/o trabajo para desarrollar actividades económicas productivas.</a:t>
            </a:r>
          </a:p>
          <a:p>
            <a:endParaRPr lang="es-ES" sz="1700" dirty="0"/>
          </a:p>
        </p:txBody>
      </p:sp>
    </p:spTree>
    <p:extLst>
      <p:ext uri="{BB962C8B-B14F-4D97-AF65-F5344CB8AC3E}">
        <p14:creationId xmlns:p14="http://schemas.microsoft.com/office/powerpoint/2010/main" val="12582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B8A5374C-883E-7BFF-5646-3935A17F2DFA}"/>
              </a:ext>
            </a:extLst>
          </p:cNvPr>
          <p:cNvSpPr/>
          <p:nvPr/>
        </p:nvSpPr>
        <p:spPr>
          <a:xfrm>
            <a:off x="0" y="0"/>
            <a:ext cx="10344472"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2196328" y="1700467"/>
            <a:ext cx="6431345" cy="1742225"/>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El DERECHO EMPRESARIAL</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19336" y="92754"/>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2783632" y="3573016"/>
            <a:ext cx="5472608"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E" sz="3600" b="1" i="0" u="none" strike="noStrike" kern="1200" cap="none" spc="0" normalizeH="0" baseline="0" noProof="0" dirty="0">
                <a:ln>
                  <a:noFill/>
                </a:ln>
                <a:solidFill>
                  <a:srgbClr val="FFC000"/>
                </a:solidFill>
                <a:effectLst/>
                <a:uLnTx/>
                <a:uFillTx/>
                <a:latin typeface="Trebuchet MS" panose="020B0603020202020204"/>
                <a:ea typeface="+mn-ea"/>
                <a:cs typeface="+mn-cs"/>
              </a:rPr>
              <a:t>Nociones preliminares</a:t>
            </a:r>
            <a:endParaRPr kumimoji="0" lang="es-PE" sz="3600" b="1" i="0" u="none" strike="noStrike" kern="1200" cap="none" spc="0" normalizeH="0" baseline="0" noProof="0" dirty="0">
              <a:ln>
                <a:noFill/>
              </a:ln>
              <a:solidFill>
                <a:srgbClr val="FFC000"/>
              </a:solidFill>
              <a:effectLst/>
              <a:uLnTx/>
              <a:uFillTx/>
              <a:latin typeface="Georgia"/>
              <a:ea typeface="+mn-ea"/>
              <a:cs typeface="+mn-cs"/>
            </a:endParaRPr>
          </a:p>
        </p:txBody>
      </p:sp>
    </p:spTree>
    <p:extLst>
      <p:ext uri="{BB962C8B-B14F-4D97-AF65-F5344CB8AC3E}">
        <p14:creationId xmlns:p14="http://schemas.microsoft.com/office/powerpoint/2010/main" val="337188431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332656"/>
            <a:ext cx="8596668" cy="1320800"/>
          </a:xfrm>
        </p:spPr>
        <p:txBody>
          <a:bodyPr/>
          <a:lstStyle/>
          <a:p>
            <a:r>
              <a:rPr lang="es-ES_tradnl" b="1" dirty="0"/>
              <a:t>c) La empresa según Manuel Lastra.-</a:t>
            </a:r>
            <a:endParaRPr lang="es-ES" dirty="0"/>
          </a:p>
        </p:txBody>
      </p:sp>
      <p:sp>
        <p:nvSpPr>
          <p:cNvPr id="3" name="Marcador de contenido 2"/>
          <p:cNvSpPr>
            <a:spLocks noGrp="1"/>
          </p:cNvSpPr>
          <p:nvPr>
            <p:ph idx="1"/>
          </p:nvPr>
        </p:nvSpPr>
        <p:spPr>
          <a:xfrm>
            <a:off x="1847528" y="1052736"/>
            <a:ext cx="8568952" cy="5521102"/>
          </a:xfrm>
        </p:spPr>
        <p:txBody>
          <a:bodyPr/>
          <a:lstStyle/>
          <a:p>
            <a:r>
              <a:rPr lang="es-ES_tradnl" dirty="0"/>
              <a:t>José Manuel Lastra, citando al Diccionario de la Real Academia de la Lengua Española, anota:</a:t>
            </a:r>
          </a:p>
          <a:p>
            <a:r>
              <a:rPr lang="es-ES_tradnl" dirty="0"/>
              <a:t>“La palabra empresa se deriva del latín in-</a:t>
            </a:r>
            <a:r>
              <a:rPr lang="es-ES_tradnl" dirty="0" err="1"/>
              <a:t>prehensa</a:t>
            </a:r>
            <a:r>
              <a:rPr lang="es-ES_tradnl" dirty="0"/>
              <a:t>, que significa: ‘acción ardua y dificultosa; intento o designio de hacer una cosa; casa o sociedad mercantil o industrial fundada para emprender o llevar a cabo proyectos o negocios de importancia’. Esto significa que una empresa es una actividad humana identificada con la producción. Es una actividad creativa, y no interpretativa. Se distingue, pues, por su contenido: ser actividad fundante, que inicia un proceso productivo.</a:t>
            </a:r>
          </a:p>
          <a:p>
            <a:r>
              <a:rPr lang="es-ES_tradnl" dirty="0"/>
              <a:t>La evolución de esta actividad, la empresarial, la reunión de personas, que aportando capital y trabajo, buscan el desarrollo de una actividad económico, con o sin fin lucrativo, desarrolló ciertos conceptos fundamentales y esenciales: la organización, producción y participación del capital y el trabajo, “La idea de empresa en la economía clásica incluyó los conceptos de organización, producción y la participación del capital y el trabajo.”</a:t>
            </a:r>
          </a:p>
          <a:p>
            <a:r>
              <a:rPr lang="pt-BR" dirty="0"/>
              <a:t>José Manuel Lastra. Fundamentos de </a:t>
            </a:r>
            <a:r>
              <a:rPr lang="pt-BR" dirty="0" err="1"/>
              <a:t>Derecho</a:t>
            </a:r>
            <a:r>
              <a:rPr lang="pt-BR" dirty="0"/>
              <a:t>. Editorial </a:t>
            </a:r>
            <a:r>
              <a:rPr lang="pt-BR" dirty="0" err="1"/>
              <a:t>McGRAW</a:t>
            </a:r>
            <a:r>
              <a:rPr lang="pt-BR" dirty="0"/>
              <a:t>-HILL, pág.  139.</a:t>
            </a:r>
            <a:endParaRPr lang="es-ES_tradnl" dirty="0"/>
          </a:p>
          <a:p>
            <a:endParaRPr lang="es-ES" dirty="0"/>
          </a:p>
        </p:txBody>
      </p:sp>
    </p:spTree>
    <p:extLst>
      <p:ext uri="{BB962C8B-B14F-4D97-AF65-F5344CB8AC3E}">
        <p14:creationId xmlns:p14="http://schemas.microsoft.com/office/powerpoint/2010/main" val="1582718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260648"/>
            <a:ext cx="8596668" cy="1320800"/>
          </a:xfrm>
        </p:spPr>
        <p:txBody>
          <a:bodyPr/>
          <a:lstStyle/>
          <a:p>
            <a:r>
              <a:rPr lang="es-ES_tradnl" b="1" dirty="0"/>
              <a:t>c) La empresa según Manuel Lastra.-</a:t>
            </a:r>
            <a:endParaRPr lang="es-ES" dirty="0"/>
          </a:p>
        </p:txBody>
      </p:sp>
      <p:sp>
        <p:nvSpPr>
          <p:cNvPr id="3" name="Marcador de contenido 2"/>
          <p:cNvSpPr>
            <a:spLocks noGrp="1"/>
          </p:cNvSpPr>
          <p:nvPr>
            <p:ph idx="1"/>
          </p:nvPr>
        </p:nvSpPr>
        <p:spPr>
          <a:xfrm>
            <a:off x="1847528" y="1052736"/>
            <a:ext cx="8568952" cy="5521102"/>
          </a:xfrm>
        </p:spPr>
        <p:txBody>
          <a:bodyPr/>
          <a:lstStyle/>
          <a:p>
            <a:r>
              <a:rPr lang="es-ES_tradnl" dirty="0"/>
              <a:t>José Manuel Lastra, parafraseando a José María Fernández, anota:</a:t>
            </a:r>
          </a:p>
          <a:p>
            <a:r>
              <a:rPr lang="es-ES_tradnl" dirty="0"/>
              <a:t>“En el terreno de la economía, la empresa se concibe como una organización de factores distintos: ‘de una parte, actividades, es decir, trabajo, tanto material como intelectual; de otra, medios, bienes económicos’”. Esta distinción, que reúne o agrupa dos tipos de factores, presentan a la empresa como un sistema en el que se conjugan y organizan la actividad empresarial, con el material de esa actividad, el capital. Capital y productividad son los dos elementos esenciales de la Empresa. Capital que se representa en la economía o riqueza de la empresa, y productividad que es la capacitada para realizar actividades que generen riqueza, o que colaboren en la creación de la riqueza o del capital. El ser humano se organiza reuniendo capital y fuerza productiva. La economía, como una disciplina que estudia los factores de búsqueda, producción y perpetuación de la riqueza, es un sistema, “una organización de factores”, una combinación de factores humanos con materiales. </a:t>
            </a:r>
          </a:p>
          <a:p>
            <a:endParaRPr lang="es-ES_tradnl" dirty="0"/>
          </a:p>
          <a:p>
            <a:endParaRPr lang="es-ES" dirty="0"/>
          </a:p>
        </p:txBody>
      </p:sp>
    </p:spTree>
    <p:extLst>
      <p:ext uri="{BB962C8B-B14F-4D97-AF65-F5344CB8AC3E}">
        <p14:creationId xmlns:p14="http://schemas.microsoft.com/office/powerpoint/2010/main" val="2609633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t>c) La empresa según Manuel Lastra.-</a:t>
            </a:r>
            <a:endParaRPr lang="es-ES" dirty="0"/>
          </a:p>
        </p:txBody>
      </p:sp>
      <p:sp>
        <p:nvSpPr>
          <p:cNvPr id="3" name="Marcador de contenido 2"/>
          <p:cNvSpPr>
            <a:spLocks noGrp="1"/>
          </p:cNvSpPr>
          <p:nvPr>
            <p:ph idx="1"/>
          </p:nvPr>
        </p:nvSpPr>
        <p:spPr>
          <a:xfrm>
            <a:off x="1847528" y="1052736"/>
            <a:ext cx="8568952" cy="5521102"/>
          </a:xfrm>
        </p:spPr>
        <p:txBody>
          <a:bodyPr/>
          <a:lstStyle/>
          <a:p>
            <a:r>
              <a:rPr lang="es-ES_tradnl" dirty="0"/>
              <a:t>Hay que advertir que la economía si bien es “organización de factores”, esta organización responde a un fin específico, que es por si lo que lo define; es decir, no es cualquier tipo de organización de factores, sino aquella organización de ciertos factores para la consecución de un fin específico: la riqueza. Por eso, dentro del cosmos de la economía “... lo que destaca es la finalidad: el crear utilidades, producir bienes materiales. La empresa es el organismo que une y coordina los diversos elementos de la producción y los dirige a efectuar la fabricación de determinados bienes o la prestación de ciertos servicios, requeridos por la sociedad.” . </a:t>
            </a:r>
          </a:p>
          <a:p>
            <a:r>
              <a:rPr lang="es-ES_tradnl" dirty="0"/>
              <a:t>La riqueza no es necesariamente el dinero, sino el capital, y este puede definirse como todo aquello que constituya riqueza o patrimonio. No debe olvidarse que el capital también es el poder. Y este no tiene una forma o figura material necesariamente, sino institucional. El poder puede medirse a través del capital, pero no necesariamente es capital en el sentido material (dinero, patrimonio, acciones, etc.); el poder es “capacidad de afectar y ser afectado”</a:t>
            </a:r>
          </a:p>
        </p:txBody>
      </p:sp>
    </p:spTree>
    <p:extLst>
      <p:ext uri="{BB962C8B-B14F-4D97-AF65-F5344CB8AC3E}">
        <p14:creationId xmlns:p14="http://schemas.microsoft.com/office/powerpoint/2010/main" val="2290931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t>c) La empresa según Manuel Lastra.-</a:t>
            </a:r>
            <a:endParaRPr lang="es-ES" dirty="0"/>
          </a:p>
        </p:txBody>
      </p:sp>
      <p:sp>
        <p:nvSpPr>
          <p:cNvPr id="3" name="Marcador de contenido 2"/>
          <p:cNvSpPr>
            <a:spLocks noGrp="1"/>
          </p:cNvSpPr>
          <p:nvPr>
            <p:ph idx="1"/>
          </p:nvPr>
        </p:nvSpPr>
        <p:spPr>
          <a:xfrm>
            <a:off x="1775520" y="1052736"/>
            <a:ext cx="8640960" cy="5521102"/>
          </a:xfrm>
        </p:spPr>
        <p:txBody>
          <a:bodyPr>
            <a:normAutofit lnSpcReduction="10000"/>
          </a:bodyPr>
          <a:lstStyle/>
          <a:p>
            <a:r>
              <a:rPr lang="es-ES_tradnl" sz="1800" dirty="0"/>
              <a:t>La empresa, sin embargo, adquiere cierta autonomía respecto a las personas que lo integran, porque el derecho no puede ingresar en el ámbito interno, en la organización interna de la empresa, puesto que el derecho regula la actividad del empresario, pero sólo aquella actividad que tenga una conexión directa o importancia directa con la administración social, con el orden y seguridad social, con el bien común. Así, “El derecho somete al empresario a diversos estatutos jurídicos, pero ‘no penetra en la organización interna de la empresa’. Se limita a dictar normas sobre la contabilidad de la empresa, sobre sus signos distintivos, sobre su patrimonio mercantil y los auxiliares que utiliza el empresario para su explotación.”. El Derecho sólo es un mecanismo de seguridad y protección de la persona, para asegurar cierta estabilidad. Además, salta el hecho que “los juristas, partiendo de que económicamente la empresa es una unidad, se empeñan en considerarla como objeto unitario de derechos.” . </a:t>
            </a:r>
          </a:p>
          <a:p>
            <a:r>
              <a:rPr lang="es-ES_tradnl" sz="1800" dirty="0"/>
              <a:t>Por otro lado la idea del capital puede significar que ya no es el hombre o la sociedad, sino el capital lo rector y constitutivo del movimiento económico. La empresa es la organización de un sistema de servicios, producción, distribución o consumo. Así, el derecho empresarial no organiza a la empresa en su organización interna, en sus operaciones, sino establece cierto orden por el bien público.</a:t>
            </a:r>
          </a:p>
        </p:txBody>
      </p:sp>
    </p:spTree>
    <p:extLst>
      <p:ext uri="{BB962C8B-B14F-4D97-AF65-F5344CB8AC3E}">
        <p14:creationId xmlns:p14="http://schemas.microsoft.com/office/powerpoint/2010/main" val="607172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520" y="116632"/>
            <a:ext cx="8784976" cy="576064"/>
          </a:xfrm>
        </p:spPr>
        <p:txBody>
          <a:bodyPr>
            <a:normAutofit fontScale="90000"/>
          </a:bodyPr>
          <a:lstStyle/>
          <a:p>
            <a:r>
              <a:rPr lang="es-ES_tradnl" b="1" dirty="0"/>
              <a:t>d) Concepto de Empresa según Francisco Gómez Valdez.-</a:t>
            </a:r>
            <a:endParaRPr lang="es-ES" dirty="0"/>
          </a:p>
        </p:txBody>
      </p:sp>
      <p:sp>
        <p:nvSpPr>
          <p:cNvPr id="3" name="Marcador de contenido 2"/>
          <p:cNvSpPr>
            <a:spLocks noGrp="1"/>
          </p:cNvSpPr>
          <p:nvPr>
            <p:ph idx="1"/>
          </p:nvPr>
        </p:nvSpPr>
        <p:spPr>
          <a:xfrm>
            <a:off x="1775520" y="1052736"/>
            <a:ext cx="8640960" cy="5521102"/>
          </a:xfrm>
        </p:spPr>
        <p:txBody>
          <a:bodyPr/>
          <a:lstStyle/>
          <a:p>
            <a:r>
              <a:rPr lang="es-ES_tradnl" dirty="0"/>
              <a:t>Francisco Gómez Valdez, parafraseando a Nicole </a:t>
            </a:r>
            <a:r>
              <a:rPr lang="es-ES_tradnl" dirty="0" err="1"/>
              <a:t>Catala</a:t>
            </a:r>
            <a:r>
              <a:rPr lang="es-ES_tradnl" dirty="0"/>
              <a:t>, escribe: </a:t>
            </a:r>
          </a:p>
          <a:p>
            <a:r>
              <a:rPr lang="es-ES_tradnl" dirty="0"/>
              <a:t>“...la explicación de cómo debemos entender el concepto de empresa en términos generales descansa en dos pilares: en el aspecto humano y el económico; esto es así porque la empresa tiene una misión económica, pero también otra de índole social que estarán asociados durante toda su evolución.</a:t>
            </a:r>
          </a:p>
          <a:p>
            <a:r>
              <a:rPr lang="es-ES_tradnl" dirty="0"/>
              <a:t>Por la primera, nos encontramos ante seres humanos que se agrupan económicamente para crear bajo la dirección única de un gerente que la dirige, una organización material, convirtiéndose en la parte principal de ésta y por la segunda, los trabajadores que se subordinan a dicha dirección para hacer posible la producción de los bienes y servicios que aquellos idearon elaborar, conforme a los lineamientos científicos de la organización del trabajo en las empresas, y que, colocados en el mercado generan riqueza que, por correlato, beneficiarán a ambos agentes productivos.”, “...la empresa será siempre concebida como una institución vertical en cuya base están los trabajadores y en su cúspide los propietarios de los medios de producción, ocasionando, por lo mismo, el natural y eterno conflicto entre el capital y el trabajo.” Escribe Francisco Gómez Valdez.</a:t>
            </a:r>
          </a:p>
          <a:p>
            <a:endParaRPr lang="es-ES" dirty="0"/>
          </a:p>
        </p:txBody>
      </p:sp>
    </p:spTree>
    <p:extLst>
      <p:ext uri="{BB962C8B-B14F-4D97-AF65-F5344CB8AC3E}">
        <p14:creationId xmlns:p14="http://schemas.microsoft.com/office/powerpoint/2010/main" val="2767283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t>e) La Empresa según el Diccionario de Guillermo Cabanellas.-</a:t>
            </a:r>
            <a:endParaRPr lang="es-ES" dirty="0"/>
          </a:p>
        </p:txBody>
      </p:sp>
      <p:sp>
        <p:nvSpPr>
          <p:cNvPr id="3" name="Marcador de contenido 2"/>
          <p:cNvSpPr>
            <a:spLocks noGrp="1"/>
          </p:cNvSpPr>
          <p:nvPr>
            <p:ph idx="1"/>
          </p:nvPr>
        </p:nvSpPr>
        <p:spPr/>
        <p:txBody>
          <a:bodyPr/>
          <a:lstStyle/>
          <a:p>
            <a:r>
              <a:rPr lang="es-ES_tradnl" dirty="0"/>
              <a:t>El Diccionario de Guillermo Cabanellas la Empresa es una:</a:t>
            </a:r>
          </a:p>
          <a:p>
            <a:r>
              <a:rPr lang="es-ES_tradnl" dirty="0"/>
              <a:t>“Organización de personal, capital y trabajo, con una finalidad lucrativa, ya sea de carácter privado, en que persigue la obtención de un lucro para los socios o los accionistas; o de carácter  público, ñeque se propone realizar un servicio público o cumplir otra finalidad beneficiosa para el interés general.”. La Empresa Mercantil es la “Organización lucrativa de personal (empresario o dirección, socios industriales o trabajadores), capital (dinero, propiedades, máquinas y herramientas, mobiliario, etc.) y trabajo (actividad organizadora, directiva, investigadora publicitaria, técnica y de ejecución material), con unidad de nombre, permanencia en actividad y finalidad definida.”</a:t>
            </a:r>
          </a:p>
          <a:p>
            <a:endParaRPr lang="es-ES" dirty="0"/>
          </a:p>
        </p:txBody>
      </p:sp>
    </p:spTree>
    <p:extLst>
      <p:ext uri="{BB962C8B-B14F-4D97-AF65-F5344CB8AC3E}">
        <p14:creationId xmlns:p14="http://schemas.microsoft.com/office/powerpoint/2010/main" val="2692128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t>f) La Empresa según José Morales Mancera.-</a:t>
            </a:r>
            <a:endParaRPr lang="es-ES" dirty="0"/>
          </a:p>
        </p:txBody>
      </p:sp>
      <p:sp>
        <p:nvSpPr>
          <p:cNvPr id="3" name="Marcador de contenido 2"/>
          <p:cNvSpPr>
            <a:spLocks noGrp="1"/>
          </p:cNvSpPr>
          <p:nvPr>
            <p:ph idx="1"/>
          </p:nvPr>
        </p:nvSpPr>
        <p:spPr/>
        <p:txBody>
          <a:bodyPr/>
          <a:lstStyle/>
          <a:p>
            <a:r>
              <a:rPr lang="es-ES_tradnl" dirty="0"/>
              <a:t>José Morales Mancera en su libro Filosofía Social, haciendo referencia a la famosa obra de Joel </a:t>
            </a:r>
            <a:r>
              <a:rPr lang="es-ES_tradnl" dirty="0" err="1"/>
              <a:t>Dean</a:t>
            </a:r>
            <a:r>
              <a:rPr lang="es-ES_tradnl" dirty="0"/>
              <a:t>, </a:t>
            </a:r>
            <a:r>
              <a:rPr lang="es-ES_tradnl" dirty="0" err="1"/>
              <a:t>Managerial</a:t>
            </a:r>
            <a:r>
              <a:rPr lang="es-ES_tradnl" dirty="0"/>
              <a:t> </a:t>
            </a:r>
            <a:r>
              <a:rPr lang="es-ES_tradnl" dirty="0" err="1"/>
              <a:t>Economics</a:t>
            </a:r>
            <a:r>
              <a:rPr lang="es-ES_tradnl" dirty="0"/>
              <a:t>, de la Universidad de Columbia, señala: </a:t>
            </a:r>
          </a:p>
          <a:p>
            <a:r>
              <a:rPr lang="es-ES_tradnl" dirty="0"/>
              <a:t>“Una firma de negocios es una organización diseñada para hacer utilidades, y las utilidades son la medida principal de su éxito. Los criterios sociales de los negocios, como pueden ser el mejorar la calidad del producto o el comportamiento y las decisiones sobre los precios, son mejoras del negocio pero, ciertamente, no son más que índices con el objeto de mejorar al máximo el total del sistema de utilidades. Las utilidades son la prueba del éxito de una firma individual”</a:t>
            </a:r>
            <a:r>
              <a:rPr lang="es-ES" dirty="0">
                <a:hlinkClick r:id="rId2" action="ppaction://hlinkfile"/>
              </a:rPr>
              <a:t>[1]</a:t>
            </a:r>
            <a:r>
              <a:rPr lang="es-ES_tradnl" dirty="0"/>
              <a:t>. Y como el concepto de utilidades puede diferir de acuerdo al tipo profesión, cita la definición que da Joel </a:t>
            </a:r>
            <a:r>
              <a:rPr lang="es-ES_tradnl" dirty="0" err="1"/>
              <a:t>Dean</a:t>
            </a:r>
            <a:r>
              <a:rPr lang="es-ES_tradnl" dirty="0"/>
              <a:t>, así escribe: “utilidad es el exceso de ingresos (precio) sobre los costos de producción.”</a:t>
            </a:r>
            <a:r>
              <a:rPr lang="es-ES" dirty="0">
                <a:hlinkClick r:id="rId3" action="ppaction://hlinkfile"/>
              </a:rPr>
              <a:t>[2]</a:t>
            </a:r>
            <a:r>
              <a:rPr lang="es-ES_tradnl" dirty="0"/>
              <a:t>. </a:t>
            </a:r>
          </a:p>
          <a:p>
            <a:endParaRPr lang="es-ES" dirty="0"/>
          </a:p>
        </p:txBody>
      </p:sp>
    </p:spTree>
    <p:extLst>
      <p:ext uri="{BB962C8B-B14F-4D97-AF65-F5344CB8AC3E}">
        <p14:creationId xmlns:p14="http://schemas.microsoft.com/office/powerpoint/2010/main" val="1935165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t>f) La Empresa según José Morales Mancera.-</a:t>
            </a:r>
            <a:endParaRPr lang="es-ES" dirty="0"/>
          </a:p>
        </p:txBody>
      </p:sp>
      <p:sp>
        <p:nvSpPr>
          <p:cNvPr id="3" name="Marcador de contenido 2"/>
          <p:cNvSpPr>
            <a:spLocks noGrp="1"/>
          </p:cNvSpPr>
          <p:nvPr>
            <p:ph idx="1"/>
          </p:nvPr>
        </p:nvSpPr>
        <p:spPr>
          <a:xfrm>
            <a:off x="1991544" y="1052736"/>
            <a:ext cx="8424936" cy="5521102"/>
          </a:xfrm>
        </p:spPr>
        <p:txBody>
          <a:bodyPr>
            <a:normAutofit lnSpcReduction="10000"/>
          </a:bodyPr>
          <a:lstStyle/>
          <a:p>
            <a:r>
              <a:rPr lang="es-ES_tradnl" sz="1800" dirty="0"/>
              <a:t>Según esta concepción son las utilidades lo que determina el éxito de la empresa, sin embargo, José Morales Mancera se pregunta: ¿es correcto hablar de una empresa moderna de maximizar la utilidad?, es decir, de trabajar en base a los precios. ¿Puede ser la utilidad suficiente elemento para describir el fenómeno empresarial? No es la utilidad sino la persona lo trascendente en el derecho; la persona y su relación con el resto; relación que se regula.</a:t>
            </a:r>
          </a:p>
          <a:p>
            <a:r>
              <a:rPr lang="es-ES_tradnl" sz="1800" dirty="0"/>
              <a:t> </a:t>
            </a:r>
          </a:p>
          <a:p>
            <a:r>
              <a:rPr lang="es-ES_tradnl" sz="1800" dirty="0"/>
              <a:t>Por otro lado, el punto opuesto que se toma como referencia para explicar el fenómeno del éxito o decadencia de la empresa. Morales Mancera hace alusión al libro de Charles </a:t>
            </a:r>
            <a:r>
              <a:rPr lang="es-ES_tradnl" sz="1800" dirty="0" err="1"/>
              <a:t>Bettelheim</a:t>
            </a:r>
            <a:r>
              <a:rPr lang="es-ES_tradnl" sz="1800" dirty="0"/>
              <a:t>, “Revolución cultural y organización industrial en China”, en el cual no son las utilidades lo que determina el éxito de la empresa, y no se toma en cuenta a ésta como un mecanismo basado en los precios, puesto que “los precios juegan un papel relativamente secundario.... los precios no orientan la producción. Esta se orienta por la línea  política”</a:t>
            </a:r>
            <a:r>
              <a:rPr lang="es-ES" sz="1800" dirty="0">
                <a:hlinkClick r:id="rId2" action="ppaction://hlinkfile"/>
              </a:rPr>
              <a:t>[3]</a:t>
            </a:r>
            <a:r>
              <a:rPr lang="es-ES_tradnl" sz="1800" dirty="0"/>
              <a:t>. En esta reseña es el Estado el encargado de subvencionar los costos de la producción de primera necesidad. Pero lo curioso es que, no se sabe “de donde proviene la subvención?; impuestos no hay. Tendrá que ser del trabajo de otros.”</a:t>
            </a:r>
            <a:r>
              <a:rPr lang="es-ES" sz="1800" dirty="0">
                <a:hlinkClick r:id="rId3" action="ppaction://hlinkfile"/>
              </a:rPr>
              <a:t>[4]</a:t>
            </a:r>
            <a:r>
              <a:rPr lang="es-ES_tradnl" sz="1800" dirty="0"/>
              <a:t>. Por eso se presume que existe más bien una </a:t>
            </a:r>
            <a:r>
              <a:rPr lang="es-ES_tradnl" sz="1800" dirty="0" err="1"/>
              <a:t>descapitalizacion</a:t>
            </a:r>
            <a:r>
              <a:rPr lang="es-ES_tradnl" sz="1800" dirty="0"/>
              <a:t> de la empresa, del “fondo social”. </a:t>
            </a:r>
            <a:endParaRPr lang="es-ES" sz="1800" dirty="0"/>
          </a:p>
        </p:txBody>
      </p:sp>
    </p:spTree>
    <p:extLst>
      <p:ext uri="{BB962C8B-B14F-4D97-AF65-F5344CB8AC3E}">
        <p14:creationId xmlns:p14="http://schemas.microsoft.com/office/powerpoint/2010/main" val="3971050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t>f) La Empresa según José Morales Mancera.-</a:t>
            </a:r>
            <a:endParaRPr lang="es-ES" dirty="0"/>
          </a:p>
        </p:txBody>
      </p:sp>
      <p:sp>
        <p:nvSpPr>
          <p:cNvPr id="3" name="Marcador de contenido 2"/>
          <p:cNvSpPr>
            <a:spLocks noGrp="1"/>
          </p:cNvSpPr>
          <p:nvPr>
            <p:ph idx="1"/>
          </p:nvPr>
        </p:nvSpPr>
        <p:spPr>
          <a:xfrm>
            <a:off x="1991544" y="1052736"/>
            <a:ext cx="8424936" cy="5521102"/>
          </a:xfrm>
        </p:spPr>
        <p:txBody>
          <a:bodyPr/>
          <a:lstStyle/>
          <a:p>
            <a:r>
              <a:rPr lang="es-ES_tradnl" sz="1800" dirty="0"/>
              <a:t>“Resulta claro que para un país que resuelve centralmente las tres grandes preguntas de la economía: quién produce –trabajo aplicado-, cómo lo produce –política de distribución y de precios-, la aparente ventaja de transmitir a precios de costo los productos al mercado, redunda en pagar menos a la gente (parte del costo), con lo que les quita poder de compra; o en pagar más, y así los costos aumentan y entonces los precios deben subir, en virtud de lo cual la gente podrá adquirir menos (salvo que no repercuta el nuevo costo en el precio, con lo que no se frena la demanda, y entonces lo que no alcanza es el producto en las tiendas). Luego, resulta una falacia afirmar que se transfiere a precios de costo. Por algún lado falla el sistema.”</a:t>
            </a:r>
            <a:r>
              <a:rPr lang="es-ES" sz="1800" dirty="0">
                <a:hlinkClick r:id="rId2" action="ppaction://hlinkfile"/>
              </a:rPr>
              <a:t>[5]</a:t>
            </a:r>
            <a:r>
              <a:rPr lang="es-ES_tradnl" sz="1800" dirty="0"/>
              <a:t>.</a:t>
            </a:r>
          </a:p>
          <a:p>
            <a:endParaRPr lang="es-ES" sz="1800" dirty="0"/>
          </a:p>
        </p:txBody>
      </p:sp>
    </p:spTree>
    <p:extLst>
      <p:ext uri="{BB962C8B-B14F-4D97-AF65-F5344CB8AC3E}">
        <p14:creationId xmlns:p14="http://schemas.microsoft.com/office/powerpoint/2010/main" val="212726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t>f) La Empresa según José Morales Mancera.-</a:t>
            </a:r>
            <a:endParaRPr lang="es-ES" dirty="0"/>
          </a:p>
        </p:txBody>
      </p:sp>
      <p:sp>
        <p:nvSpPr>
          <p:cNvPr id="3" name="Marcador de contenido 2"/>
          <p:cNvSpPr>
            <a:spLocks noGrp="1"/>
          </p:cNvSpPr>
          <p:nvPr>
            <p:ph idx="1"/>
          </p:nvPr>
        </p:nvSpPr>
        <p:spPr>
          <a:xfrm>
            <a:off x="1991544" y="1052736"/>
            <a:ext cx="8424936" cy="5521102"/>
          </a:xfrm>
        </p:spPr>
        <p:txBody>
          <a:bodyPr/>
          <a:lstStyle/>
          <a:p>
            <a:r>
              <a:rPr lang="es-ES_tradnl" sz="1800" dirty="0"/>
              <a:t>Mientras que por otro lado, “El liberalismo clásico, que partía del ‘hombre natural’, prohibió cualquier forma de asociación y, por tanto, la empresa sólo fue considerada como un contrato. Para decirlo de otra manera, el liberalismo cosificó la empresa. La relación no era de los inversionistas con un ente abstracto llamado empresa, y de los trabajadores con ese mismo ente impersonal. La empresa era cosa.”</a:t>
            </a:r>
            <a:r>
              <a:rPr lang="es-ES" sz="1800" dirty="0">
                <a:hlinkClick r:id="rId2" action="ppaction://hlinkfile"/>
              </a:rPr>
              <a:t>[6]</a:t>
            </a:r>
            <a:endParaRPr lang="es-ES_tradnl" sz="1800" dirty="0"/>
          </a:p>
          <a:p>
            <a:r>
              <a:rPr lang="es-ES_tradnl" sz="1800" dirty="0"/>
              <a:t> </a:t>
            </a:r>
          </a:p>
          <a:p>
            <a:r>
              <a:rPr lang="es-ES_tradnl" sz="1800" dirty="0"/>
              <a:t>Argumento que a nuestro parecer es correcto, aunque la mención arriba aludida por Morales Mancera pareciera negar la calidad de cosa de la empresa, puesto que la empresa no puede tener relación con los seres humanos, sino que son los seres humanos agrupados en base a cierto fines y objetivos, como la de reunir capital trabajo y producción, lo que constituye la empresa. Lo que puede ser es que existe una relación de los inversionistas con los trabajadores, y que el objeto, o el ente que hacía posible esta conexión es la empresa. La empresa constituía un eje de interrelación interpersonal de dos tipos de grupos humanos, los inversionistas y los trabajadores, que unidos formaban la empresa.</a:t>
            </a:r>
          </a:p>
          <a:p>
            <a:endParaRPr lang="es-ES" sz="1800" dirty="0"/>
          </a:p>
        </p:txBody>
      </p:sp>
    </p:spTree>
    <p:extLst>
      <p:ext uri="{BB962C8B-B14F-4D97-AF65-F5344CB8AC3E}">
        <p14:creationId xmlns:p14="http://schemas.microsoft.com/office/powerpoint/2010/main" val="10890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ítulo 1">
            <a:extLst>
              <a:ext uri="{FF2B5EF4-FFF2-40B4-BE49-F238E27FC236}">
                <a16:creationId xmlns:a16="http://schemas.microsoft.com/office/drawing/2014/main" id="{CD0B7479-0FB0-ED69-845F-3057AED2BC5E}"/>
              </a:ext>
            </a:extLst>
          </p:cNvPr>
          <p:cNvSpPr txBox="1">
            <a:spLocks/>
          </p:cNvSpPr>
          <p:nvPr/>
        </p:nvSpPr>
        <p:spPr>
          <a:xfrm>
            <a:off x="578734" y="140620"/>
            <a:ext cx="8663593" cy="662105"/>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a:solidFill>
                  <a:srgbClr val="0070C0"/>
                </a:solidFill>
                <a:latin typeface="Berlin Sans FB" panose="020E0602020502020306" pitchFamily="34" charset="0"/>
              </a:rPr>
              <a:t>Introducción: LIBERALISMO  ECONÓMICO </a:t>
            </a:r>
            <a:r>
              <a:rPr lang="es-ES" sz="2800" b="1" dirty="0">
                <a:solidFill>
                  <a:srgbClr val="0070C0"/>
                </a:solidFill>
                <a:latin typeface="Agency FB" panose="020B0503020202020204" pitchFamily="34" charset="0"/>
              </a:rPr>
              <a:t>- Empresa y Libertad</a:t>
            </a:r>
            <a:endParaRPr lang="es-PE" sz="2800" b="1" dirty="0">
              <a:solidFill>
                <a:srgbClr val="0070C0"/>
              </a:solidFill>
              <a:latin typeface="Agency FB" panose="020B0503020202020204" pitchFamily="34" charset="0"/>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27" name="CuadroTexto 6">
            <a:extLst>
              <a:ext uri="{FF2B5EF4-FFF2-40B4-BE49-F238E27FC236}">
                <a16:creationId xmlns:a16="http://schemas.microsoft.com/office/drawing/2014/main" id="{A6902EF9-5410-4758-1394-C66B4B638FA9}"/>
              </a:ext>
            </a:extLst>
          </p:cNvPr>
          <p:cNvSpPr txBox="1">
            <a:spLocks noChangeArrowheads="1"/>
          </p:cNvSpPr>
          <p:nvPr/>
        </p:nvSpPr>
        <p:spPr bwMode="auto">
          <a:xfrm>
            <a:off x="3484801" y="2949800"/>
            <a:ext cx="68405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Georgia" charset="0"/>
                <a:ea typeface="MS PGothic" charset="0"/>
                <a:cs typeface="MS PGothic" charset="0"/>
              </a:defRPr>
            </a:lvl1pPr>
            <a:lvl2pPr marL="742950" indent="-285750">
              <a:defRPr sz="2600">
                <a:solidFill>
                  <a:schemeClr val="accent2"/>
                </a:solidFill>
                <a:latin typeface="Georgia" charset="0"/>
                <a:ea typeface="MS PGothic" charset="0"/>
                <a:cs typeface="MS PGothic" charset="0"/>
              </a:defRPr>
            </a:lvl2pPr>
            <a:lvl3pPr marL="1143000" indent="-228600">
              <a:defRPr sz="2400">
                <a:solidFill>
                  <a:schemeClr val="accent1"/>
                </a:solidFill>
                <a:latin typeface="Georgia" charset="0"/>
                <a:ea typeface="MS PGothic" charset="0"/>
                <a:cs typeface="MS PGothic" charset="0"/>
              </a:defRPr>
            </a:lvl3pPr>
            <a:lvl4pPr marL="1600200" indent="-228600">
              <a:defRPr sz="2200">
                <a:solidFill>
                  <a:schemeClr val="accent1"/>
                </a:solidFill>
                <a:latin typeface="Georgia" charset="0"/>
                <a:ea typeface="MS PGothic" charset="0"/>
                <a:cs typeface="MS PGothic" charset="0"/>
              </a:defRPr>
            </a:lvl4pPr>
            <a:lvl5pPr marL="2057400" indent="-228600">
              <a:defRPr sz="2000">
                <a:solidFill>
                  <a:srgbClr val="A04DA3"/>
                </a:solidFill>
                <a:latin typeface="Georgia" charset="0"/>
                <a:ea typeface="MS PGothic" charset="0"/>
                <a:cs typeface="MS PGothic" charset="0"/>
              </a:defRPr>
            </a:lvl5pPr>
            <a:lvl6pPr marL="2514600" indent="-228600" eaLnBrk="0" fontAlgn="base" hangingPunct="0">
              <a:spcAft>
                <a:spcPct val="0"/>
              </a:spcAft>
              <a:buClr>
                <a:srgbClr val="A04DA3"/>
              </a:buClr>
              <a:buFont typeface="Georgia" charset="0"/>
              <a:defRPr sz="2000">
                <a:solidFill>
                  <a:srgbClr val="A04DA3"/>
                </a:solidFill>
                <a:latin typeface="Georgia" charset="0"/>
                <a:ea typeface="MS PGothic" charset="0"/>
                <a:cs typeface="MS PGothic" charset="0"/>
              </a:defRPr>
            </a:lvl6pPr>
            <a:lvl7pPr marL="2971800" indent="-228600" eaLnBrk="0" fontAlgn="base" hangingPunct="0">
              <a:spcAft>
                <a:spcPct val="0"/>
              </a:spcAft>
              <a:buClr>
                <a:srgbClr val="A04DA3"/>
              </a:buClr>
              <a:buFont typeface="Georgia" charset="0"/>
              <a:defRPr sz="2000">
                <a:solidFill>
                  <a:srgbClr val="A04DA3"/>
                </a:solidFill>
                <a:latin typeface="Georgia" charset="0"/>
                <a:ea typeface="MS PGothic" charset="0"/>
                <a:cs typeface="MS PGothic" charset="0"/>
              </a:defRPr>
            </a:lvl7pPr>
            <a:lvl8pPr marL="3429000" indent="-228600" eaLnBrk="0" fontAlgn="base" hangingPunct="0">
              <a:spcAft>
                <a:spcPct val="0"/>
              </a:spcAft>
              <a:buClr>
                <a:srgbClr val="A04DA3"/>
              </a:buClr>
              <a:buFont typeface="Georgia" charset="0"/>
              <a:buChar char="▫"/>
              <a:defRPr sz="2000">
                <a:solidFill>
                  <a:srgbClr val="A04DA3"/>
                </a:solidFill>
                <a:latin typeface="Georgia" charset="0"/>
                <a:ea typeface="MS PGothic" charset="0"/>
                <a:cs typeface="MS PGothic" charset="0"/>
              </a:defRPr>
            </a:lvl8pPr>
            <a:lvl9pPr marL="3886200" indent="-228600" eaLnBrk="0" fontAlgn="base" hangingPunct="0">
              <a:spcAft>
                <a:spcPct val="0"/>
              </a:spcAft>
              <a:buClr>
                <a:srgbClr val="A04DA3"/>
              </a:buClr>
              <a:buFont typeface="Georgia" charset="0"/>
              <a:buChar char="▫"/>
              <a:defRPr sz="2000">
                <a:solidFill>
                  <a:srgbClr val="A04DA3"/>
                </a:solidFill>
                <a:latin typeface="Georgia" charset="0"/>
                <a:ea typeface="MS PGothic" charset="0"/>
                <a:cs typeface="MS PGothic" charset="0"/>
              </a:defRPr>
            </a:lvl9pPr>
          </a:lstStyle>
          <a:p>
            <a:pPr algn="ctr" eaLnBrk="1" hangingPunct="1"/>
            <a:r>
              <a:rPr lang="es-ES_tradnl" sz="2000">
                <a:solidFill>
                  <a:schemeClr val="bg1"/>
                </a:solidFill>
                <a:latin typeface="Arial" charset="0"/>
              </a:rPr>
              <a:t>T</a:t>
            </a:r>
            <a:r>
              <a:rPr lang="es-ES" sz="2000">
                <a:solidFill>
                  <a:schemeClr val="bg1"/>
                </a:solidFill>
                <a:latin typeface="Arial" charset="0"/>
              </a:rPr>
              <a:t>ítulo </a:t>
            </a:r>
            <a:r>
              <a:rPr lang="es-ES_tradnl" sz="2000">
                <a:solidFill>
                  <a:schemeClr val="bg1"/>
                </a:solidFill>
                <a:latin typeface="Arial" charset="0"/>
              </a:rPr>
              <a:t>= Tema + problema + variables + espacio + tiempo</a:t>
            </a:r>
            <a:endParaRPr lang="es-ES">
              <a:solidFill>
                <a:schemeClr val="bg1"/>
              </a:solidFill>
              <a:latin typeface="Arial" charset="0"/>
            </a:endParaRPr>
          </a:p>
        </p:txBody>
      </p:sp>
      <p:sp>
        <p:nvSpPr>
          <p:cNvPr id="28" name="CuadroTexto 2">
            <a:extLst>
              <a:ext uri="{FF2B5EF4-FFF2-40B4-BE49-F238E27FC236}">
                <a16:creationId xmlns:a16="http://schemas.microsoft.com/office/drawing/2014/main" id="{06C8C3C0-EFC9-E4FB-B812-FD9F968D2935}"/>
              </a:ext>
            </a:extLst>
          </p:cNvPr>
          <p:cNvSpPr txBox="1">
            <a:spLocks noChangeArrowheads="1"/>
          </p:cNvSpPr>
          <p:nvPr/>
        </p:nvSpPr>
        <p:spPr bwMode="auto">
          <a:xfrm>
            <a:off x="2639616" y="980728"/>
            <a:ext cx="6912768" cy="5616922"/>
          </a:xfrm>
          <a:prstGeom prst="rect">
            <a:avLst/>
          </a:prstGeom>
          <a:noFill/>
          <a:ln w="41275">
            <a:noFill/>
            <a:prstDash val="sysDot"/>
            <a:extLst>
              <a:ext uri="{C807C97D-BFC1-408E-A445-0C87EB9F89A2}">
                <ask:lineSketchStyleProps xmlns:ask="http://schemas.microsoft.com/office/drawing/2018/sketchyshapes" sd="1219033472">
                  <a:custGeom>
                    <a:avLst/>
                    <a:gdLst>
                      <a:gd name="connsiteX0" fmla="*/ 0 w 8064896"/>
                      <a:gd name="connsiteY0" fmla="*/ 0 h 5155257"/>
                      <a:gd name="connsiteX1" fmla="*/ 495415 w 8064896"/>
                      <a:gd name="connsiteY1" fmla="*/ 0 h 5155257"/>
                      <a:gd name="connsiteX2" fmla="*/ 829532 w 8064896"/>
                      <a:gd name="connsiteY2" fmla="*/ 0 h 5155257"/>
                      <a:gd name="connsiteX3" fmla="*/ 1566894 w 8064896"/>
                      <a:gd name="connsiteY3" fmla="*/ 0 h 5155257"/>
                      <a:gd name="connsiteX4" fmla="*/ 2062309 w 8064896"/>
                      <a:gd name="connsiteY4" fmla="*/ 0 h 5155257"/>
                      <a:gd name="connsiteX5" fmla="*/ 2557724 w 8064896"/>
                      <a:gd name="connsiteY5" fmla="*/ 0 h 5155257"/>
                      <a:gd name="connsiteX6" fmla="*/ 3295086 w 8064896"/>
                      <a:gd name="connsiteY6" fmla="*/ 0 h 5155257"/>
                      <a:gd name="connsiteX7" fmla="*/ 3709852 w 8064896"/>
                      <a:gd name="connsiteY7" fmla="*/ 0 h 5155257"/>
                      <a:gd name="connsiteX8" fmla="*/ 4447214 w 8064896"/>
                      <a:gd name="connsiteY8" fmla="*/ 0 h 5155257"/>
                      <a:gd name="connsiteX9" fmla="*/ 5184576 w 8064896"/>
                      <a:gd name="connsiteY9" fmla="*/ 0 h 5155257"/>
                      <a:gd name="connsiteX10" fmla="*/ 5760640 w 8064896"/>
                      <a:gd name="connsiteY10" fmla="*/ 0 h 5155257"/>
                      <a:gd name="connsiteX11" fmla="*/ 6498002 w 8064896"/>
                      <a:gd name="connsiteY11" fmla="*/ 0 h 5155257"/>
                      <a:gd name="connsiteX12" fmla="*/ 6993417 w 8064896"/>
                      <a:gd name="connsiteY12" fmla="*/ 0 h 5155257"/>
                      <a:gd name="connsiteX13" fmla="*/ 7488832 w 8064896"/>
                      <a:gd name="connsiteY13" fmla="*/ 0 h 5155257"/>
                      <a:gd name="connsiteX14" fmla="*/ 8064896 w 8064896"/>
                      <a:gd name="connsiteY14" fmla="*/ 0 h 5155257"/>
                      <a:gd name="connsiteX15" fmla="*/ 8064896 w 8064896"/>
                      <a:gd name="connsiteY15" fmla="*/ 521254 h 5155257"/>
                      <a:gd name="connsiteX16" fmla="*/ 8064896 w 8064896"/>
                      <a:gd name="connsiteY16" fmla="*/ 1094060 h 5155257"/>
                      <a:gd name="connsiteX17" fmla="*/ 8064896 w 8064896"/>
                      <a:gd name="connsiteY17" fmla="*/ 1718419 h 5155257"/>
                      <a:gd name="connsiteX18" fmla="*/ 8064896 w 8064896"/>
                      <a:gd name="connsiteY18" fmla="*/ 2342778 h 5155257"/>
                      <a:gd name="connsiteX19" fmla="*/ 8064896 w 8064896"/>
                      <a:gd name="connsiteY19" fmla="*/ 2967137 h 5155257"/>
                      <a:gd name="connsiteX20" fmla="*/ 8064896 w 8064896"/>
                      <a:gd name="connsiteY20" fmla="*/ 3385285 h 5155257"/>
                      <a:gd name="connsiteX21" fmla="*/ 8064896 w 8064896"/>
                      <a:gd name="connsiteY21" fmla="*/ 3854987 h 5155257"/>
                      <a:gd name="connsiteX22" fmla="*/ 8064896 w 8064896"/>
                      <a:gd name="connsiteY22" fmla="*/ 4479346 h 5155257"/>
                      <a:gd name="connsiteX23" fmla="*/ 8064896 w 8064896"/>
                      <a:gd name="connsiteY23" fmla="*/ 5155257 h 5155257"/>
                      <a:gd name="connsiteX24" fmla="*/ 7650130 w 8064896"/>
                      <a:gd name="connsiteY24" fmla="*/ 5155257 h 5155257"/>
                      <a:gd name="connsiteX25" fmla="*/ 7316013 w 8064896"/>
                      <a:gd name="connsiteY25" fmla="*/ 5155257 h 5155257"/>
                      <a:gd name="connsiteX26" fmla="*/ 6981896 w 8064896"/>
                      <a:gd name="connsiteY26" fmla="*/ 5155257 h 5155257"/>
                      <a:gd name="connsiteX27" fmla="*/ 6405832 w 8064896"/>
                      <a:gd name="connsiteY27" fmla="*/ 5155257 h 5155257"/>
                      <a:gd name="connsiteX28" fmla="*/ 5991066 w 8064896"/>
                      <a:gd name="connsiteY28" fmla="*/ 5155257 h 5155257"/>
                      <a:gd name="connsiteX29" fmla="*/ 5334353 w 8064896"/>
                      <a:gd name="connsiteY29" fmla="*/ 5155257 h 5155257"/>
                      <a:gd name="connsiteX30" fmla="*/ 4919587 w 8064896"/>
                      <a:gd name="connsiteY30" fmla="*/ 5155257 h 5155257"/>
                      <a:gd name="connsiteX31" fmla="*/ 4262874 w 8064896"/>
                      <a:gd name="connsiteY31" fmla="*/ 5155257 h 5155257"/>
                      <a:gd name="connsiteX32" fmla="*/ 3928756 w 8064896"/>
                      <a:gd name="connsiteY32" fmla="*/ 5155257 h 5155257"/>
                      <a:gd name="connsiteX33" fmla="*/ 3272044 w 8064896"/>
                      <a:gd name="connsiteY33" fmla="*/ 5155257 h 5155257"/>
                      <a:gd name="connsiteX34" fmla="*/ 2857277 w 8064896"/>
                      <a:gd name="connsiteY34" fmla="*/ 5155257 h 5155257"/>
                      <a:gd name="connsiteX35" fmla="*/ 2523160 w 8064896"/>
                      <a:gd name="connsiteY35" fmla="*/ 5155257 h 5155257"/>
                      <a:gd name="connsiteX36" fmla="*/ 2108394 w 8064896"/>
                      <a:gd name="connsiteY36" fmla="*/ 5155257 h 5155257"/>
                      <a:gd name="connsiteX37" fmla="*/ 1451681 w 8064896"/>
                      <a:gd name="connsiteY37" fmla="*/ 5155257 h 5155257"/>
                      <a:gd name="connsiteX38" fmla="*/ 1036915 w 8064896"/>
                      <a:gd name="connsiteY38" fmla="*/ 5155257 h 5155257"/>
                      <a:gd name="connsiteX39" fmla="*/ 702798 w 8064896"/>
                      <a:gd name="connsiteY39" fmla="*/ 5155257 h 5155257"/>
                      <a:gd name="connsiteX40" fmla="*/ 0 w 8064896"/>
                      <a:gd name="connsiteY40" fmla="*/ 5155257 h 5155257"/>
                      <a:gd name="connsiteX41" fmla="*/ 0 w 8064896"/>
                      <a:gd name="connsiteY41" fmla="*/ 4634003 h 5155257"/>
                      <a:gd name="connsiteX42" fmla="*/ 0 w 8064896"/>
                      <a:gd name="connsiteY42" fmla="*/ 4215855 h 5155257"/>
                      <a:gd name="connsiteX43" fmla="*/ 0 w 8064896"/>
                      <a:gd name="connsiteY43" fmla="*/ 3643048 h 5155257"/>
                      <a:gd name="connsiteX44" fmla="*/ 0 w 8064896"/>
                      <a:gd name="connsiteY44" fmla="*/ 3173347 h 5155257"/>
                      <a:gd name="connsiteX45" fmla="*/ 0 w 8064896"/>
                      <a:gd name="connsiteY45" fmla="*/ 2600541 h 5155257"/>
                      <a:gd name="connsiteX46" fmla="*/ 0 w 8064896"/>
                      <a:gd name="connsiteY46" fmla="*/ 2027734 h 5155257"/>
                      <a:gd name="connsiteX47" fmla="*/ 0 w 8064896"/>
                      <a:gd name="connsiteY47" fmla="*/ 1454928 h 5155257"/>
                      <a:gd name="connsiteX48" fmla="*/ 0 w 8064896"/>
                      <a:gd name="connsiteY48" fmla="*/ 882122 h 5155257"/>
                      <a:gd name="connsiteX49" fmla="*/ 0 w 8064896"/>
                      <a:gd name="connsiteY49" fmla="*/ 0 h 515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064896" h="5155257" extrusionOk="0">
                        <a:moveTo>
                          <a:pt x="0" y="0"/>
                        </a:moveTo>
                        <a:cubicBezTo>
                          <a:pt x="136656" y="-4038"/>
                          <a:pt x="359276" y="14929"/>
                          <a:pt x="495415" y="0"/>
                        </a:cubicBezTo>
                        <a:cubicBezTo>
                          <a:pt x="631555" y="-14929"/>
                          <a:pt x="686635" y="8936"/>
                          <a:pt x="829532" y="0"/>
                        </a:cubicBezTo>
                        <a:cubicBezTo>
                          <a:pt x="972429" y="-8936"/>
                          <a:pt x="1364391" y="27795"/>
                          <a:pt x="1566894" y="0"/>
                        </a:cubicBezTo>
                        <a:cubicBezTo>
                          <a:pt x="1769397" y="-27795"/>
                          <a:pt x="1923898" y="48299"/>
                          <a:pt x="2062309" y="0"/>
                        </a:cubicBezTo>
                        <a:cubicBezTo>
                          <a:pt x="2200720" y="-48299"/>
                          <a:pt x="2333101" y="4359"/>
                          <a:pt x="2557724" y="0"/>
                        </a:cubicBezTo>
                        <a:cubicBezTo>
                          <a:pt x="2782348" y="-4359"/>
                          <a:pt x="3143619" y="80579"/>
                          <a:pt x="3295086" y="0"/>
                        </a:cubicBezTo>
                        <a:cubicBezTo>
                          <a:pt x="3446553" y="-80579"/>
                          <a:pt x="3514652" y="23711"/>
                          <a:pt x="3709852" y="0"/>
                        </a:cubicBezTo>
                        <a:cubicBezTo>
                          <a:pt x="3905052" y="-23711"/>
                          <a:pt x="4095497" y="26703"/>
                          <a:pt x="4447214" y="0"/>
                        </a:cubicBezTo>
                        <a:cubicBezTo>
                          <a:pt x="4798931" y="-26703"/>
                          <a:pt x="4827949" y="68287"/>
                          <a:pt x="5184576" y="0"/>
                        </a:cubicBezTo>
                        <a:cubicBezTo>
                          <a:pt x="5541203" y="-68287"/>
                          <a:pt x="5556727" y="54316"/>
                          <a:pt x="5760640" y="0"/>
                        </a:cubicBezTo>
                        <a:cubicBezTo>
                          <a:pt x="5964553" y="-54316"/>
                          <a:pt x="6253668" y="69259"/>
                          <a:pt x="6498002" y="0"/>
                        </a:cubicBezTo>
                        <a:cubicBezTo>
                          <a:pt x="6742336" y="-69259"/>
                          <a:pt x="6815737" y="37400"/>
                          <a:pt x="6993417" y="0"/>
                        </a:cubicBezTo>
                        <a:cubicBezTo>
                          <a:pt x="7171097" y="-37400"/>
                          <a:pt x="7342385" y="41507"/>
                          <a:pt x="7488832" y="0"/>
                        </a:cubicBezTo>
                        <a:cubicBezTo>
                          <a:pt x="7635280" y="-41507"/>
                          <a:pt x="7796378" y="2343"/>
                          <a:pt x="8064896" y="0"/>
                        </a:cubicBezTo>
                        <a:cubicBezTo>
                          <a:pt x="8072369" y="120263"/>
                          <a:pt x="8038200" y="354468"/>
                          <a:pt x="8064896" y="521254"/>
                        </a:cubicBezTo>
                        <a:cubicBezTo>
                          <a:pt x="8091592" y="688040"/>
                          <a:pt x="8033631" y="924875"/>
                          <a:pt x="8064896" y="1094060"/>
                        </a:cubicBezTo>
                        <a:cubicBezTo>
                          <a:pt x="8096161" y="1263245"/>
                          <a:pt x="8035572" y="1563935"/>
                          <a:pt x="8064896" y="1718419"/>
                        </a:cubicBezTo>
                        <a:cubicBezTo>
                          <a:pt x="8094220" y="1872903"/>
                          <a:pt x="7994994" y="2123874"/>
                          <a:pt x="8064896" y="2342778"/>
                        </a:cubicBezTo>
                        <a:cubicBezTo>
                          <a:pt x="8134798" y="2561682"/>
                          <a:pt x="8050353" y="2735424"/>
                          <a:pt x="8064896" y="2967137"/>
                        </a:cubicBezTo>
                        <a:cubicBezTo>
                          <a:pt x="8079439" y="3198850"/>
                          <a:pt x="8058882" y="3282125"/>
                          <a:pt x="8064896" y="3385285"/>
                        </a:cubicBezTo>
                        <a:cubicBezTo>
                          <a:pt x="8070910" y="3488445"/>
                          <a:pt x="8060437" y="3659817"/>
                          <a:pt x="8064896" y="3854987"/>
                        </a:cubicBezTo>
                        <a:cubicBezTo>
                          <a:pt x="8069355" y="4050157"/>
                          <a:pt x="8022344" y="4338195"/>
                          <a:pt x="8064896" y="4479346"/>
                        </a:cubicBezTo>
                        <a:cubicBezTo>
                          <a:pt x="8107448" y="4620497"/>
                          <a:pt x="8028231" y="4924899"/>
                          <a:pt x="8064896" y="5155257"/>
                        </a:cubicBezTo>
                        <a:cubicBezTo>
                          <a:pt x="7906074" y="5162293"/>
                          <a:pt x="7734638" y="5110269"/>
                          <a:pt x="7650130" y="5155257"/>
                        </a:cubicBezTo>
                        <a:cubicBezTo>
                          <a:pt x="7565622" y="5200245"/>
                          <a:pt x="7467820" y="5117340"/>
                          <a:pt x="7316013" y="5155257"/>
                        </a:cubicBezTo>
                        <a:cubicBezTo>
                          <a:pt x="7164206" y="5193174"/>
                          <a:pt x="7104969" y="5132533"/>
                          <a:pt x="6981896" y="5155257"/>
                        </a:cubicBezTo>
                        <a:cubicBezTo>
                          <a:pt x="6858823" y="5177981"/>
                          <a:pt x="6545490" y="5104517"/>
                          <a:pt x="6405832" y="5155257"/>
                        </a:cubicBezTo>
                        <a:cubicBezTo>
                          <a:pt x="6266174" y="5205997"/>
                          <a:pt x="6174163" y="5111411"/>
                          <a:pt x="5991066" y="5155257"/>
                        </a:cubicBezTo>
                        <a:cubicBezTo>
                          <a:pt x="5807969" y="5199103"/>
                          <a:pt x="5565461" y="5123175"/>
                          <a:pt x="5334353" y="5155257"/>
                        </a:cubicBezTo>
                        <a:cubicBezTo>
                          <a:pt x="5103245" y="5187339"/>
                          <a:pt x="5112163" y="5148502"/>
                          <a:pt x="4919587" y="5155257"/>
                        </a:cubicBezTo>
                        <a:cubicBezTo>
                          <a:pt x="4727011" y="5162012"/>
                          <a:pt x="4463488" y="5101746"/>
                          <a:pt x="4262874" y="5155257"/>
                        </a:cubicBezTo>
                        <a:cubicBezTo>
                          <a:pt x="4062260" y="5208768"/>
                          <a:pt x="4068922" y="5129533"/>
                          <a:pt x="3928756" y="5155257"/>
                        </a:cubicBezTo>
                        <a:cubicBezTo>
                          <a:pt x="3788590" y="5180981"/>
                          <a:pt x="3444502" y="5079564"/>
                          <a:pt x="3272044" y="5155257"/>
                        </a:cubicBezTo>
                        <a:cubicBezTo>
                          <a:pt x="3099586" y="5230950"/>
                          <a:pt x="3049379" y="5108644"/>
                          <a:pt x="2857277" y="5155257"/>
                        </a:cubicBezTo>
                        <a:cubicBezTo>
                          <a:pt x="2665175" y="5201870"/>
                          <a:pt x="2624412" y="5127280"/>
                          <a:pt x="2523160" y="5155257"/>
                        </a:cubicBezTo>
                        <a:cubicBezTo>
                          <a:pt x="2421908" y="5183234"/>
                          <a:pt x="2241158" y="5131318"/>
                          <a:pt x="2108394" y="5155257"/>
                        </a:cubicBezTo>
                        <a:cubicBezTo>
                          <a:pt x="1975630" y="5179196"/>
                          <a:pt x="1644424" y="5107773"/>
                          <a:pt x="1451681" y="5155257"/>
                        </a:cubicBezTo>
                        <a:cubicBezTo>
                          <a:pt x="1258938" y="5202741"/>
                          <a:pt x="1130935" y="5135687"/>
                          <a:pt x="1036915" y="5155257"/>
                        </a:cubicBezTo>
                        <a:cubicBezTo>
                          <a:pt x="942895" y="5174827"/>
                          <a:pt x="854175" y="5143661"/>
                          <a:pt x="702798" y="5155257"/>
                        </a:cubicBezTo>
                        <a:cubicBezTo>
                          <a:pt x="551421" y="5166853"/>
                          <a:pt x="292227" y="5088489"/>
                          <a:pt x="0" y="5155257"/>
                        </a:cubicBezTo>
                        <a:cubicBezTo>
                          <a:pt x="-12646" y="4937136"/>
                          <a:pt x="46710" y="4799519"/>
                          <a:pt x="0" y="4634003"/>
                        </a:cubicBezTo>
                        <a:cubicBezTo>
                          <a:pt x="-46710" y="4468487"/>
                          <a:pt x="28069" y="4307511"/>
                          <a:pt x="0" y="4215855"/>
                        </a:cubicBezTo>
                        <a:cubicBezTo>
                          <a:pt x="-28069" y="4124199"/>
                          <a:pt x="23210" y="3812347"/>
                          <a:pt x="0" y="3643048"/>
                        </a:cubicBezTo>
                        <a:cubicBezTo>
                          <a:pt x="-23210" y="3473749"/>
                          <a:pt x="31983" y="3360898"/>
                          <a:pt x="0" y="3173347"/>
                        </a:cubicBezTo>
                        <a:cubicBezTo>
                          <a:pt x="-31983" y="2985796"/>
                          <a:pt x="4854" y="2837630"/>
                          <a:pt x="0" y="2600541"/>
                        </a:cubicBezTo>
                        <a:cubicBezTo>
                          <a:pt x="-4854" y="2363452"/>
                          <a:pt x="24957" y="2187117"/>
                          <a:pt x="0" y="2027734"/>
                        </a:cubicBezTo>
                        <a:cubicBezTo>
                          <a:pt x="-24957" y="1868351"/>
                          <a:pt x="56050" y="1672433"/>
                          <a:pt x="0" y="1454928"/>
                        </a:cubicBezTo>
                        <a:cubicBezTo>
                          <a:pt x="-56050" y="1237423"/>
                          <a:pt x="42840" y="1003217"/>
                          <a:pt x="0" y="882122"/>
                        </a:cubicBezTo>
                        <a:cubicBezTo>
                          <a:pt x="-42840" y="761027"/>
                          <a:pt x="22154" y="220643"/>
                          <a:pt x="0" y="0"/>
                        </a:cubicBezTo>
                        <a:close/>
                      </a:path>
                    </a:pathLst>
                  </a:custGeom>
                  <ask:type>
                    <ask:lineSketchNone/>
                  </ask:type>
                </ask:lineSketchStyleProps>
              </a:ext>
            </a:extLst>
          </a:ln>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just"/>
            <a:r>
              <a:rPr lang="es-ES_tradnl" sz="2000" dirty="0"/>
              <a:t>“Una parte esencial de la </a:t>
            </a:r>
            <a:r>
              <a:rPr lang="es-ES_tradnl" sz="2000" b="1" dirty="0">
                <a:solidFill>
                  <a:srgbClr val="FF6600"/>
                </a:solidFill>
              </a:rPr>
              <a:t>libertad económica </a:t>
            </a:r>
            <a:r>
              <a:rPr lang="es-ES_tradnl" sz="2000" dirty="0"/>
              <a:t>consiste en la facultad de escoger la manera en que vamos a utilizar nuestros ingresos: qué parte vamos a destinar para nuestros gastos (…); qué cantidad vamos a ahorrar (…); qué monto vamos a regalar (…)</a:t>
            </a:r>
          </a:p>
          <a:p>
            <a:pPr algn="just"/>
            <a:endParaRPr lang="es-ES_tradnl" sz="1100" dirty="0"/>
          </a:p>
          <a:p>
            <a:pPr algn="just"/>
            <a:r>
              <a:rPr lang="es-ES_tradnl" sz="2000" dirty="0"/>
              <a:t>En la actualidad, </a:t>
            </a:r>
            <a:r>
              <a:rPr lang="es-ES_tradnl" sz="2000" b="1" dirty="0">
                <a:solidFill>
                  <a:srgbClr val="FF6600"/>
                </a:solidFill>
              </a:rPr>
              <a:t>el gobierno, (…), utiliza </a:t>
            </a:r>
            <a:r>
              <a:rPr lang="es-ES_tradnl" sz="2000" dirty="0"/>
              <a:t>en nuestro nombre más del 40 % de nuestros ingresos.  </a:t>
            </a:r>
          </a:p>
          <a:p>
            <a:pPr algn="just"/>
            <a:endParaRPr lang="es-ES_tradnl" sz="1200" dirty="0"/>
          </a:p>
          <a:p>
            <a:pPr algn="just"/>
            <a:r>
              <a:rPr lang="es-ES_tradnl" sz="2000" dirty="0"/>
              <a:t>Hoy día </a:t>
            </a:r>
            <a:r>
              <a:rPr lang="es-ES_tradnl" sz="2000" b="1" dirty="0"/>
              <a:t>no </a:t>
            </a:r>
            <a:r>
              <a:rPr lang="es-ES_tradnl" sz="2000" b="1" dirty="0">
                <a:solidFill>
                  <a:srgbClr val="FF6600"/>
                </a:solidFill>
              </a:rPr>
              <a:t>somos libres</a:t>
            </a:r>
            <a:r>
              <a:rPr lang="es-ES_tradnl" sz="2000" dirty="0">
                <a:solidFill>
                  <a:srgbClr val="FF6600"/>
                </a:solidFill>
              </a:rPr>
              <a:t> para ofrecer </a:t>
            </a:r>
            <a:r>
              <a:rPr lang="es-ES_tradnl" sz="2000" dirty="0"/>
              <a:t>nuestros servicios como abogados, médicos, dentistas, (…), o para empezar a trabajar en muchas otras ocupaciones, sin antes conseguir un </a:t>
            </a:r>
            <a:r>
              <a:rPr lang="es-ES_tradnl" sz="2000" dirty="0">
                <a:solidFill>
                  <a:srgbClr val="FF6600"/>
                </a:solidFill>
              </a:rPr>
              <a:t>permiso o una autorización </a:t>
            </a:r>
            <a:r>
              <a:rPr lang="es-ES_tradnl" sz="2000" dirty="0"/>
              <a:t>de un funcionario gubernamental. </a:t>
            </a:r>
          </a:p>
          <a:p>
            <a:pPr algn="just"/>
            <a:endParaRPr lang="es-ES_tradnl" sz="1200" dirty="0"/>
          </a:p>
          <a:p>
            <a:pPr algn="just"/>
            <a:r>
              <a:rPr lang="es-ES_tradnl" sz="2000" b="1" dirty="0">
                <a:solidFill>
                  <a:srgbClr val="FF6600"/>
                </a:solidFill>
              </a:rPr>
              <a:t>No somos libres de abrir </a:t>
            </a:r>
            <a:r>
              <a:rPr lang="es-ES_tradnl" sz="2000" dirty="0"/>
              <a:t>un banco, entrar en la industria de taxi, o (…) o explotar una línea (…) autobús o aérea, sin antes recibir una autorización de un funcionario gubernamental”  (</a:t>
            </a:r>
            <a:r>
              <a:rPr lang="es-ES_tradnl" sz="1600" dirty="0"/>
              <a:t>Milton y Rose Friedman. Libertad de elegir)</a:t>
            </a:r>
            <a:endParaRPr lang="es-ES_tradnl" sz="2400" dirty="0">
              <a:solidFill>
                <a:schemeClr val="bg1"/>
              </a:solidFill>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91770"/>
            <a:ext cx="578734"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47" name="Flecha: a la derecha 46">
            <a:extLst>
              <a:ext uri="{FF2B5EF4-FFF2-40B4-BE49-F238E27FC236}">
                <a16:creationId xmlns:a16="http://schemas.microsoft.com/office/drawing/2014/main" id="{8090A338-6A37-2D90-9F8B-A047E0E3F3DF}"/>
              </a:ext>
            </a:extLst>
          </p:cNvPr>
          <p:cNvSpPr/>
          <p:nvPr/>
        </p:nvSpPr>
        <p:spPr>
          <a:xfrm>
            <a:off x="2229510" y="1077022"/>
            <a:ext cx="357942" cy="2880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8" name="Flecha: a la derecha 47">
            <a:extLst>
              <a:ext uri="{FF2B5EF4-FFF2-40B4-BE49-F238E27FC236}">
                <a16:creationId xmlns:a16="http://schemas.microsoft.com/office/drawing/2014/main" id="{84D8D978-AAB9-5452-2528-B6F96CAE90C2}"/>
              </a:ext>
            </a:extLst>
          </p:cNvPr>
          <p:cNvSpPr/>
          <p:nvPr/>
        </p:nvSpPr>
        <p:spPr>
          <a:xfrm>
            <a:off x="2239919" y="2762964"/>
            <a:ext cx="357942" cy="2880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9" name="Flecha: a la derecha 48">
            <a:extLst>
              <a:ext uri="{FF2B5EF4-FFF2-40B4-BE49-F238E27FC236}">
                <a16:creationId xmlns:a16="http://schemas.microsoft.com/office/drawing/2014/main" id="{0A230496-4775-387E-7BD5-AC9D21ED417A}"/>
              </a:ext>
            </a:extLst>
          </p:cNvPr>
          <p:cNvSpPr/>
          <p:nvPr/>
        </p:nvSpPr>
        <p:spPr>
          <a:xfrm>
            <a:off x="2252915" y="3492383"/>
            <a:ext cx="357942" cy="2880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0" name="Flecha: a la derecha 49">
            <a:extLst>
              <a:ext uri="{FF2B5EF4-FFF2-40B4-BE49-F238E27FC236}">
                <a16:creationId xmlns:a16="http://schemas.microsoft.com/office/drawing/2014/main" id="{4AA648E1-4C37-8775-DF1C-EEB79A7F7555}"/>
              </a:ext>
            </a:extLst>
          </p:cNvPr>
          <p:cNvSpPr/>
          <p:nvPr/>
        </p:nvSpPr>
        <p:spPr>
          <a:xfrm>
            <a:off x="2207568" y="4928967"/>
            <a:ext cx="357942" cy="2880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167865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t>g) Concepto de Empresa según José Meza </a:t>
            </a:r>
            <a:r>
              <a:rPr lang="es-ES_tradnl" b="1" dirty="0" err="1"/>
              <a:t>Figari</a:t>
            </a:r>
            <a:endParaRPr lang="es-ES" dirty="0"/>
          </a:p>
        </p:txBody>
      </p:sp>
      <p:sp>
        <p:nvSpPr>
          <p:cNvPr id="3" name="Marcador de contenido 2"/>
          <p:cNvSpPr>
            <a:spLocks noGrp="1"/>
          </p:cNvSpPr>
          <p:nvPr>
            <p:ph idx="1"/>
          </p:nvPr>
        </p:nvSpPr>
        <p:spPr>
          <a:xfrm>
            <a:off x="1847528" y="1052736"/>
            <a:ext cx="8568952" cy="5521102"/>
          </a:xfrm>
        </p:spPr>
        <p:txBody>
          <a:bodyPr/>
          <a:lstStyle/>
          <a:p>
            <a:r>
              <a:rPr lang="es-PE" dirty="0"/>
              <a:t>“Es típica la consideración de la empresa como la simple reunión de ciertos factores: capital, empresario y trabajo, remunerados respectivamente por el interés, beneficio y salario y relacionados entre sí por un contrato o convenio” (José D. Meza Figari. La Libre Empresa. Buenos Aires, Argentina. 1958. Tesis doctoral. P. 5). </a:t>
            </a:r>
            <a:endParaRPr lang="es-ES_tradnl" dirty="0"/>
          </a:p>
          <a:p>
            <a:r>
              <a:rPr lang="es-PE" dirty="0"/>
              <a:t> </a:t>
            </a:r>
            <a:endParaRPr lang="es-ES_tradnl" dirty="0"/>
          </a:p>
          <a:p>
            <a:r>
              <a:rPr lang="es-PE" dirty="0"/>
              <a:t>“La empresa real es eso que decían los clásicos y mucho más. (…). A los tres elementos básicos ¨(capital, empresario, trabajo) debemos agregarle, entre otros: la clientela, el consumidor, la distribución, el Estado, el sindicato, la asociación patronal, entre los elementos situados fuera de la misma y en el interior de ellas a la estratificación interna, su organización, los distintos individuos que componen su personal con sus problemas de fuera de la empresa (familiares, económicos, políticos, religiosos, etc.) y dentro de ella (adhesión o no a la empresa y a su trabajo, relaciones con sus compañeros y jefes, comodidad o incomodidad para realizar sus tareas, etc.). (José D. Meza Figari. La Libre Empresa. Buenos Aires, Argentina. 1958. Tesis doctoral. P. 6).</a:t>
            </a:r>
            <a:endParaRPr lang="es-ES_tradnl" dirty="0"/>
          </a:p>
          <a:p>
            <a:endParaRPr lang="es-ES" dirty="0"/>
          </a:p>
        </p:txBody>
      </p:sp>
    </p:spTree>
    <p:extLst>
      <p:ext uri="{BB962C8B-B14F-4D97-AF65-F5344CB8AC3E}">
        <p14:creationId xmlns:p14="http://schemas.microsoft.com/office/powerpoint/2010/main" val="437798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t>g) Concepto de Empresa según José Meza </a:t>
            </a:r>
            <a:r>
              <a:rPr lang="es-ES_tradnl" b="1" dirty="0" err="1"/>
              <a:t>Figari</a:t>
            </a:r>
            <a:endParaRPr lang="es-ES" dirty="0"/>
          </a:p>
        </p:txBody>
      </p:sp>
      <p:sp>
        <p:nvSpPr>
          <p:cNvPr id="3" name="Marcador de contenido 2"/>
          <p:cNvSpPr>
            <a:spLocks noGrp="1"/>
          </p:cNvSpPr>
          <p:nvPr>
            <p:ph idx="1"/>
          </p:nvPr>
        </p:nvSpPr>
        <p:spPr>
          <a:xfrm>
            <a:off x="1847528" y="1052736"/>
            <a:ext cx="8568952" cy="5521102"/>
          </a:xfrm>
        </p:spPr>
        <p:txBody>
          <a:bodyPr/>
          <a:lstStyle/>
          <a:p>
            <a:r>
              <a:rPr lang="es-PE" dirty="0"/>
              <a:t>“Ella es su vida, le da su nivel de vida, permanece en ella la mayor parte de su existencia; su trabajo, su tarea, lo ubica dentro de una profesión y generalmente determina la clase social a que pertenece. Vale decir la empresa coloca al individua en la sociedad.” (José D. Meza Figari. La Libre Empresa. Buenos Aires, Argentina. 1958. Tesis doctoral. P. 7).</a:t>
            </a:r>
            <a:endParaRPr lang="es-ES_tradnl" dirty="0"/>
          </a:p>
          <a:p>
            <a:r>
              <a:rPr lang="es-PE" dirty="0"/>
              <a:t>“El trabajador ya no vende su trabajo a la empresa. El criterio actual tiende a integrarlos en ella, a interesarlo, a hacerle sentir un cierto orgullo profesional en pertenecer a la misma.” (José D. Meza Figari. La Libre Empresa. Buenos Aires, Argentina. 1958. Tesis doctoral. P. 7).</a:t>
            </a:r>
            <a:endParaRPr lang="es-ES_tradnl" dirty="0"/>
          </a:p>
          <a:p>
            <a:r>
              <a:rPr lang="es-PE" dirty="0"/>
              <a:t>“(…) Él es {el empresario}, más bien que el capitalista propiamente dicho, o que el propietario territorial, o que el obrero, "casi siempre pasivos", el que guía la producci6n y domina la distribuci6n de las riquezas. (5) Este concepto, aplicable a los "hombres de empresa", a los "capitanes de industria” que efectivamente actuaron en el siglo XIX y parte del actual, deja paso hoy al más restringido del técnico.” (José D. Meza Figari. La Libre Empresa. Buenos Aires, Argentina. 1958. Tesis doctoral. P. 9).</a:t>
            </a:r>
            <a:endParaRPr lang="es-ES_tradnl" dirty="0"/>
          </a:p>
          <a:p>
            <a:r>
              <a:rPr lang="es-PE" dirty="0"/>
              <a:t>La empresa concibe su forma moderna cuando se definición se hace “económica”. </a:t>
            </a:r>
            <a:endParaRPr lang="es-ES" dirty="0"/>
          </a:p>
        </p:txBody>
      </p:sp>
    </p:spTree>
    <p:extLst>
      <p:ext uri="{BB962C8B-B14F-4D97-AF65-F5344CB8AC3E}">
        <p14:creationId xmlns:p14="http://schemas.microsoft.com/office/powerpoint/2010/main" val="687727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t>4.- IMPORTANCIA DE LA EMPRESA</a:t>
            </a:r>
            <a:endParaRPr lang="es-ES" dirty="0"/>
          </a:p>
        </p:txBody>
      </p:sp>
      <p:sp>
        <p:nvSpPr>
          <p:cNvPr id="3" name="Marcador de contenido 2"/>
          <p:cNvSpPr>
            <a:spLocks noGrp="1"/>
          </p:cNvSpPr>
          <p:nvPr>
            <p:ph idx="1"/>
          </p:nvPr>
        </p:nvSpPr>
        <p:spPr/>
        <p:txBody>
          <a:bodyPr>
            <a:normAutofit fontScale="85000" lnSpcReduction="10000"/>
          </a:bodyPr>
          <a:lstStyle/>
          <a:p>
            <a:r>
              <a:rPr lang="es-ES_tradnl" dirty="0"/>
              <a:t>La empresa “enlaza al derecho con la economía”, que implica identificar, organizar, ordenar y mantener las relaciones humanas productivas que tienen un fin lucrativo. </a:t>
            </a:r>
          </a:p>
          <a:p>
            <a:r>
              <a:rPr lang="es-ES_tradnl" dirty="0"/>
              <a:t> </a:t>
            </a:r>
          </a:p>
          <a:p>
            <a:r>
              <a:rPr lang="es-ES_tradnl" dirty="0"/>
              <a:t>“Algunos sostienen que ella puede hacer más por la prosperidad y paz de los pueblos que las sesudas deliberaciones y teóricas divagaciones de políticos y diplomáticos expertos en diseñar y vivir en un mundo artificial” </a:t>
            </a:r>
            <a:r>
              <a:rPr lang="es-PE" dirty="0"/>
              <a:t>(Echaiz Moreno, pág. 38)</a:t>
            </a:r>
            <a:r>
              <a:rPr lang="es-ES_tradnl" dirty="0"/>
              <a:t>. </a:t>
            </a:r>
          </a:p>
          <a:p>
            <a:r>
              <a:rPr lang="es-ES_tradnl" dirty="0"/>
              <a:t> </a:t>
            </a:r>
          </a:p>
          <a:p>
            <a:r>
              <a:rPr lang="es-ES_tradnl" dirty="0"/>
              <a:t>Javier Arenas Bocanegra: “La empresa que surge de las demandas del nuevo siglo es... una empresa sin adjetivos. Libre ya de ser considerada como el centro medular de la lucha de clases y libre también de ser conceptuada como conjunto de riqueza antisocial... Es, pues, la empresa que crea riqueza y obtiene beneficios, pero que sabe que esa riqueza y esos beneficios sustentan una realidad social y política cohesionada que la trasciende” </a:t>
            </a:r>
            <a:r>
              <a:rPr lang="es-PE" dirty="0"/>
              <a:t>(Echaiz Moreno, pág. 39)</a:t>
            </a:r>
            <a:r>
              <a:rPr lang="es-ES_tradnl" dirty="0"/>
              <a:t>.</a:t>
            </a:r>
          </a:p>
          <a:p>
            <a:r>
              <a:rPr lang="es-ES_tradnl" b="1" dirty="0"/>
              <a:t> </a:t>
            </a:r>
            <a:endParaRPr lang="es-ES_tradnl" dirty="0"/>
          </a:p>
          <a:p>
            <a:endParaRPr lang="es-ES" dirty="0"/>
          </a:p>
        </p:txBody>
      </p:sp>
    </p:spTree>
    <p:extLst>
      <p:ext uri="{BB962C8B-B14F-4D97-AF65-F5344CB8AC3E}">
        <p14:creationId xmlns:p14="http://schemas.microsoft.com/office/powerpoint/2010/main" val="3601158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a:t>TEORÍAS SOBRE LA EMPRESA.-</a:t>
            </a:r>
            <a:endParaRPr lang="es-ES" dirty="0"/>
          </a:p>
        </p:txBody>
      </p:sp>
      <p:sp>
        <p:nvSpPr>
          <p:cNvPr id="3" name="Marcador de contenido 2"/>
          <p:cNvSpPr>
            <a:spLocks noGrp="1"/>
          </p:cNvSpPr>
          <p:nvPr>
            <p:ph idx="1"/>
          </p:nvPr>
        </p:nvSpPr>
        <p:spPr/>
        <p:txBody>
          <a:bodyPr>
            <a:normAutofit fontScale="92500" lnSpcReduction="10000"/>
          </a:bodyPr>
          <a:lstStyle/>
          <a:p>
            <a:r>
              <a:rPr lang="es-PE" dirty="0"/>
              <a:t>Las teorías sobre la empresa según la doctrina son: </a:t>
            </a:r>
            <a:endParaRPr lang="es-ES_tradnl" dirty="0"/>
          </a:p>
          <a:p>
            <a:endParaRPr lang="es-PE" sz="1100" b="1" dirty="0"/>
          </a:p>
          <a:p>
            <a:r>
              <a:rPr lang="es-PE" b="1" dirty="0"/>
              <a:t>1.- Teoría neoclásica marginalista</a:t>
            </a:r>
            <a:r>
              <a:rPr lang="es-PE" dirty="0"/>
              <a:t>.- En la cual se considera como protagonistas a Walras, Marshall, Jevons. León Walras, economista francés, autor de “Elementos de economía política pura”, preocupado por encontrar la fórmula para abolir la desigualdad en el intercambio comercial, aplicar la intervención del Estado para corregir el mercado, etc. Alfred Marshall, era un economista británico, autor de la obra: “Principios de economía”, donde desarrollaba conceptos como riqueza, capital, utilidad marginal, trabajo, excedente del consumidor, costos de producción, etc. William Stanley Jevons, economista británico, autor del libro: “Teoría de la economía política”, desarrollo la teoría de la utilidad. </a:t>
            </a:r>
            <a:endParaRPr lang="es-ES_tradnl" dirty="0"/>
          </a:p>
          <a:p>
            <a:r>
              <a:rPr lang="es-PE" dirty="0"/>
              <a:t>Esta teoría desarrolla la teoría de la “utilidad marginal”, que señala que el “valor” del producto o servicio es determinado por la utilidad que le da el consumidor en un momento dado y de acuerdo a ciertas circunstancias variables. </a:t>
            </a:r>
            <a:endParaRPr lang="es-ES_tradnl" dirty="0"/>
          </a:p>
          <a:p>
            <a:endParaRPr lang="es-ES" dirty="0"/>
          </a:p>
        </p:txBody>
      </p:sp>
    </p:spTree>
    <p:extLst>
      <p:ext uri="{BB962C8B-B14F-4D97-AF65-F5344CB8AC3E}">
        <p14:creationId xmlns:p14="http://schemas.microsoft.com/office/powerpoint/2010/main" val="32729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a:t>TEORÍAS SOBRE LA EMPRESA.-</a:t>
            </a:r>
            <a:endParaRPr lang="es-ES" dirty="0"/>
          </a:p>
        </p:txBody>
      </p:sp>
      <p:sp>
        <p:nvSpPr>
          <p:cNvPr id="3" name="Marcador de contenido 2"/>
          <p:cNvSpPr>
            <a:spLocks noGrp="1"/>
          </p:cNvSpPr>
          <p:nvPr>
            <p:ph idx="1"/>
          </p:nvPr>
        </p:nvSpPr>
        <p:spPr/>
        <p:txBody>
          <a:bodyPr>
            <a:normAutofit lnSpcReduction="10000"/>
          </a:bodyPr>
          <a:lstStyle/>
          <a:p>
            <a:r>
              <a:rPr lang="es-PE" b="1" dirty="0"/>
              <a:t>2. Teoría de los Costos de Transacción</a:t>
            </a:r>
            <a:r>
              <a:rPr lang="es-PE" dirty="0"/>
              <a:t>.- </a:t>
            </a:r>
            <a:endParaRPr lang="es-ES_tradnl" dirty="0"/>
          </a:p>
          <a:p>
            <a:r>
              <a:rPr lang="es-PE" dirty="0"/>
              <a:t>Por la cual se establece que entrar en el mercado, búsqueda, contratación, etc., significan costos. Teoría amparada en Williamson y Ronald Coase. </a:t>
            </a:r>
          </a:p>
          <a:p>
            <a:endParaRPr lang="es-ES_tradnl" dirty="0"/>
          </a:p>
          <a:p>
            <a:r>
              <a:rPr lang="es-PE" b="1" dirty="0"/>
              <a:t>3.- Teoría social</a:t>
            </a:r>
            <a:r>
              <a:rPr lang="es-PE" dirty="0"/>
              <a:t>.- </a:t>
            </a:r>
          </a:p>
          <a:p>
            <a:r>
              <a:rPr lang="es-PE" dirty="0"/>
              <a:t>Por la cual se establece que las empresas tienen “consecuencias sociales”, por lo hoy se ha denominado “responsabilidad social de la empresa”. </a:t>
            </a:r>
            <a:endParaRPr lang="es-ES_tradnl" dirty="0"/>
          </a:p>
          <a:p>
            <a:r>
              <a:rPr lang="es-PE" dirty="0"/>
              <a:t> </a:t>
            </a:r>
            <a:endParaRPr lang="es-ES_tradnl" dirty="0"/>
          </a:p>
          <a:p>
            <a:r>
              <a:rPr lang="es-PE" b="1" dirty="0"/>
              <a:t>4.- Teoría de la empresa como sistema</a:t>
            </a:r>
            <a:r>
              <a:rPr lang="es-PE" dirty="0"/>
              <a:t>.- </a:t>
            </a:r>
          </a:p>
          <a:p>
            <a:r>
              <a:rPr lang="es-PE" dirty="0"/>
              <a:t>Por la cual una empresa siempre se encuentra dentro de las múltiples dimensiones relacionados. </a:t>
            </a:r>
            <a:endParaRPr lang="es-ES_tradnl" dirty="0"/>
          </a:p>
          <a:p>
            <a:endParaRPr lang="es-ES_tradnl" dirty="0"/>
          </a:p>
          <a:p>
            <a:endParaRPr lang="es-ES" dirty="0"/>
          </a:p>
        </p:txBody>
      </p:sp>
    </p:spTree>
    <p:extLst>
      <p:ext uri="{BB962C8B-B14F-4D97-AF65-F5344CB8AC3E}">
        <p14:creationId xmlns:p14="http://schemas.microsoft.com/office/powerpoint/2010/main" val="3584252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B8A5374C-883E-7BFF-5646-3935A17F2DFA}"/>
              </a:ext>
            </a:extLst>
          </p:cNvPr>
          <p:cNvSpPr/>
          <p:nvPr/>
        </p:nvSpPr>
        <p:spPr>
          <a:xfrm>
            <a:off x="0" y="0"/>
            <a:ext cx="10344472"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487488" y="1772816"/>
            <a:ext cx="8280920" cy="2534313"/>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6400" b="1" dirty="0">
                <a:solidFill>
                  <a:schemeClr val="bg1"/>
                </a:solidFill>
                <a:latin typeface="Berlin Sans FB" panose="020E0602020502020306" pitchFamily="34" charset="0"/>
              </a:rPr>
              <a:t>RELACIÓN DEL</a:t>
            </a:r>
            <a:r>
              <a:rPr kumimoji="0" lang="es-ES" sz="6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DERECHO EMPRESARIAL</a:t>
            </a:r>
          </a:p>
          <a:p>
            <a:pPr marL="0" marR="0" lvl="0" indent="0" algn="ctr" defTabSz="457200" rtl="0" eaLnBrk="1" fontAlgn="auto" latinLnBrk="0" hangingPunct="1">
              <a:lnSpc>
                <a:spcPct val="100000"/>
              </a:lnSpc>
              <a:spcBef>
                <a:spcPct val="0"/>
              </a:spcBef>
              <a:spcAft>
                <a:spcPts val="0"/>
              </a:spcAft>
              <a:buClrTx/>
              <a:buSzTx/>
              <a:buFontTx/>
              <a:buNone/>
              <a:tabLst/>
              <a:defRPr/>
            </a:pPr>
            <a:r>
              <a:rPr lang="es-ES" sz="6400" b="1" dirty="0">
                <a:solidFill>
                  <a:schemeClr val="bg1"/>
                </a:solidFill>
                <a:latin typeface="Berlin Sans FB" panose="020E0602020502020306" pitchFamily="34" charset="0"/>
              </a:rPr>
              <a:t>CON OTRAS RAMAS DEL DERECHO</a:t>
            </a:r>
            <a:endParaRPr kumimoji="0" lang="es-PE" sz="6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19336" y="92754"/>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2783632" y="4149080"/>
            <a:ext cx="5472608"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E" sz="3600" b="1" i="0" u="none" strike="noStrike" kern="1200" cap="none" spc="0" normalizeH="0" baseline="0" noProof="0" dirty="0">
                <a:ln>
                  <a:noFill/>
                </a:ln>
                <a:solidFill>
                  <a:srgbClr val="FFC000"/>
                </a:solidFill>
                <a:effectLst/>
                <a:uLnTx/>
                <a:uFillTx/>
                <a:latin typeface="Trebuchet MS" panose="020B0603020202020204"/>
                <a:ea typeface="+mn-ea"/>
                <a:cs typeface="+mn-cs"/>
              </a:rPr>
              <a:t>Nociones preliminares</a:t>
            </a:r>
            <a:endParaRPr kumimoji="0" lang="es-PE" sz="3600" b="1" i="0" u="none" strike="noStrike" kern="1200" cap="none" spc="0" normalizeH="0" baseline="0" noProof="0" dirty="0">
              <a:ln>
                <a:noFill/>
              </a:ln>
              <a:solidFill>
                <a:srgbClr val="FFC000"/>
              </a:solidFill>
              <a:effectLst/>
              <a:uLnTx/>
              <a:uFillTx/>
              <a:latin typeface="Georgia"/>
              <a:ea typeface="+mn-ea"/>
              <a:cs typeface="+mn-cs"/>
            </a:endParaRPr>
          </a:p>
        </p:txBody>
      </p:sp>
    </p:spTree>
    <p:extLst>
      <p:ext uri="{BB962C8B-B14F-4D97-AF65-F5344CB8AC3E}">
        <p14:creationId xmlns:p14="http://schemas.microsoft.com/office/powerpoint/2010/main" val="37502942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6CA000E0-B442-E13B-1806-89D7F73A7703}"/>
              </a:ext>
            </a:extLst>
          </p:cNvPr>
          <p:cNvSpPr/>
          <p:nvPr/>
        </p:nvSpPr>
        <p:spPr>
          <a:xfrm>
            <a:off x="10128448" y="548680"/>
            <a:ext cx="2135560" cy="63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76000" y="5781780"/>
            <a:ext cx="1016000" cy="366712"/>
          </a:xfrm>
          <a:ln>
            <a:solidFill>
              <a:srgbClr val="C00000"/>
            </a:solidFill>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3402"/>
            <a:ext cx="578734"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9" name="CuadroTexto 8">
            <a:extLst>
              <a:ext uri="{FF2B5EF4-FFF2-40B4-BE49-F238E27FC236}">
                <a16:creationId xmlns:a16="http://schemas.microsoft.com/office/drawing/2014/main" id="{CDC42D18-C3F1-6817-E790-9D39D8639011}"/>
              </a:ext>
            </a:extLst>
          </p:cNvPr>
          <p:cNvSpPr txBox="1"/>
          <p:nvPr/>
        </p:nvSpPr>
        <p:spPr>
          <a:xfrm>
            <a:off x="428445" y="2654814"/>
            <a:ext cx="1441697" cy="646331"/>
          </a:xfrm>
          <a:prstGeom prst="rect">
            <a:avLst/>
          </a:prstGeom>
          <a:noFill/>
          <a:ln>
            <a:solidFill>
              <a:srgbClr val="C00000"/>
            </a:solidFill>
          </a:ln>
        </p:spPr>
        <p:txBody>
          <a:bodyPr wrap="square">
            <a:spAutoFit/>
          </a:bodyPr>
          <a:lstStyle/>
          <a:p>
            <a:r>
              <a:rPr lang="es-ES_tradnl" dirty="0"/>
              <a:t>Dcho. Empresarial</a:t>
            </a:r>
            <a:endParaRPr lang="es-PE" dirty="0"/>
          </a:p>
        </p:txBody>
      </p:sp>
      <p:sp>
        <p:nvSpPr>
          <p:cNvPr id="11" name="CuadroTexto 10">
            <a:extLst>
              <a:ext uri="{FF2B5EF4-FFF2-40B4-BE49-F238E27FC236}">
                <a16:creationId xmlns:a16="http://schemas.microsoft.com/office/drawing/2014/main" id="{47D5D146-6D97-4015-09F2-1743782438C0}"/>
              </a:ext>
            </a:extLst>
          </p:cNvPr>
          <p:cNvSpPr txBox="1"/>
          <p:nvPr/>
        </p:nvSpPr>
        <p:spPr>
          <a:xfrm>
            <a:off x="2500734" y="1930524"/>
            <a:ext cx="1718819" cy="369332"/>
          </a:xfrm>
          <a:prstGeom prst="rect">
            <a:avLst/>
          </a:prstGeom>
          <a:noFill/>
          <a:ln>
            <a:solidFill>
              <a:srgbClr val="C00000"/>
            </a:solidFill>
          </a:ln>
        </p:spPr>
        <p:txBody>
          <a:bodyPr wrap="square">
            <a:spAutoFit/>
          </a:bodyPr>
          <a:lstStyle/>
          <a:p>
            <a:r>
              <a:rPr lang="es-ES_tradnl" dirty="0"/>
              <a:t>Constitucional</a:t>
            </a:r>
            <a:endParaRPr lang="es-PE" dirty="0"/>
          </a:p>
        </p:txBody>
      </p:sp>
      <p:sp>
        <p:nvSpPr>
          <p:cNvPr id="12" name="CuadroTexto 11">
            <a:extLst>
              <a:ext uri="{FF2B5EF4-FFF2-40B4-BE49-F238E27FC236}">
                <a16:creationId xmlns:a16="http://schemas.microsoft.com/office/drawing/2014/main" id="{56BE9880-5D76-37C0-AA05-44C0D912439A}"/>
              </a:ext>
            </a:extLst>
          </p:cNvPr>
          <p:cNvSpPr txBox="1"/>
          <p:nvPr/>
        </p:nvSpPr>
        <p:spPr>
          <a:xfrm>
            <a:off x="2500735" y="2494163"/>
            <a:ext cx="765995" cy="369332"/>
          </a:xfrm>
          <a:prstGeom prst="rect">
            <a:avLst/>
          </a:prstGeom>
          <a:noFill/>
          <a:ln>
            <a:solidFill>
              <a:srgbClr val="C00000"/>
            </a:solidFill>
          </a:ln>
        </p:spPr>
        <p:txBody>
          <a:bodyPr wrap="square">
            <a:spAutoFit/>
          </a:bodyPr>
          <a:lstStyle/>
          <a:p>
            <a:r>
              <a:rPr lang="es-ES_tradnl" dirty="0"/>
              <a:t>Civil</a:t>
            </a:r>
            <a:endParaRPr lang="es-PE" dirty="0"/>
          </a:p>
        </p:txBody>
      </p:sp>
      <p:sp>
        <p:nvSpPr>
          <p:cNvPr id="13" name="CuadroTexto 12">
            <a:extLst>
              <a:ext uri="{FF2B5EF4-FFF2-40B4-BE49-F238E27FC236}">
                <a16:creationId xmlns:a16="http://schemas.microsoft.com/office/drawing/2014/main" id="{118F2FBB-BB5D-173D-DA1B-CD6B2F7C1FF9}"/>
              </a:ext>
            </a:extLst>
          </p:cNvPr>
          <p:cNvSpPr txBox="1"/>
          <p:nvPr/>
        </p:nvSpPr>
        <p:spPr>
          <a:xfrm>
            <a:off x="2500733" y="3132716"/>
            <a:ext cx="974805" cy="369332"/>
          </a:xfrm>
          <a:prstGeom prst="rect">
            <a:avLst/>
          </a:prstGeom>
          <a:noFill/>
          <a:ln>
            <a:solidFill>
              <a:srgbClr val="C00000"/>
            </a:solidFill>
          </a:ln>
        </p:spPr>
        <p:txBody>
          <a:bodyPr wrap="square">
            <a:spAutoFit/>
          </a:bodyPr>
          <a:lstStyle/>
          <a:p>
            <a:r>
              <a:rPr lang="es-ES_tradnl" dirty="0"/>
              <a:t>Laboral</a:t>
            </a:r>
            <a:endParaRPr lang="es-PE" dirty="0"/>
          </a:p>
        </p:txBody>
      </p:sp>
      <p:sp>
        <p:nvSpPr>
          <p:cNvPr id="16" name="CuadroTexto 15">
            <a:extLst>
              <a:ext uri="{FF2B5EF4-FFF2-40B4-BE49-F238E27FC236}">
                <a16:creationId xmlns:a16="http://schemas.microsoft.com/office/drawing/2014/main" id="{E0F7440B-6F91-A68A-BD8C-54CECF27BB2A}"/>
              </a:ext>
            </a:extLst>
          </p:cNvPr>
          <p:cNvSpPr txBox="1"/>
          <p:nvPr/>
        </p:nvSpPr>
        <p:spPr>
          <a:xfrm>
            <a:off x="4663317" y="1930296"/>
            <a:ext cx="2200289" cy="369332"/>
          </a:xfrm>
          <a:prstGeom prst="rect">
            <a:avLst/>
          </a:prstGeom>
          <a:noFill/>
          <a:ln>
            <a:solidFill>
              <a:srgbClr val="C00000"/>
            </a:solidFill>
          </a:ln>
        </p:spPr>
        <p:txBody>
          <a:bodyPr wrap="square">
            <a:spAutoFit/>
          </a:bodyPr>
          <a:lstStyle/>
          <a:p>
            <a:r>
              <a:rPr lang="es-ES_tradnl" dirty="0"/>
              <a:t>Constitución</a:t>
            </a:r>
            <a:endParaRPr lang="es-PE" dirty="0"/>
          </a:p>
        </p:txBody>
      </p:sp>
      <p:sp>
        <p:nvSpPr>
          <p:cNvPr id="18" name="CuadroTexto 17">
            <a:extLst>
              <a:ext uri="{FF2B5EF4-FFF2-40B4-BE49-F238E27FC236}">
                <a16:creationId xmlns:a16="http://schemas.microsoft.com/office/drawing/2014/main" id="{528C30C0-B51E-FE04-8EB9-05547C98BE15}"/>
              </a:ext>
            </a:extLst>
          </p:cNvPr>
          <p:cNvSpPr txBox="1"/>
          <p:nvPr/>
        </p:nvSpPr>
        <p:spPr>
          <a:xfrm>
            <a:off x="4663318" y="2505318"/>
            <a:ext cx="2200290" cy="369332"/>
          </a:xfrm>
          <a:prstGeom prst="rect">
            <a:avLst/>
          </a:prstGeom>
          <a:noFill/>
          <a:ln>
            <a:solidFill>
              <a:srgbClr val="C00000"/>
            </a:solidFill>
          </a:ln>
        </p:spPr>
        <p:txBody>
          <a:bodyPr wrap="square">
            <a:spAutoFit/>
          </a:bodyPr>
          <a:lstStyle/>
          <a:p>
            <a:r>
              <a:rPr lang="es-ES_tradnl" dirty="0"/>
              <a:t>Código Civil</a:t>
            </a:r>
            <a:endParaRPr lang="es-PE" dirty="0"/>
          </a:p>
        </p:txBody>
      </p:sp>
      <p:sp>
        <p:nvSpPr>
          <p:cNvPr id="20" name="CuadroTexto 19">
            <a:extLst>
              <a:ext uri="{FF2B5EF4-FFF2-40B4-BE49-F238E27FC236}">
                <a16:creationId xmlns:a16="http://schemas.microsoft.com/office/drawing/2014/main" id="{C6181DA7-AB8A-5EBA-DBC9-A1C0E9D45E83}"/>
              </a:ext>
            </a:extLst>
          </p:cNvPr>
          <p:cNvSpPr txBox="1"/>
          <p:nvPr/>
        </p:nvSpPr>
        <p:spPr>
          <a:xfrm>
            <a:off x="7652513" y="1930524"/>
            <a:ext cx="4028209" cy="369332"/>
          </a:xfrm>
          <a:prstGeom prst="rect">
            <a:avLst/>
          </a:prstGeom>
          <a:noFill/>
          <a:ln>
            <a:solidFill>
              <a:srgbClr val="C00000"/>
            </a:solidFill>
          </a:ln>
        </p:spPr>
        <p:txBody>
          <a:bodyPr wrap="square">
            <a:spAutoFit/>
          </a:bodyPr>
          <a:lstStyle/>
          <a:p>
            <a:r>
              <a:rPr lang="es-ES_tradnl" dirty="0"/>
              <a:t>Nuevo código Procesal Constitucional</a:t>
            </a:r>
            <a:endParaRPr lang="es-PE" dirty="0"/>
          </a:p>
        </p:txBody>
      </p:sp>
      <p:sp>
        <p:nvSpPr>
          <p:cNvPr id="25" name="CuadroTexto 24">
            <a:extLst>
              <a:ext uri="{FF2B5EF4-FFF2-40B4-BE49-F238E27FC236}">
                <a16:creationId xmlns:a16="http://schemas.microsoft.com/office/drawing/2014/main" id="{C175575E-C5E6-B82E-10B6-09420E70DF49}"/>
              </a:ext>
            </a:extLst>
          </p:cNvPr>
          <p:cNvSpPr txBox="1"/>
          <p:nvPr/>
        </p:nvSpPr>
        <p:spPr>
          <a:xfrm>
            <a:off x="2500734" y="3744917"/>
            <a:ext cx="998739" cy="369332"/>
          </a:xfrm>
          <a:prstGeom prst="rect">
            <a:avLst/>
          </a:prstGeom>
          <a:noFill/>
          <a:ln>
            <a:solidFill>
              <a:srgbClr val="C00000"/>
            </a:solidFill>
          </a:ln>
        </p:spPr>
        <p:txBody>
          <a:bodyPr wrap="square">
            <a:spAutoFit/>
          </a:bodyPr>
          <a:lstStyle/>
          <a:p>
            <a:r>
              <a:rPr lang="es-ES_tradnl" dirty="0"/>
              <a:t>Penal</a:t>
            </a:r>
            <a:endParaRPr lang="es-PE" dirty="0"/>
          </a:p>
        </p:txBody>
      </p:sp>
      <p:sp>
        <p:nvSpPr>
          <p:cNvPr id="27" name="CuadroTexto 26">
            <a:extLst>
              <a:ext uri="{FF2B5EF4-FFF2-40B4-BE49-F238E27FC236}">
                <a16:creationId xmlns:a16="http://schemas.microsoft.com/office/drawing/2014/main" id="{AF66123E-82CB-83A3-587E-D2687087687E}"/>
              </a:ext>
            </a:extLst>
          </p:cNvPr>
          <p:cNvSpPr txBox="1"/>
          <p:nvPr/>
        </p:nvSpPr>
        <p:spPr>
          <a:xfrm>
            <a:off x="2500734" y="4430965"/>
            <a:ext cx="1334866" cy="369332"/>
          </a:xfrm>
          <a:prstGeom prst="rect">
            <a:avLst/>
          </a:prstGeom>
          <a:noFill/>
          <a:ln>
            <a:solidFill>
              <a:srgbClr val="C00000"/>
            </a:solidFill>
          </a:ln>
        </p:spPr>
        <p:txBody>
          <a:bodyPr wrap="square">
            <a:spAutoFit/>
          </a:bodyPr>
          <a:lstStyle/>
          <a:p>
            <a:r>
              <a:rPr lang="es-ES_tradnl" dirty="0"/>
              <a:t>Tributario</a:t>
            </a:r>
            <a:endParaRPr lang="es-PE" dirty="0"/>
          </a:p>
        </p:txBody>
      </p:sp>
      <p:cxnSp>
        <p:nvCxnSpPr>
          <p:cNvPr id="55" name="Conector recto de flecha 54">
            <a:extLst>
              <a:ext uri="{FF2B5EF4-FFF2-40B4-BE49-F238E27FC236}">
                <a16:creationId xmlns:a16="http://schemas.microsoft.com/office/drawing/2014/main" id="{D60A4C48-B7E6-6681-5FA5-345BA957B0DD}"/>
              </a:ext>
            </a:extLst>
          </p:cNvPr>
          <p:cNvCxnSpPr>
            <a:cxnSpLocks/>
            <a:stCxn id="9" idx="3"/>
            <a:endCxn id="11" idx="1"/>
          </p:cNvCxnSpPr>
          <p:nvPr/>
        </p:nvCxnSpPr>
        <p:spPr>
          <a:xfrm flipV="1">
            <a:off x="1870142" y="2115190"/>
            <a:ext cx="630592" cy="86279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108C8157-C746-01C9-0CD4-BCC32CCED1D4}"/>
              </a:ext>
            </a:extLst>
          </p:cNvPr>
          <p:cNvCxnSpPr>
            <a:cxnSpLocks/>
            <a:stCxn id="9" idx="3"/>
            <a:endCxn id="12" idx="1"/>
          </p:cNvCxnSpPr>
          <p:nvPr/>
        </p:nvCxnSpPr>
        <p:spPr>
          <a:xfrm flipV="1">
            <a:off x="1870142" y="2678829"/>
            <a:ext cx="630593" cy="29915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ector recto de flecha 60">
            <a:extLst>
              <a:ext uri="{FF2B5EF4-FFF2-40B4-BE49-F238E27FC236}">
                <a16:creationId xmlns:a16="http://schemas.microsoft.com/office/drawing/2014/main" id="{71F2B653-646E-1768-7061-847BE240DB58}"/>
              </a:ext>
            </a:extLst>
          </p:cNvPr>
          <p:cNvCxnSpPr>
            <a:cxnSpLocks/>
            <a:stCxn id="9" idx="3"/>
            <a:endCxn id="13" idx="1"/>
          </p:cNvCxnSpPr>
          <p:nvPr/>
        </p:nvCxnSpPr>
        <p:spPr>
          <a:xfrm>
            <a:off x="1870142" y="2977980"/>
            <a:ext cx="630591" cy="33940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onector recto de flecha 122">
            <a:extLst>
              <a:ext uri="{FF2B5EF4-FFF2-40B4-BE49-F238E27FC236}">
                <a16:creationId xmlns:a16="http://schemas.microsoft.com/office/drawing/2014/main" id="{80BBD6B4-21EC-A2A9-4483-7B5F1ED80949}"/>
              </a:ext>
            </a:extLst>
          </p:cNvPr>
          <p:cNvCxnSpPr>
            <a:cxnSpLocks/>
            <a:stCxn id="11" idx="3"/>
            <a:endCxn id="16" idx="1"/>
          </p:cNvCxnSpPr>
          <p:nvPr/>
        </p:nvCxnSpPr>
        <p:spPr>
          <a:xfrm flipV="1">
            <a:off x="4219553" y="2114962"/>
            <a:ext cx="443764" cy="22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ector recto de flecha 123">
            <a:extLst>
              <a:ext uri="{FF2B5EF4-FFF2-40B4-BE49-F238E27FC236}">
                <a16:creationId xmlns:a16="http://schemas.microsoft.com/office/drawing/2014/main" id="{7D41CF3F-66D2-9A2A-B085-AA99BC1BF674}"/>
              </a:ext>
            </a:extLst>
          </p:cNvPr>
          <p:cNvCxnSpPr>
            <a:cxnSpLocks/>
            <a:stCxn id="9" idx="3"/>
            <a:endCxn id="25" idx="1"/>
          </p:cNvCxnSpPr>
          <p:nvPr/>
        </p:nvCxnSpPr>
        <p:spPr>
          <a:xfrm>
            <a:off x="1870142" y="2977980"/>
            <a:ext cx="630592" cy="95160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6" name="Título 1">
            <a:extLst>
              <a:ext uri="{FF2B5EF4-FFF2-40B4-BE49-F238E27FC236}">
                <a16:creationId xmlns:a16="http://schemas.microsoft.com/office/drawing/2014/main" id="{84844C8F-07B2-CF07-194D-4014B759D50E}"/>
              </a:ext>
            </a:extLst>
          </p:cNvPr>
          <p:cNvSpPr txBox="1">
            <a:spLocks/>
          </p:cNvSpPr>
          <p:nvPr/>
        </p:nvSpPr>
        <p:spPr>
          <a:xfrm>
            <a:off x="1928927" y="267630"/>
            <a:ext cx="6802933" cy="66210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S" sz="2800" b="1" dirty="0">
                <a:solidFill>
                  <a:srgbClr val="0070C0"/>
                </a:solidFill>
                <a:latin typeface="Agency FB" panose="020B0503020202020204" pitchFamily="34" charset="0"/>
              </a:rPr>
              <a:t>RELACIÓN CON OTRAS RAMAS DEL DERECHO</a:t>
            </a:r>
            <a:endParaRPr kumimoji="0" lang="es-PE" sz="2800" b="1" i="0" u="none" strike="noStrike" kern="1200" cap="none" spc="0" normalizeH="0" baseline="0" noProof="0" dirty="0">
              <a:ln>
                <a:noFill/>
              </a:ln>
              <a:solidFill>
                <a:srgbClr val="0070C0"/>
              </a:solidFill>
              <a:effectLst/>
              <a:uLnTx/>
              <a:uFillTx/>
              <a:latin typeface="Agency FB" panose="020B0503020202020204" pitchFamily="34" charset="0"/>
            </a:endParaRPr>
          </a:p>
        </p:txBody>
      </p:sp>
      <p:sp>
        <p:nvSpPr>
          <p:cNvPr id="51" name="CuadroTexto 50">
            <a:extLst>
              <a:ext uri="{FF2B5EF4-FFF2-40B4-BE49-F238E27FC236}">
                <a16:creationId xmlns:a16="http://schemas.microsoft.com/office/drawing/2014/main" id="{89ED4701-5529-BD9B-7715-31EFF2E9F2D2}"/>
              </a:ext>
            </a:extLst>
          </p:cNvPr>
          <p:cNvSpPr txBox="1"/>
          <p:nvPr/>
        </p:nvSpPr>
        <p:spPr>
          <a:xfrm>
            <a:off x="7652513" y="2497296"/>
            <a:ext cx="4028209" cy="369332"/>
          </a:xfrm>
          <a:prstGeom prst="rect">
            <a:avLst/>
          </a:prstGeom>
          <a:noFill/>
          <a:ln>
            <a:solidFill>
              <a:srgbClr val="C00000"/>
            </a:solidFill>
          </a:ln>
        </p:spPr>
        <p:txBody>
          <a:bodyPr wrap="square">
            <a:spAutoFit/>
          </a:bodyPr>
          <a:lstStyle/>
          <a:p>
            <a:r>
              <a:rPr lang="es-ES_tradnl" dirty="0"/>
              <a:t>Código Procesal Civil</a:t>
            </a:r>
            <a:endParaRPr lang="es-PE" dirty="0"/>
          </a:p>
        </p:txBody>
      </p:sp>
      <p:sp>
        <p:nvSpPr>
          <p:cNvPr id="52" name="CuadroTexto 51">
            <a:extLst>
              <a:ext uri="{FF2B5EF4-FFF2-40B4-BE49-F238E27FC236}">
                <a16:creationId xmlns:a16="http://schemas.microsoft.com/office/drawing/2014/main" id="{FC2CA8A1-AD37-CE92-770F-7B49537B8819}"/>
              </a:ext>
            </a:extLst>
          </p:cNvPr>
          <p:cNvSpPr txBox="1"/>
          <p:nvPr/>
        </p:nvSpPr>
        <p:spPr>
          <a:xfrm>
            <a:off x="4663318" y="3087754"/>
            <a:ext cx="2200291" cy="523220"/>
          </a:xfrm>
          <a:prstGeom prst="rect">
            <a:avLst/>
          </a:prstGeom>
          <a:noFill/>
          <a:ln>
            <a:solidFill>
              <a:srgbClr val="C00000"/>
            </a:solidFill>
          </a:ln>
        </p:spPr>
        <p:txBody>
          <a:bodyPr wrap="square">
            <a:spAutoFit/>
          </a:bodyPr>
          <a:lstStyle/>
          <a:p>
            <a:r>
              <a:rPr lang="es-ES_tradnl" sz="1400" dirty="0"/>
              <a:t>Ley Productividad y Competitividad Laboral</a:t>
            </a:r>
            <a:endParaRPr lang="es-PE" sz="1400" dirty="0"/>
          </a:p>
        </p:txBody>
      </p:sp>
      <p:sp>
        <p:nvSpPr>
          <p:cNvPr id="56" name="CuadroTexto 55">
            <a:extLst>
              <a:ext uri="{FF2B5EF4-FFF2-40B4-BE49-F238E27FC236}">
                <a16:creationId xmlns:a16="http://schemas.microsoft.com/office/drawing/2014/main" id="{58154A06-F029-60E0-369A-0007FC65A5B9}"/>
              </a:ext>
            </a:extLst>
          </p:cNvPr>
          <p:cNvSpPr txBox="1"/>
          <p:nvPr/>
        </p:nvSpPr>
        <p:spPr>
          <a:xfrm>
            <a:off x="7652513" y="3106720"/>
            <a:ext cx="3475036" cy="369332"/>
          </a:xfrm>
          <a:prstGeom prst="rect">
            <a:avLst/>
          </a:prstGeom>
          <a:noFill/>
          <a:ln>
            <a:solidFill>
              <a:srgbClr val="C00000"/>
            </a:solidFill>
          </a:ln>
        </p:spPr>
        <p:txBody>
          <a:bodyPr wrap="square">
            <a:spAutoFit/>
          </a:bodyPr>
          <a:lstStyle/>
          <a:p>
            <a:r>
              <a:rPr lang="es-ES_tradnl" dirty="0"/>
              <a:t>Nueva Ley Procesal del Trabajo</a:t>
            </a:r>
            <a:endParaRPr lang="es-PE" dirty="0"/>
          </a:p>
        </p:txBody>
      </p:sp>
      <p:sp>
        <p:nvSpPr>
          <p:cNvPr id="70" name="CuadroTexto 69">
            <a:extLst>
              <a:ext uri="{FF2B5EF4-FFF2-40B4-BE49-F238E27FC236}">
                <a16:creationId xmlns:a16="http://schemas.microsoft.com/office/drawing/2014/main" id="{DDB5E5AF-36E6-F1E3-8728-88EB7ACA90AA}"/>
              </a:ext>
            </a:extLst>
          </p:cNvPr>
          <p:cNvSpPr txBox="1"/>
          <p:nvPr/>
        </p:nvSpPr>
        <p:spPr>
          <a:xfrm>
            <a:off x="4663318" y="3790615"/>
            <a:ext cx="2200288" cy="369332"/>
          </a:xfrm>
          <a:prstGeom prst="rect">
            <a:avLst/>
          </a:prstGeom>
          <a:noFill/>
          <a:ln>
            <a:solidFill>
              <a:srgbClr val="C00000"/>
            </a:solidFill>
          </a:ln>
        </p:spPr>
        <p:txBody>
          <a:bodyPr wrap="square">
            <a:spAutoFit/>
          </a:bodyPr>
          <a:lstStyle/>
          <a:p>
            <a:r>
              <a:rPr lang="es-ES_tradnl" dirty="0"/>
              <a:t>Código Penal</a:t>
            </a:r>
            <a:endParaRPr lang="es-PE" dirty="0"/>
          </a:p>
        </p:txBody>
      </p:sp>
      <p:cxnSp>
        <p:nvCxnSpPr>
          <p:cNvPr id="71" name="Conector recto de flecha 70">
            <a:extLst>
              <a:ext uri="{FF2B5EF4-FFF2-40B4-BE49-F238E27FC236}">
                <a16:creationId xmlns:a16="http://schemas.microsoft.com/office/drawing/2014/main" id="{54B35CB6-A803-AD90-00DF-205A3F1FAE01}"/>
              </a:ext>
            </a:extLst>
          </p:cNvPr>
          <p:cNvCxnSpPr>
            <a:cxnSpLocks/>
          </p:cNvCxnSpPr>
          <p:nvPr/>
        </p:nvCxnSpPr>
        <p:spPr>
          <a:xfrm>
            <a:off x="6898216" y="3349364"/>
            <a:ext cx="707703"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2" name="CuadroTexto 71">
            <a:extLst>
              <a:ext uri="{FF2B5EF4-FFF2-40B4-BE49-F238E27FC236}">
                <a16:creationId xmlns:a16="http://schemas.microsoft.com/office/drawing/2014/main" id="{CF679B3B-D4EC-C49A-C649-EDB1F10AC5E3}"/>
              </a:ext>
            </a:extLst>
          </p:cNvPr>
          <p:cNvSpPr txBox="1"/>
          <p:nvPr/>
        </p:nvSpPr>
        <p:spPr>
          <a:xfrm>
            <a:off x="7652513" y="3682201"/>
            <a:ext cx="4028209" cy="369332"/>
          </a:xfrm>
          <a:prstGeom prst="rect">
            <a:avLst/>
          </a:prstGeom>
          <a:noFill/>
          <a:ln>
            <a:solidFill>
              <a:srgbClr val="C00000"/>
            </a:solidFill>
          </a:ln>
        </p:spPr>
        <p:txBody>
          <a:bodyPr wrap="square">
            <a:spAutoFit/>
          </a:bodyPr>
          <a:lstStyle/>
          <a:p>
            <a:r>
              <a:rPr lang="es-ES_tradnl" dirty="0"/>
              <a:t>Nuevo Código Procesal Penal</a:t>
            </a:r>
            <a:endParaRPr lang="es-PE" dirty="0"/>
          </a:p>
        </p:txBody>
      </p:sp>
      <p:sp>
        <p:nvSpPr>
          <p:cNvPr id="73" name="CuadroTexto 72">
            <a:extLst>
              <a:ext uri="{FF2B5EF4-FFF2-40B4-BE49-F238E27FC236}">
                <a16:creationId xmlns:a16="http://schemas.microsoft.com/office/drawing/2014/main" id="{0B34E1CA-9231-8E52-93DB-5935A1EC78D0}"/>
              </a:ext>
            </a:extLst>
          </p:cNvPr>
          <p:cNvSpPr txBox="1"/>
          <p:nvPr/>
        </p:nvSpPr>
        <p:spPr>
          <a:xfrm>
            <a:off x="4663318" y="4430965"/>
            <a:ext cx="2200288" cy="369332"/>
          </a:xfrm>
          <a:prstGeom prst="rect">
            <a:avLst/>
          </a:prstGeom>
          <a:noFill/>
          <a:ln>
            <a:solidFill>
              <a:srgbClr val="C00000"/>
            </a:solidFill>
          </a:ln>
        </p:spPr>
        <p:txBody>
          <a:bodyPr wrap="square">
            <a:spAutoFit/>
          </a:bodyPr>
          <a:lstStyle/>
          <a:p>
            <a:r>
              <a:rPr lang="es-ES_tradnl" dirty="0"/>
              <a:t>Código Tributario</a:t>
            </a:r>
            <a:endParaRPr lang="es-PE" dirty="0"/>
          </a:p>
        </p:txBody>
      </p:sp>
      <p:cxnSp>
        <p:nvCxnSpPr>
          <p:cNvPr id="74" name="Conector recto de flecha 73">
            <a:extLst>
              <a:ext uri="{FF2B5EF4-FFF2-40B4-BE49-F238E27FC236}">
                <a16:creationId xmlns:a16="http://schemas.microsoft.com/office/drawing/2014/main" id="{2E8AD826-D79C-54DA-3793-B69408814FD7}"/>
              </a:ext>
            </a:extLst>
          </p:cNvPr>
          <p:cNvCxnSpPr>
            <a:cxnSpLocks/>
            <a:stCxn id="27" idx="3"/>
            <a:endCxn id="73" idx="1"/>
          </p:cNvCxnSpPr>
          <p:nvPr/>
        </p:nvCxnSpPr>
        <p:spPr>
          <a:xfrm>
            <a:off x="3835600" y="4615631"/>
            <a:ext cx="827718"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5" name="CuadroTexto 74">
            <a:extLst>
              <a:ext uri="{FF2B5EF4-FFF2-40B4-BE49-F238E27FC236}">
                <a16:creationId xmlns:a16="http://schemas.microsoft.com/office/drawing/2014/main" id="{67A39BC4-A642-D728-5BE9-480B851AE519}"/>
              </a:ext>
            </a:extLst>
          </p:cNvPr>
          <p:cNvSpPr txBox="1"/>
          <p:nvPr/>
        </p:nvSpPr>
        <p:spPr>
          <a:xfrm>
            <a:off x="7680176" y="4365104"/>
            <a:ext cx="4028209" cy="369332"/>
          </a:xfrm>
          <a:prstGeom prst="rect">
            <a:avLst/>
          </a:prstGeom>
          <a:noFill/>
          <a:ln>
            <a:solidFill>
              <a:srgbClr val="C00000"/>
            </a:solidFill>
          </a:ln>
        </p:spPr>
        <p:txBody>
          <a:bodyPr wrap="square">
            <a:spAutoFit/>
          </a:bodyPr>
          <a:lstStyle/>
          <a:p>
            <a:r>
              <a:rPr lang="es-ES_tradnl" dirty="0"/>
              <a:t>Ley del Impuesto a la Renta</a:t>
            </a:r>
            <a:endParaRPr lang="es-PE" dirty="0"/>
          </a:p>
        </p:txBody>
      </p:sp>
      <p:cxnSp>
        <p:nvCxnSpPr>
          <p:cNvPr id="96" name="Conector recto de flecha 95">
            <a:extLst>
              <a:ext uri="{FF2B5EF4-FFF2-40B4-BE49-F238E27FC236}">
                <a16:creationId xmlns:a16="http://schemas.microsoft.com/office/drawing/2014/main" id="{DC6AA8A6-6CBA-6443-3BC0-E840399A2D87}"/>
              </a:ext>
            </a:extLst>
          </p:cNvPr>
          <p:cNvCxnSpPr>
            <a:cxnSpLocks/>
            <a:stCxn id="9" idx="3"/>
            <a:endCxn id="27" idx="1"/>
          </p:cNvCxnSpPr>
          <p:nvPr/>
        </p:nvCxnSpPr>
        <p:spPr>
          <a:xfrm>
            <a:off x="1870142" y="2977980"/>
            <a:ext cx="630592" cy="163765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ector recto de flecha 113">
            <a:extLst>
              <a:ext uri="{FF2B5EF4-FFF2-40B4-BE49-F238E27FC236}">
                <a16:creationId xmlns:a16="http://schemas.microsoft.com/office/drawing/2014/main" id="{C67E539C-86D8-3041-5AD2-6F4FEA3E46DE}"/>
              </a:ext>
            </a:extLst>
          </p:cNvPr>
          <p:cNvCxnSpPr>
            <a:cxnSpLocks/>
            <a:stCxn id="12" idx="3"/>
            <a:endCxn id="18" idx="1"/>
          </p:cNvCxnSpPr>
          <p:nvPr/>
        </p:nvCxnSpPr>
        <p:spPr>
          <a:xfrm>
            <a:off x="3266730" y="2678829"/>
            <a:ext cx="1396588" cy="1115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ector recto de flecha 132">
            <a:extLst>
              <a:ext uri="{FF2B5EF4-FFF2-40B4-BE49-F238E27FC236}">
                <a16:creationId xmlns:a16="http://schemas.microsoft.com/office/drawing/2014/main" id="{2171EE0F-A554-29DA-FCDD-57B48AF1AEC1}"/>
              </a:ext>
            </a:extLst>
          </p:cNvPr>
          <p:cNvCxnSpPr>
            <a:cxnSpLocks/>
            <a:stCxn id="13" idx="3"/>
            <a:endCxn id="52" idx="1"/>
          </p:cNvCxnSpPr>
          <p:nvPr/>
        </p:nvCxnSpPr>
        <p:spPr>
          <a:xfrm>
            <a:off x="3475538" y="3317382"/>
            <a:ext cx="1187780" cy="3198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Conector recto de flecha 135">
            <a:extLst>
              <a:ext uri="{FF2B5EF4-FFF2-40B4-BE49-F238E27FC236}">
                <a16:creationId xmlns:a16="http://schemas.microsoft.com/office/drawing/2014/main" id="{53E11B71-CB4D-147B-F3B5-35DC4CE28AC9}"/>
              </a:ext>
            </a:extLst>
          </p:cNvPr>
          <p:cNvCxnSpPr>
            <a:cxnSpLocks/>
            <a:endCxn id="70" idx="1"/>
          </p:cNvCxnSpPr>
          <p:nvPr/>
        </p:nvCxnSpPr>
        <p:spPr>
          <a:xfrm>
            <a:off x="3456874" y="3955297"/>
            <a:ext cx="1206444" cy="1998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Conector recto de flecha 151">
            <a:extLst>
              <a:ext uri="{FF2B5EF4-FFF2-40B4-BE49-F238E27FC236}">
                <a16:creationId xmlns:a16="http://schemas.microsoft.com/office/drawing/2014/main" id="{CE2848BD-C666-A2F4-7D1D-392795B7C618}"/>
              </a:ext>
            </a:extLst>
          </p:cNvPr>
          <p:cNvCxnSpPr>
            <a:cxnSpLocks/>
          </p:cNvCxnSpPr>
          <p:nvPr/>
        </p:nvCxnSpPr>
        <p:spPr>
          <a:xfrm>
            <a:off x="6898216" y="3962835"/>
            <a:ext cx="707703"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Conector recto de flecha 152">
            <a:extLst>
              <a:ext uri="{FF2B5EF4-FFF2-40B4-BE49-F238E27FC236}">
                <a16:creationId xmlns:a16="http://schemas.microsoft.com/office/drawing/2014/main" id="{B66EE4FE-16CC-0F5F-CD22-067B8FFC2FCD}"/>
              </a:ext>
            </a:extLst>
          </p:cNvPr>
          <p:cNvCxnSpPr>
            <a:cxnSpLocks/>
          </p:cNvCxnSpPr>
          <p:nvPr/>
        </p:nvCxnSpPr>
        <p:spPr>
          <a:xfrm>
            <a:off x="6887467" y="2121243"/>
            <a:ext cx="707703"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Conector recto de flecha 153">
            <a:extLst>
              <a:ext uri="{FF2B5EF4-FFF2-40B4-BE49-F238E27FC236}">
                <a16:creationId xmlns:a16="http://schemas.microsoft.com/office/drawing/2014/main" id="{4E00E317-D988-CBBF-63E7-8EF1680D95A3}"/>
              </a:ext>
            </a:extLst>
          </p:cNvPr>
          <p:cNvCxnSpPr>
            <a:cxnSpLocks/>
          </p:cNvCxnSpPr>
          <p:nvPr/>
        </p:nvCxnSpPr>
        <p:spPr>
          <a:xfrm>
            <a:off x="6863606" y="2689984"/>
            <a:ext cx="707703"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Conector recto de flecha 154">
            <a:extLst>
              <a:ext uri="{FF2B5EF4-FFF2-40B4-BE49-F238E27FC236}">
                <a16:creationId xmlns:a16="http://schemas.microsoft.com/office/drawing/2014/main" id="{9947675B-391B-13D6-6660-34BBF11A2CD9}"/>
              </a:ext>
            </a:extLst>
          </p:cNvPr>
          <p:cNvCxnSpPr>
            <a:cxnSpLocks/>
          </p:cNvCxnSpPr>
          <p:nvPr/>
        </p:nvCxnSpPr>
        <p:spPr>
          <a:xfrm>
            <a:off x="6898216" y="4615631"/>
            <a:ext cx="707703"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088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ítulo 1">
            <a:extLst>
              <a:ext uri="{FF2B5EF4-FFF2-40B4-BE49-F238E27FC236}">
                <a16:creationId xmlns:a16="http://schemas.microsoft.com/office/drawing/2014/main" id="{CD0B7479-0FB0-ED69-845F-3057AED2BC5E}"/>
              </a:ext>
            </a:extLst>
          </p:cNvPr>
          <p:cNvSpPr txBox="1">
            <a:spLocks/>
          </p:cNvSpPr>
          <p:nvPr/>
        </p:nvSpPr>
        <p:spPr>
          <a:xfrm>
            <a:off x="578734" y="140620"/>
            <a:ext cx="8663593" cy="66210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a:ln>
                  <a:noFill/>
                </a:ln>
                <a:solidFill>
                  <a:srgbClr val="0070C0"/>
                </a:solidFill>
                <a:effectLst/>
                <a:uLnTx/>
                <a:uFillTx/>
                <a:latin typeface="Agency FB" panose="020B0503020202020204" pitchFamily="34" charset="0"/>
              </a:rPr>
              <a:t>EL CONCEPTO DE DERECHO EMPRESARIAL:</a:t>
            </a:r>
            <a:endParaRPr kumimoji="0" lang="es-PE" sz="2800" b="1" i="0" u="none" strike="noStrike" kern="1200" cap="none" spc="0" normalizeH="0" baseline="0" noProof="0" dirty="0">
              <a:ln>
                <a:noFill/>
              </a:ln>
              <a:solidFill>
                <a:srgbClr val="0070C0"/>
              </a:solidFill>
              <a:effectLst/>
              <a:uLnTx/>
              <a:uFillTx/>
              <a:latin typeface="Agency FB" panose="020B0503020202020204" pitchFamily="34" charset="0"/>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9177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5" name="Marcador de contenido 2">
            <a:extLst>
              <a:ext uri="{FF2B5EF4-FFF2-40B4-BE49-F238E27FC236}">
                <a16:creationId xmlns:a16="http://schemas.microsoft.com/office/drawing/2014/main" id="{38438289-4F30-A204-78DF-D2980A5F3B21}"/>
              </a:ext>
            </a:extLst>
          </p:cNvPr>
          <p:cNvSpPr>
            <a:spLocks noGrp="1"/>
          </p:cNvSpPr>
          <p:nvPr>
            <p:ph idx="1"/>
          </p:nvPr>
        </p:nvSpPr>
        <p:spPr>
          <a:xfrm>
            <a:off x="1415480" y="827558"/>
            <a:ext cx="8496944" cy="5521102"/>
          </a:xfrm>
        </p:spPr>
        <p:txBody>
          <a:bodyPr/>
          <a:lstStyle/>
          <a:p>
            <a:r>
              <a:rPr lang="es-ES_tradnl" dirty="0"/>
              <a:t>“El Derecho Empresarial es un sistema de:</a:t>
            </a:r>
          </a:p>
          <a:p>
            <a:r>
              <a:rPr lang="es-ES_tradnl" dirty="0"/>
              <a:t> principios (libertad de empresa, iniciativa privada, etc.) </a:t>
            </a:r>
          </a:p>
          <a:p>
            <a:r>
              <a:rPr lang="es-ES_tradnl" dirty="0"/>
              <a:t>instituciones (persona jurídica, sociedades comerciales, etc.) y </a:t>
            </a:r>
          </a:p>
          <a:p>
            <a:r>
              <a:rPr lang="es-ES_tradnl" dirty="0"/>
              <a:t>normas (Constitución, Ley general de sociedades, etc.) </a:t>
            </a:r>
          </a:p>
          <a:p>
            <a:r>
              <a:rPr lang="es-ES_tradnl" dirty="0"/>
              <a:t>que entrelazados organizan y determinan el fluir del fenómeno empresarial. </a:t>
            </a:r>
          </a:p>
          <a:p>
            <a:endParaRPr lang="es-ES_tradnl" dirty="0"/>
          </a:p>
          <a:p>
            <a:r>
              <a:rPr lang="es-ES_tradnl" dirty="0"/>
              <a:t>Asimismo es aquella que:</a:t>
            </a:r>
          </a:p>
          <a:p>
            <a:r>
              <a:rPr lang="es-ES_tradnl" dirty="0"/>
              <a:t>regula la relación entre persona, capital y trabajo, </a:t>
            </a:r>
          </a:p>
          <a:p>
            <a:r>
              <a:rPr lang="es-ES_tradnl" dirty="0"/>
              <a:t>que tienen un objeto en común: la economía. </a:t>
            </a:r>
          </a:p>
          <a:p>
            <a:r>
              <a:rPr lang="es-ES_tradnl" dirty="0"/>
              <a:t>El Derecho Empresarial estudia y regula las conductas surgidas como efectos de la relación entre las fuerzas económicas, capital, trabajo, fin económico.”</a:t>
            </a:r>
          </a:p>
        </p:txBody>
      </p:sp>
    </p:spTree>
    <p:extLst>
      <p:ext uri="{BB962C8B-B14F-4D97-AF65-F5344CB8AC3E}">
        <p14:creationId xmlns:p14="http://schemas.microsoft.com/office/powerpoint/2010/main" val="20699794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9177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644666" y="156237"/>
            <a:ext cx="9379106" cy="660400"/>
          </a:xfrm>
        </p:spPr>
        <p:txBody>
          <a:bodyPr>
            <a:normAutofit fontScale="90000"/>
          </a:bodyPr>
          <a:lstStyle/>
          <a:p>
            <a:r>
              <a:rPr lang="es-PE" b="1" dirty="0">
                <a:solidFill>
                  <a:srgbClr val="0070C0"/>
                </a:solidFill>
              </a:rPr>
              <a:t>1. Relación del Derecho Empresarial con el Derecho Constitucional </a:t>
            </a:r>
            <a:endParaRPr lang="es-ES" dirty="0">
              <a:solidFill>
                <a:srgbClr val="0070C0"/>
              </a:solidFill>
            </a:endParaRPr>
          </a:p>
        </p:txBody>
      </p:sp>
      <p:sp>
        <p:nvSpPr>
          <p:cNvPr id="8" name="Marcador de contenido 2">
            <a:extLst>
              <a:ext uri="{FF2B5EF4-FFF2-40B4-BE49-F238E27FC236}">
                <a16:creationId xmlns:a16="http://schemas.microsoft.com/office/drawing/2014/main" id="{B3CCB2F4-8262-0E31-055E-51AFF90A22E4}"/>
              </a:ext>
            </a:extLst>
          </p:cNvPr>
          <p:cNvSpPr>
            <a:spLocks noGrp="1"/>
          </p:cNvSpPr>
          <p:nvPr>
            <p:ph idx="1"/>
          </p:nvPr>
        </p:nvSpPr>
        <p:spPr>
          <a:xfrm>
            <a:off x="439664" y="1222719"/>
            <a:ext cx="9379106" cy="4412562"/>
          </a:xfrm>
        </p:spPr>
        <p:txBody>
          <a:bodyPr>
            <a:normAutofit lnSpcReduction="10000"/>
          </a:bodyPr>
          <a:lstStyle/>
          <a:p>
            <a:r>
              <a:rPr lang="es-ES_tradnl" sz="2400" dirty="0"/>
              <a:t>El Derecho empresarial regula las conductas que se originan en la creación, funcionamiento y extinción de las empresas, y estas tienen su fundamento en la Constitución </a:t>
            </a:r>
          </a:p>
          <a:p>
            <a:r>
              <a:rPr lang="es-ES_tradnl" sz="2400" dirty="0"/>
              <a:t>Así, no puede haber Derecho Empresarial si no hay previamente Derecho Constitucional, regulación de las relaciones entre los factores reales de poder (personas individuales o colectivamente asociadas). </a:t>
            </a:r>
          </a:p>
          <a:p>
            <a:r>
              <a:rPr lang="es-ES_tradnl" sz="2400" dirty="0"/>
              <a:t>En el centro o como nexo de aquellas relaciones se encuentra la </a:t>
            </a:r>
            <a:r>
              <a:rPr lang="es-ES_tradnl" sz="2400" dirty="0">
                <a:solidFill>
                  <a:srgbClr val="FF0000"/>
                </a:solidFill>
              </a:rPr>
              <a:t>libertad</a:t>
            </a:r>
            <a:r>
              <a:rPr lang="es-ES_tradnl" sz="2400" dirty="0"/>
              <a:t>, representada por la </a:t>
            </a:r>
            <a:r>
              <a:rPr lang="es-ES_tradnl" sz="2400" dirty="0">
                <a:solidFill>
                  <a:srgbClr val="FF0000"/>
                </a:solidFill>
              </a:rPr>
              <a:t>voluntad</a:t>
            </a:r>
            <a:r>
              <a:rPr lang="es-ES_tradnl" sz="2400" dirty="0"/>
              <a:t>: origen, motor y fundamento de la conducta.  </a:t>
            </a:r>
          </a:p>
          <a:p>
            <a:r>
              <a:rPr lang="es-ES_tradnl" sz="2400" dirty="0"/>
              <a:t>La empresa se encuentra enunciada y garantizada en la Constitución (</a:t>
            </a:r>
            <a:r>
              <a:rPr lang="es-ES_tradnl" sz="2400" dirty="0">
                <a:solidFill>
                  <a:srgbClr val="FF0000"/>
                </a:solidFill>
              </a:rPr>
              <a:t>Art. 59</a:t>
            </a:r>
            <a:r>
              <a:rPr lang="es-ES_tradnl" sz="2400" dirty="0"/>
              <a:t>°).</a:t>
            </a:r>
          </a:p>
        </p:txBody>
      </p:sp>
    </p:spTree>
    <p:extLst>
      <p:ext uri="{BB962C8B-B14F-4D97-AF65-F5344CB8AC3E}">
        <p14:creationId xmlns:p14="http://schemas.microsoft.com/office/powerpoint/2010/main" val="2590117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9177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644666" y="156237"/>
            <a:ext cx="9379106" cy="660400"/>
          </a:xfrm>
        </p:spPr>
        <p:txBody>
          <a:bodyPr>
            <a:normAutofit fontScale="90000"/>
          </a:bodyPr>
          <a:lstStyle/>
          <a:p>
            <a:r>
              <a:rPr lang="es-PE" b="1" dirty="0">
                <a:solidFill>
                  <a:srgbClr val="0070C0"/>
                </a:solidFill>
              </a:rPr>
              <a:t>1. Relación del Derecho Empresarial con el Derecho Constitucional </a:t>
            </a:r>
            <a:endParaRPr lang="es-ES" dirty="0">
              <a:solidFill>
                <a:srgbClr val="0070C0"/>
              </a:solidFill>
            </a:endParaRPr>
          </a:p>
        </p:txBody>
      </p:sp>
      <p:sp>
        <p:nvSpPr>
          <p:cNvPr id="6" name="CuadroTexto 5">
            <a:extLst>
              <a:ext uri="{FF2B5EF4-FFF2-40B4-BE49-F238E27FC236}">
                <a16:creationId xmlns:a16="http://schemas.microsoft.com/office/drawing/2014/main" id="{F471D16E-4EB2-F8D3-0470-FFABC4D055DD}"/>
              </a:ext>
            </a:extLst>
          </p:cNvPr>
          <p:cNvSpPr txBox="1"/>
          <p:nvPr/>
        </p:nvSpPr>
        <p:spPr>
          <a:xfrm>
            <a:off x="1199456" y="1196752"/>
            <a:ext cx="7673404" cy="4899931"/>
          </a:xfrm>
          <a:custGeom>
            <a:avLst/>
            <a:gdLst>
              <a:gd name="connsiteX0" fmla="*/ 0 w 7673404"/>
              <a:gd name="connsiteY0" fmla="*/ 0 h 4899931"/>
              <a:gd name="connsiteX1" fmla="*/ 360060 w 7673404"/>
              <a:gd name="connsiteY1" fmla="*/ 0 h 4899931"/>
              <a:gd name="connsiteX2" fmla="*/ 873588 w 7673404"/>
              <a:gd name="connsiteY2" fmla="*/ 0 h 4899931"/>
              <a:gd name="connsiteX3" fmla="*/ 1463849 w 7673404"/>
              <a:gd name="connsiteY3" fmla="*/ 0 h 4899931"/>
              <a:gd name="connsiteX4" fmla="*/ 2207579 w 7673404"/>
              <a:gd name="connsiteY4" fmla="*/ 0 h 4899931"/>
              <a:gd name="connsiteX5" fmla="*/ 2644373 w 7673404"/>
              <a:gd name="connsiteY5" fmla="*/ 0 h 4899931"/>
              <a:gd name="connsiteX6" fmla="*/ 3234635 w 7673404"/>
              <a:gd name="connsiteY6" fmla="*/ 0 h 4899931"/>
              <a:gd name="connsiteX7" fmla="*/ 3901631 w 7673404"/>
              <a:gd name="connsiteY7" fmla="*/ 0 h 4899931"/>
              <a:gd name="connsiteX8" fmla="*/ 4338425 w 7673404"/>
              <a:gd name="connsiteY8" fmla="*/ 0 h 4899931"/>
              <a:gd name="connsiteX9" fmla="*/ 5005420 w 7673404"/>
              <a:gd name="connsiteY9" fmla="*/ 0 h 4899931"/>
              <a:gd name="connsiteX10" fmla="*/ 5749150 w 7673404"/>
              <a:gd name="connsiteY10" fmla="*/ 0 h 4899931"/>
              <a:gd name="connsiteX11" fmla="*/ 6416146 w 7673404"/>
              <a:gd name="connsiteY11" fmla="*/ 0 h 4899931"/>
              <a:gd name="connsiteX12" fmla="*/ 6776206 w 7673404"/>
              <a:gd name="connsiteY12" fmla="*/ 0 h 4899931"/>
              <a:gd name="connsiteX13" fmla="*/ 7673404 w 7673404"/>
              <a:gd name="connsiteY13" fmla="*/ 0 h 4899931"/>
              <a:gd name="connsiteX14" fmla="*/ 7673404 w 7673404"/>
              <a:gd name="connsiteY14" fmla="*/ 593436 h 4899931"/>
              <a:gd name="connsiteX15" fmla="*/ 7673404 w 7673404"/>
              <a:gd name="connsiteY15" fmla="*/ 1186872 h 4899931"/>
              <a:gd name="connsiteX16" fmla="*/ 7673404 w 7673404"/>
              <a:gd name="connsiteY16" fmla="*/ 1780308 h 4899931"/>
              <a:gd name="connsiteX17" fmla="*/ 7673404 w 7673404"/>
              <a:gd name="connsiteY17" fmla="*/ 2275746 h 4899931"/>
              <a:gd name="connsiteX18" fmla="*/ 7673404 w 7673404"/>
              <a:gd name="connsiteY18" fmla="*/ 2869182 h 4899931"/>
              <a:gd name="connsiteX19" fmla="*/ 7673404 w 7673404"/>
              <a:gd name="connsiteY19" fmla="*/ 3364619 h 4899931"/>
              <a:gd name="connsiteX20" fmla="*/ 7673404 w 7673404"/>
              <a:gd name="connsiteY20" fmla="*/ 3958055 h 4899931"/>
              <a:gd name="connsiteX21" fmla="*/ 7673404 w 7673404"/>
              <a:gd name="connsiteY21" fmla="*/ 4899931 h 4899931"/>
              <a:gd name="connsiteX22" fmla="*/ 6929674 w 7673404"/>
              <a:gd name="connsiteY22" fmla="*/ 4899931 h 4899931"/>
              <a:gd name="connsiteX23" fmla="*/ 6262678 w 7673404"/>
              <a:gd name="connsiteY23" fmla="*/ 4899931 h 4899931"/>
              <a:gd name="connsiteX24" fmla="*/ 5672416 w 7673404"/>
              <a:gd name="connsiteY24" fmla="*/ 4899931 h 4899931"/>
              <a:gd name="connsiteX25" fmla="*/ 5312357 w 7673404"/>
              <a:gd name="connsiteY25" fmla="*/ 4899931 h 4899931"/>
              <a:gd name="connsiteX26" fmla="*/ 4722095 w 7673404"/>
              <a:gd name="connsiteY26" fmla="*/ 4899931 h 4899931"/>
              <a:gd name="connsiteX27" fmla="*/ 4208567 w 7673404"/>
              <a:gd name="connsiteY27" fmla="*/ 4899931 h 4899931"/>
              <a:gd name="connsiteX28" fmla="*/ 3541571 w 7673404"/>
              <a:gd name="connsiteY28" fmla="*/ 4899931 h 4899931"/>
              <a:gd name="connsiteX29" fmla="*/ 2874575 w 7673404"/>
              <a:gd name="connsiteY29" fmla="*/ 4899931 h 4899931"/>
              <a:gd name="connsiteX30" fmla="*/ 2284313 w 7673404"/>
              <a:gd name="connsiteY30" fmla="*/ 4899931 h 4899931"/>
              <a:gd name="connsiteX31" fmla="*/ 1770786 w 7673404"/>
              <a:gd name="connsiteY31" fmla="*/ 4899931 h 4899931"/>
              <a:gd name="connsiteX32" fmla="*/ 1333992 w 7673404"/>
              <a:gd name="connsiteY32" fmla="*/ 4899931 h 4899931"/>
              <a:gd name="connsiteX33" fmla="*/ 897198 w 7673404"/>
              <a:gd name="connsiteY33" fmla="*/ 4899931 h 4899931"/>
              <a:gd name="connsiteX34" fmla="*/ 0 w 7673404"/>
              <a:gd name="connsiteY34" fmla="*/ 4899931 h 4899931"/>
              <a:gd name="connsiteX35" fmla="*/ 0 w 7673404"/>
              <a:gd name="connsiteY35" fmla="*/ 4502492 h 4899931"/>
              <a:gd name="connsiteX36" fmla="*/ 0 w 7673404"/>
              <a:gd name="connsiteY36" fmla="*/ 3958055 h 4899931"/>
              <a:gd name="connsiteX37" fmla="*/ 0 w 7673404"/>
              <a:gd name="connsiteY37" fmla="*/ 3364619 h 4899931"/>
              <a:gd name="connsiteX38" fmla="*/ 0 w 7673404"/>
              <a:gd name="connsiteY38" fmla="*/ 2967180 h 4899931"/>
              <a:gd name="connsiteX39" fmla="*/ 0 w 7673404"/>
              <a:gd name="connsiteY39" fmla="*/ 2324745 h 4899931"/>
              <a:gd name="connsiteX40" fmla="*/ 0 w 7673404"/>
              <a:gd name="connsiteY40" fmla="*/ 1780308 h 4899931"/>
              <a:gd name="connsiteX41" fmla="*/ 0 w 7673404"/>
              <a:gd name="connsiteY41" fmla="*/ 1137873 h 4899931"/>
              <a:gd name="connsiteX42" fmla="*/ 0 w 7673404"/>
              <a:gd name="connsiteY42" fmla="*/ 642435 h 4899931"/>
              <a:gd name="connsiteX43" fmla="*/ 0 w 7673404"/>
              <a:gd name="connsiteY43" fmla="*/ 0 h 489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673404" h="4899931" extrusionOk="0">
                <a:moveTo>
                  <a:pt x="0" y="0"/>
                </a:moveTo>
                <a:cubicBezTo>
                  <a:pt x="103335" y="-33672"/>
                  <a:pt x="243395" y="23672"/>
                  <a:pt x="360060" y="0"/>
                </a:cubicBezTo>
                <a:cubicBezTo>
                  <a:pt x="476725" y="-23672"/>
                  <a:pt x="708773" y="60417"/>
                  <a:pt x="873588" y="0"/>
                </a:cubicBezTo>
                <a:cubicBezTo>
                  <a:pt x="1038403" y="-60417"/>
                  <a:pt x="1169086" y="70586"/>
                  <a:pt x="1463849" y="0"/>
                </a:cubicBezTo>
                <a:cubicBezTo>
                  <a:pt x="1758612" y="-70586"/>
                  <a:pt x="1837531" y="13577"/>
                  <a:pt x="2207579" y="0"/>
                </a:cubicBezTo>
                <a:cubicBezTo>
                  <a:pt x="2577627" y="-13577"/>
                  <a:pt x="2524981" y="47808"/>
                  <a:pt x="2644373" y="0"/>
                </a:cubicBezTo>
                <a:cubicBezTo>
                  <a:pt x="2763765" y="-47808"/>
                  <a:pt x="2972453" y="32074"/>
                  <a:pt x="3234635" y="0"/>
                </a:cubicBezTo>
                <a:cubicBezTo>
                  <a:pt x="3496817" y="-32074"/>
                  <a:pt x="3728335" y="12813"/>
                  <a:pt x="3901631" y="0"/>
                </a:cubicBezTo>
                <a:cubicBezTo>
                  <a:pt x="4074927" y="-12813"/>
                  <a:pt x="4190109" y="31881"/>
                  <a:pt x="4338425" y="0"/>
                </a:cubicBezTo>
                <a:cubicBezTo>
                  <a:pt x="4486741" y="-31881"/>
                  <a:pt x="4871690" y="41969"/>
                  <a:pt x="5005420" y="0"/>
                </a:cubicBezTo>
                <a:cubicBezTo>
                  <a:pt x="5139151" y="-41969"/>
                  <a:pt x="5449084" y="68728"/>
                  <a:pt x="5749150" y="0"/>
                </a:cubicBezTo>
                <a:cubicBezTo>
                  <a:pt x="6049216" y="-68728"/>
                  <a:pt x="6272445" y="32168"/>
                  <a:pt x="6416146" y="0"/>
                </a:cubicBezTo>
                <a:cubicBezTo>
                  <a:pt x="6559847" y="-32168"/>
                  <a:pt x="6647791" y="14958"/>
                  <a:pt x="6776206" y="0"/>
                </a:cubicBezTo>
                <a:cubicBezTo>
                  <a:pt x="6904621" y="-14958"/>
                  <a:pt x="7484918" y="97167"/>
                  <a:pt x="7673404" y="0"/>
                </a:cubicBezTo>
                <a:cubicBezTo>
                  <a:pt x="7705014" y="292743"/>
                  <a:pt x="7634517" y="421506"/>
                  <a:pt x="7673404" y="593436"/>
                </a:cubicBezTo>
                <a:cubicBezTo>
                  <a:pt x="7712291" y="765366"/>
                  <a:pt x="7628667" y="985096"/>
                  <a:pt x="7673404" y="1186872"/>
                </a:cubicBezTo>
                <a:cubicBezTo>
                  <a:pt x="7718141" y="1388648"/>
                  <a:pt x="7642318" y="1523032"/>
                  <a:pt x="7673404" y="1780308"/>
                </a:cubicBezTo>
                <a:cubicBezTo>
                  <a:pt x="7704490" y="2037584"/>
                  <a:pt x="7649830" y="2130164"/>
                  <a:pt x="7673404" y="2275746"/>
                </a:cubicBezTo>
                <a:cubicBezTo>
                  <a:pt x="7696978" y="2421328"/>
                  <a:pt x="7626501" y="2653448"/>
                  <a:pt x="7673404" y="2869182"/>
                </a:cubicBezTo>
                <a:cubicBezTo>
                  <a:pt x="7720307" y="3084916"/>
                  <a:pt x="7619579" y="3229171"/>
                  <a:pt x="7673404" y="3364619"/>
                </a:cubicBezTo>
                <a:cubicBezTo>
                  <a:pt x="7727229" y="3500067"/>
                  <a:pt x="7664885" y="3807223"/>
                  <a:pt x="7673404" y="3958055"/>
                </a:cubicBezTo>
                <a:cubicBezTo>
                  <a:pt x="7681923" y="4108887"/>
                  <a:pt x="7566614" y="4543223"/>
                  <a:pt x="7673404" y="4899931"/>
                </a:cubicBezTo>
                <a:cubicBezTo>
                  <a:pt x="7437392" y="4943139"/>
                  <a:pt x="7244034" y="4831652"/>
                  <a:pt x="6929674" y="4899931"/>
                </a:cubicBezTo>
                <a:cubicBezTo>
                  <a:pt x="6615314" y="4968210"/>
                  <a:pt x="6447688" y="4833370"/>
                  <a:pt x="6262678" y="4899931"/>
                </a:cubicBezTo>
                <a:cubicBezTo>
                  <a:pt x="6077668" y="4966492"/>
                  <a:pt x="5888309" y="4845763"/>
                  <a:pt x="5672416" y="4899931"/>
                </a:cubicBezTo>
                <a:cubicBezTo>
                  <a:pt x="5456523" y="4954099"/>
                  <a:pt x="5483263" y="4869416"/>
                  <a:pt x="5312357" y="4899931"/>
                </a:cubicBezTo>
                <a:cubicBezTo>
                  <a:pt x="5141451" y="4930446"/>
                  <a:pt x="4919455" y="4882928"/>
                  <a:pt x="4722095" y="4899931"/>
                </a:cubicBezTo>
                <a:cubicBezTo>
                  <a:pt x="4524735" y="4916934"/>
                  <a:pt x="4325846" y="4856818"/>
                  <a:pt x="4208567" y="4899931"/>
                </a:cubicBezTo>
                <a:cubicBezTo>
                  <a:pt x="4091288" y="4943044"/>
                  <a:pt x="3846713" y="4891746"/>
                  <a:pt x="3541571" y="4899931"/>
                </a:cubicBezTo>
                <a:cubicBezTo>
                  <a:pt x="3236429" y="4908116"/>
                  <a:pt x="3183886" y="4841192"/>
                  <a:pt x="2874575" y="4899931"/>
                </a:cubicBezTo>
                <a:cubicBezTo>
                  <a:pt x="2565264" y="4958670"/>
                  <a:pt x="2479069" y="4875458"/>
                  <a:pt x="2284313" y="4899931"/>
                </a:cubicBezTo>
                <a:cubicBezTo>
                  <a:pt x="2089557" y="4924404"/>
                  <a:pt x="1891828" y="4838779"/>
                  <a:pt x="1770786" y="4899931"/>
                </a:cubicBezTo>
                <a:cubicBezTo>
                  <a:pt x="1649744" y="4961083"/>
                  <a:pt x="1464880" y="4875697"/>
                  <a:pt x="1333992" y="4899931"/>
                </a:cubicBezTo>
                <a:cubicBezTo>
                  <a:pt x="1203104" y="4924165"/>
                  <a:pt x="1091511" y="4864737"/>
                  <a:pt x="897198" y="4899931"/>
                </a:cubicBezTo>
                <a:cubicBezTo>
                  <a:pt x="702885" y="4935125"/>
                  <a:pt x="200408" y="4799939"/>
                  <a:pt x="0" y="4899931"/>
                </a:cubicBezTo>
                <a:cubicBezTo>
                  <a:pt x="-17216" y="4804433"/>
                  <a:pt x="45972" y="4681222"/>
                  <a:pt x="0" y="4502492"/>
                </a:cubicBezTo>
                <a:cubicBezTo>
                  <a:pt x="-45972" y="4323762"/>
                  <a:pt x="21853" y="4214459"/>
                  <a:pt x="0" y="3958055"/>
                </a:cubicBezTo>
                <a:cubicBezTo>
                  <a:pt x="-21853" y="3701651"/>
                  <a:pt x="47227" y="3584771"/>
                  <a:pt x="0" y="3364619"/>
                </a:cubicBezTo>
                <a:cubicBezTo>
                  <a:pt x="-47227" y="3144467"/>
                  <a:pt x="10539" y="3152041"/>
                  <a:pt x="0" y="2967180"/>
                </a:cubicBezTo>
                <a:cubicBezTo>
                  <a:pt x="-10539" y="2782319"/>
                  <a:pt x="51043" y="2603385"/>
                  <a:pt x="0" y="2324745"/>
                </a:cubicBezTo>
                <a:cubicBezTo>
                  <a:pt x="-51043" y="2046105"/>
                  <a:pt x="273" y="1894502"/>
                  <a:pt x="0" y="1780308"/>
                </a:cubicBezTo>
                <a:cubicBezTo>
                  <a:pt x="-273" y="1666114"/>
                  <a:pt x="3988" y="1399715"/>
                  <a:pt x="0" y="1137873"/>
                </a:cubicBezTo>
                <a:cubicBezTo>
                  <a:pt x="-3988" y="876031"/>
                  <a:pt x="24893" y="849634"/>
                  <a:pt x="0" y="642435"/>
                </a:cubicBezTo>
                <a:cubicBezTo>
                  <a:pt x="-24893" y="435236"/>
                  <a:pt x="59457" y="320982"/>
                  <a:pt x="0" y="0"/>
                </a:cubicBezTo>
                <a:close/>
              </a:path>
            </a:pathLst>
          </a:custGeom>
          <a:noFill/>
          <a:ln w="19050">
            <a:solidFill>
              <a:srgbClr val="C00000"/>
            </a:solidFill>
            <a:extLst>
              <a:ext uri="{C807C97D-BFC1-408E-A445-0C87EB9F89A2}">
                <ask:lineSketchStyleProps xmlns:ask="http://schemas.microsoft.com/office/drawing/2018/sketchyshapes" sd="3027743338">
                  <a:prstGeom prst="rect">
                    <a:avLst/>
                  </a:prstGeom>
                  <ask:type>
                    <ask:lineSketchScribble/>
                  </ask:type>
                </ask:lineSketchStyleProps>
              </a:ext>
            </a:extLst>
          </a:ln>
        </p:spPr>
        <p:txBody>
          <a:bodyPr wrap="square">
            <a:spAutoFit/>
          </a:bodyPr>
          <a:lstStyle/>
          <a:p>
            <a:pPr>
              <a:lnSpc>
                <a:spcPct val="107000"/>
              </a:lnSpc>
              <a:spcAft>
                <a:spcPts val="800"/>
              </a:spcAft>
            </a:pPr>
            <a:r>
              <a:rPr lang="es-PE" sz="1800" b="1" dirty="0">
                <a:effectLst/>
                <a:latin typeface="Arial" panose="020B0604020202020204" pitchFamily="34" charset="0"/>
                <a:ea typeface="Times New Roman" panose="02020603050405020304" pitchFamily="18" charset="0"/>
                <a:cs typeface="Times New Roman" panose="02020603050405020304" pitchFamily="18" charset="0"/>
              </a:rPr>
              <a:t>     </a:t>
            </a:r>
          </a:p>
          <a:p>
            <a:pPr marL="352425">
              <a:lnSpc>
                <a:spcPct val="107000"/>
              </a:lnSpc>
              <a:spcAft>
                <a:spcPts val="800"/>
              </a:spcAft>
              <a:tabLst>
                <a:tab pos="274638" algn="l"/>
              </a:tabLst>
            </a:pPr>
            <a:r>
              <a:rPr lang="es-PE" b="1" dirty="0">
                <a:latin typeface="Arial" panose="020B0604020202020204" pitchFamily="34" charset="0"/>
                <a:ea typeface="Times New Roman" panose="02020603050405020304" pitchFamily="18" charset="0"/>
                <a:cs typeface="Times New Roman" panose="02020603050405020304" pitchFamily="18" charset="0"/>
              </a:rPr>
              <a:t>	</a:t>
            </a: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Rol Económico del Estado</a:t>
            </a:r>
            <a:r>
              <a:rPr lang="es-P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p>
            <a:pPr marL="352425">
              <a:lnSpc>
                <a:spcPct val="107000"/>
              </a:lnSpc>
              <a:spcAft>
                <a:spcPts val="800"/>
              </a:spcAft>
              <a:tabLst>
                <a:tab pos="274638" algn="l"/>
              </a:tabLst>
            </a:pPr>
            <a:r>
              <a:rPr lang="es-PE" sz="2400" dirty="0">
                <a:effectLst/>
                <a:latin typeface="Arial" panose="020B0604020202020204" pitchFamily="34" charset="0"/>
                <a:ea typeface="Times New Roman" panose="02020603050405020304" pitchFamily="18" charset="0"/>
                <a:cs typeface="Times New Roman" panose="02020603050405020304" pitchFamily="18" charset="0"/>
              </a:rPr>
              <a:t>      </a:t>
            </a:r>
            <a:r>
              <a:rPr lang="es-PE" sz="2400" b="1" dirty="0">
                <a:effectLst/>
                <a:latin typeface="Arial" panose="020B0604020202020204" pitchFamily="34" charset="0"/>
                <a:ea typeface="Times New Roman" panose="02020603050405020304" pitchFamily="18" charset="0"/>
                <a:cs typeface="Times New Roman" panose="02020603050405020304" pitchFamily="18" charset="0"/>
              </a:rPr>
              <a:t>Artículo 59.- </a:t>
            </a:r>
            <a:r>
              <a:rPr lang="es-PE" sz="2400" dirty="0">
                <a:effectLst/>
                <a:latin typeface="Arial" panose="020B0604020202020204" pitchFamily="34" charset="0"/>
                <a:ea typeface="Times New Roman" panose="02020603050405020304" pitchFamily="18" charset="0"/>
                <a:cs typeface="Times New Roman" panose="02020603050405020304" pitchFamily="18" charset="0"/>
              </a:rPr>
              <a:t>El Estado estimula la creación de riqueza y garantiza la libertad de trabajo y la </a:t>
            </a:r>
            <a:r>
              <a:rPr lang="es-PE" sz="2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libertad de empresa</a:t>
            </a:r>
            <a:r>
              <a:rPr lang="es-PE" sz="2400" dirty="0">
                <a:effectLst/>
                <a:latin typeface="Arial" panose="020B0604020202020204" pitchFamily="34" charset="0"/>
                <a:ea typeface="Times New Roman" panose="02020603050405020304" pitchFamily="18" charset="0"/>
                <a:cs typeface="Times New Roman" panose="02020603050405020304" pitchFamily="18" charset="0"/>
              </a:rPr>
              <a:t>, comercio e industria. El ejercicio de estas libertades no debe ser lesivo a la moral, ni a la salud, ni a la seguridad públicas. El Estado brinda oportunidades de superación a los sectores que sufren cualquier desigualdad; en tal sentido, </a:t>
            </a:r>
            <a:r>
              <a:rPr lang="es-PE" sz="2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promueve las pequeñas empresas</a:t>
            </a:r>
            <a:r>
              <a:rPr lang="es-PE" sz="2400" dirty="0">
                <a:effectLst/>
                <a:latin typeface="Arial" panose="020B0604020202020204" pitchFamily="34" charset="0"/>
                <a:ea typeface="Times New Roman" panose="02020603050405020304" pitchFamily="18" charset="0"/>
                <a:cs typeface="Times New Roman" panose="02020603050405020304" pitchFamily="18" charset="0"/>
              </a:rPr>
              <a:t> en todas sus modalidades.</a:t>
            </a:r>
          </a:p>
          <a:p>
            <a:pPr>
              <a:lnSpc>
                <a:spcPct val="107000"/>
              </a:lnSpc>
              <a:spcAft>
                <a:spcPts val="800"/>
              </a:spcAft>
            </a:pP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3069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ítulo 1">
            <a:extLst>
              <a:ext uri="{FF2B5EF4-FFF2-40B4-BE49-F238E27FC236}">
                <a16:creationId xmlns:a16="http://schemas.microsoft.com/office/drawing/2014/main" id="{CD0B7479-0FB0-ED69-845F-3057AED2BC5E}"/>
              </a:ext>
            </a:extLst>
          </p:cNvPr>
          <p:cNvSpPr txBox="1">
            <a:spLocks/>
          </p:cNvSpPr>
          <p:nvPr/>
        </p:nvSpPr>
        <p:spPr>
          <a:xfrm>
            <a:off x="578734" y="140620"/>
            <a:ext cx="8663593" cy="66210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a:solidFill>
                  <a:srgbClr val="0070C0"/>
                </a:solidFill>
                <a:latin typeface="Agency FB" panose="020B0503020202020204" pitchFamily="34" charset="0"/>
              </a:rPr>
              <a:t>EMPRESA Y LIBERTAD</a:t>
            </a:r>
            <a:endParaRPr lang="es-PE" sz="2800" b="1" dirty="0">
              <a:solidFill>
                <a:srgbClr val="0070C0"/>
              </a:solidFill>
              <a:latin typeface="Agency FB" panose="020B0503020202020204" pitchFamily="34" charset="0"/>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27" name="CuadroTexto 6">
            <a:extLst>
              <a:ext uri="{FF2B5EF4-FFF2-40B4-BE49-F238E27FC236}">
                <a16:creationId xmlns:a16="http://schemas.microsoft.com/office/drawing/2014/main" id="{A6902EF9-5410-4758-1394-C66B4B638FA9}"/>
              </a:ext>
            </a:extLst>
          </p:cNvPr>
          <p:cNvSpPr txBox="1">
            <a:spLocks noChangeArrowheads="1"/>
          </p:cNvSpPr>
          <p:nvPr/>
        </p:nvSpPr>
        <p:spPr bwMode="auto">
          <a:xfrm>
            <a:off x="3484801" y="2949800"/>
            <a:ext cx="68405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Georgia" charset="0"/>
                <a:ea typeface="MS PGothic" charset="0"/>
                <a:cs typeface="MS PGothic" charset="0"/>
              </a:defRPr>
            </a:lvl1pPr>
            <a:lvl2pPr marL="742950" indent="-285750">
              <a:defRPr sz="2600">
                <a:solidFill>
                  <a:schemeClr val="accent2"/>
                </a:solidFill>
                <a:latin typeface="Georgia" charset="0"/>
                <a:ea typeface="MS PGothic" charset="0"/>
                <a:cs typeface="MS PGothic" charset="0"/>
              </a:defRPr>
            </a:lvl2pPr>
            <a:lvl3pPr marL="1143000" indent="-228600">
              <a:defRPr sz="2400">
                <a:solidFill>
                  <a:schemeClr val="accent1"/>
                </a:solidFill>
                <a:latin typeface="Georgia" charset="0"/>
                <a:ea typeface="MS PGothic" charset="0"/>
                <a:cs typeface="MS PGothic" charset="0"/>
              </a:defRPr>
            </a:lvl3pPr>
            <a:lvl4pPr marL="1600200" indent="-228600">
              <a:defRPr sz="2200">
                <a:solidFill>
                  <a:schemeClr val="accent1"/>
                </a:solidFill>
                <a:latin typeface="Georgia" charset="0"/>
                <a:ea typeface="MS PGothic" charset="0"/>
                <a:cs typeface="MS PGothic" charset="0"/>
              </a:defRPr>
            </a:lvl4pPr>
            <a:lvl5pPr marL="2057400" indent="-228600">
              <a:defRPr sz="2000">
                <a:solidFill>
                  <a:srgbClr val="A04DA3"/>
                </a:solidFill>
                <a:latin typeface="Georgia" charset="0"/>
                <a:ea typeface="MS PGothic" charset="0"/>
                <a:cs typeface="MS PGothic" charset="0"/>
              </a:defRPr>
            </a:lvl5pPr>
            <a:lvl6pPr marL="2514600" indent="-228600" eaLnBrk="0" fontAlgn="base" hangingPunct="0">
              <a:spcAft>
                <a:spcPct val="0"/>
              </a:spcAft>
              <a:buClr>
                <a:srgbClr val="A04DA3"/>
              </a:buClr>
              <a:buFont typeface="Georgia" charset="0"/>
              <a:defRPr sz="2000">
                <a:solidFill>
                  <a:srgbClr val="A04DA3"/>
                </a:solidFill>
                <a:latin typeface="Georgia" charset="0"/>
                <a:ea typeface="MS PGothic" charset="0"/>
                <a:cs typeface="MS PGothic" charset="0"/>
              </a:defRPr>
            </a:lvl6pPr>
            <a:lvl7pPr marL="2971800" indent="-228600" eaLnBrk="0" fontAlgn="base" hangingPunct="0">
              <a:spcAft>
                <a:spcPct val="0"/>
              </a:spcAft>
              <a:buClr>
                <a:srgbClr val="A04DA3"/>
              </a:buClr>
              <a:buFont typeface="Georgia" charset="0"/>
              <a:defRPr sz="2000">
                <a:solidFill>
                  <a:srgbClr val="A04DA3"/>
                </a:solidFill>
                <a:latin typeface="Georgia" charset="0"/>
                <a:ea typeface="MS PGothic" charset="0"/>
                <a:cs typeface="MS PGothic" charset="0"/>
              </a:defRPr>
            </a:lvl7pPr>
            <a:lvl8pPr marL="3429000" indent="-228600" eaLnBrk="0" fontAlgn="base" hangingPunct="0">
              <a:spcAft>
                <a:spcPct val="0"/>
              </a:spcAft>
              <a:buClr>
                <a:srgbClr val="A04DA3"/>
              </a:buClr>
              <a:buFont typeface="Georgia" charset="0"/>
              <a:buChar char="▫"/>
              <a:defRPr sz="2000">
                <a:solidFill>
                  <a:srgbClr val="A04DA3"/>
                </a:solidFill>
                <a:latin typeface="Georgia" charset="0"/>
                <a:ea typeface="MS PGothic" charset="0"/>
                <a:cs typeface="MS PGothic" charset="0"/>
              </a:defRPr>
            </a:lvl8pPr>
            <a:lvl9pPr marL="3886200" indent="-228600" eaLnBrk="0" fontAlgn="base" hangingPunct="0">
              <a:spcAft>
                <a:spcPct val="0"/>
              </a:spcAft>
              <a:buClr>
                <a:srgbClr val="A04DA3"/>
              </a:buClr>
              <a:buFont typeface="Georgia" charset="0"/>
              <a:buChar char="▫"/>
              <a:defRPr sz="2000">
                <a:solidFill>
                  <a:srgbClr val="A04DA3"/>
                </a:solidFill>
                <a:latin typeface="Georgia" charset="0"/>
                <a:ea typeface="MS PGothic" charset="0"/>
                <a:cs typeface="MS PGothic" charset="0"/>
              </a:defRPr>
            </a:lvl9pPr>
          </a:lstStyle>
          <a:p>
            <a:pPr algn="ctr" eaLnBrk="1" hangingPunct="1"/>
            <a:r>
              <a:rPr lang="es-ES_tradnl" sz="2000">
                <a:solidFill>
                  <a:schemeClr val="bg1"/>
                </a:solidFill>
                <a:latin typeface="Arial" charset="0"/>
              </a:rPr>
              <a:t>T</a:t>
            </a:r>
            <a:r>
              <a:rPr lang="es-ES" sz="2000">
                <a:solidFill>
                  <a:schemeClr val="bg1"/>
                </a:solidFill>
                <a:latin typeface="Arial" charset="0"/>
              </a:rPr>
              <a:t>ítulo </a:t>
            </a:r>
            <a:r>
              <a:rPr lang="es-ES_tradnl" sz="2000">
                <a:solidFill>
                  <a:schemeClr val="bg1"/>
                </a:solidFill>
                <a:latin typeface="Arial" charset="0"/>
              </a:rPr>
              <a:t>= Tema + problema + variables + espacio + tiempo</a:t>
            </a:r>
            <a:endParaRPr lang="es-ES">
              <a:solidFill>
                <a:schemeClr val="bg1"/>
              </a:solidFill>
              <a:latin typeface="Arial" charset="0"/>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91770"/>
            <a:ext cx="578734"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3" name="CuadroTexto 2">
            <a:extLst>
              <a:ext uri="{FF2B5EF4-FFF2-40B4-BE49-F238E27FC236}">
                <a16:creationId xmlns:a16="http://schemas.microsoft.com/office/drawing/2014/main" id="{587A2698-2F11-6E7B-EEF4-AB261158E192}"/>
              </a:ext>
            </a:extLst>
          </p:cNvPr>
          <p:cNvSpPr txBox="1">
            <a:spLocks noChangeArrowheads="1"/>
          </p:cNvSpPr>
          <p:nvPr/>
        </p:nvSpPr>
        <p:spPr bwMode="auto">
          <a:xfrm>
            <a:off x="2639616" y="1412776"/>
            <a:ext cx="5904655" cy="3154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just"/>
            <a:endParaRPr lang="es-ES" sz="700" dirty="0"/>
          </a:p>
          <a:p>
            <a:pPr marL="342900" indent="-342900" algn="just">
              <a:buFont typeface="Wingdings" charset="2"/>
              <a:buChar char="§"/>
            </a:pPr>
            <a:r>
              <a:rPr lang="es-PE" sz="2400" dirty="0"/>
              <a:t>La empresa es la relación entre capitalistas y trabajadores jurídicamente organizados con un fin económico lucrativo. </a:t>
            </a:r>
          </a:p>
          <a:p>
            <a:pPr marL="342900" indent="-342900" algn="just">
              <a:buFont typeface="Wingdings" charset="2"/>
              <a:buChar char="§"/>
            </a:pPr>
            <a:endParaRPr lang="es-PE" sz="2400" dirty="0"/>
          </a:p>
          <a:p>
            <a:pPr marL="342900" indent="-342900" algn="just">
              <a:buFont typeface="Wingdings" charset="2"/>
              <a:buChar char="§"/>
            </a:pPr>
            <a:r>
              <a:rPr lang="es-PE" sz="2400" dirty="0"/>
              <a:t>La Empresa tiende a desarrollar la personalidad individual y colectiva autogestionaria.</a:t>
            </a:r>
          </a:p>
        </p:txBody>
      </p:sp>
    </p:spTree>
    <p:extLst>
      <p:ext uri="{BB962C8B-B14F-4D97-AF65-F5344CB8AC3E}">
        <p14:creationId xmlns:p14="http://schemas.microsoft.com/office/powerpoint/2010/main" val="818431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9177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644666" y="156237"/>
            <a:ext cx="9379106" cy="660400"/>
          </a:xfrm>
        </p:spPr>
        <p:txBody>
          <a:bodyPr>
            <a:normAutofit fontScale="90000"/>
          </a:bodyPr>
          <a:lstStyle/>
          <a:p>
            <a:r>
              <a:rPr lang="es-PE" b="1" dirty="0">
                <a:solidFill>
                  <a:srgbClr val="0070C0"/>
                </a:solidFill>
              </a:rPr>
              <a:t>1. Relación del Derecho Empresarial con el Derecho Constitucional </a:t>
            </a:r>
            <a:endParaRPr lang="es-ES" dirty="0">
              <a:solidFill>
                <a:srgbClr val="0070C0"/>
              </a:solidFill>
            </a:endParaRPr>
          </a:p>
        </p:txBody>
      </p:sp>
      <p:sp>
        <p:nvSpPr>
          <p:cNvPr id="3" name="Marcador de contenido 2">
            <a:extLst>
              <a:ext uri="{FF2B5EF4-FFF2-40B4-BE49-F238E27FC236}">
                <a16:creationId xmlns:a16="http://schemas.microsoft.com/office/drawing/2014/main" id="{97DC8A52-D26D-673A-71C5-8B56E8A15AC8}"/>
              </a:ext>
            </a:extLst>
          </p:cNvPr>
          <p:cNvSpPr>
            <a:spLocks noGrp="1"/>
          </p:cNvSpPr>
          <p:nvPr>
            <p:ph idx="1"/>
          </p:nvPr>
        </p:nvSpPr>
        <p:spPr>
          <a:xfrm>
            <a:off x="660194" y="1268760"/>
            <a:ext cx="8596668" cy="3880773"/>
          </a:xfrm>
        </p:spPr>
        <p:txBody>
          <a:bodyPr>
            <a:normAutofit lnSpcReduction="10000"/>
          </a:bodyPr>
          <a:lstStyle/>
          <a:p>
            <a:r>
              <a:rPr lang="es-PE" dirty="0"/>
              <a:t>La empresa es una unidad de producción, que se basa en la libertad del individuo de reunir capital y trabajo con fin lucrativo, garantizado por la Constitución dentro de su rol económico, y reconocido como un factor de la modernidad. </a:t>
            </a:r>
          </a:p>
          <a:p>
            <a:r>
              <a:rPr lang="es-PE" dirty="0">
                <a:solidFill>
                  <a:srgbClr val="FF0000"/>
                </a:solidFill>
              </a:rPr>
              <a:t>Los efectos constitucionales </a:t>
            </a:r>
            <a:r>
              <a:rPr lang="es-PE" dirty="0"/>
              <a:t>de la empresa son el reconocimiento del poder de la persona de crear, modificar o extinguir personas jurídicas, empresas, y que el Estado se obliga a garantizar. </a:t>
            </a:r>
            <a:endParaRPr lang="es-ES_tradnl" dirty="0"/>
          </a:p>
          <a:p>
            <a:endParaRPr lang="es-ES_tradnl" dirty="0"/>
          </a:p>
          <a:p>
            <a:r>
              <a:rPr lang="es-PE" dirty="0"/>
              <a:t>El concepto de </a:t>
            </a:r>
            <a:r>
              <a:rPr lang="es-PE" dirty="0">
                <a:solidFill>
                  <a:srgbClr val="C00000"/>
                </a:solidFill>
              </a:rPr>
              <a:t>“empresa” tiene su origen </a:t>
            </a:r>
            <a:r>
              <a:rPr lang="es-PE" dirty="0"/>
              <a:t>constitucional en la Constitución de 1979, por la cual “</a:t>
            </a:r>
            <a:r>
              <a:rPr lang="es-PE" dirty="0">
                <a:solidFill>
                  <a:srgbClr val="C00000"/>
                </a:solidFill>
              </a:rPr>
              <a:t>la empresa dejó de ser una actividad para convertirse en un sujeto” de derecho</a:t>
            </a:r>
            <a:r>
              <a:rPr lang="es-PE" dirty="0"/>
              <a:t>; por lo mismo su reconocimiento por el Estado significó la exigencia de su protección, promoción, garantía. (Francisco Gómez Valdez).</a:t>
            </a:r>
            <a:endParaRPr lang="es-ES_tradnl" dirty="0"/>
          </a:p>
        </p:txBody>
      </p:sp>
    </p:spTree>
    <p:extLst>
      <p:ext uri="{BB962C8B-B14F-4D97-AF65-F5344CB8AC3E}">
        <p14:creationId xmlns:p14="http://schemas.microsoft.com/office/powerpoint/2010/main" val="8695315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9177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644666" y="156237"/>
            <a:ext cx="9379106" cy="660400"/>
          </a:xfrm>
        </p:spPr>
        <p:txBody>
          <a:bodyPr>
            <a:normAutofit fontScale="90000"/>
          </a:bodyPr>
          <a:lstStyle/>
          <a:p>
            <a:r>
              <a:rPr lang="es-PE" b="1" dirty="0">
                <a:solidFill>
                  <a:srgbClr val="0070C0"/>
                </a:solidFill>
              </a:rPr>
              <a:t>1. Relación del Derecho Empresarial con el Derecho Constitucional </a:t>
            </a:r>
            <a:endParaRPr lang="es-ES" dirty="0">
              <a:solidFill>
                <a:srgbClr val="0070C0"/>
              </a:solidFill>
            </a:endParaRPr>
          </a:p>
        </p:txBody>
      </p:sp>
      <p:sp>
        <p:nvSpPr>
          <p:cNvPr id="8" name="Marcador de contenido 2">
            <a:extLst>
              <a:ext uri="{FF2B5EF4-FFF2-40B4-BE49-F238E27FC236}">
                <a16:creationId xmlns:a16="http://schemas.microsoft.com/office/drawing/2014/main" id="{B07251EA-4B72-CBE9-86CA-019F1FED3EFD}"/>
              </a:ext>
            </a:extLst>
          </p:cNvPr>
          <p:cNvSpPr>
            <a:spLocks noGrp="1"/>
          </p:cNvSpPr>
          <p:nvPr>
            <p:ph idx="1"/>
          </p:nvPr>
        </p:nvSpPr>
        <p:spPr>
          <a:xfrm>
            <a:off x="839416" y="841045"/>
            <a:ext cx="8712968" cy="5665118"/>
          </a:xfrm>
        </p:spPr>
        <p:txBody>
          <a:bodyPr/>
          <a:lstStyle/>
          <a:p>
            <a:r>
              <a:rPr lang="es-PE" dirty="0"/>
              <a:t>Francisco Gómez Valdez señala: </a:t>
            </a:r>
          </a:p>
          <a:p>
            <a:r>
              <a:rPr lang="es-PE" dirty="0"/>
              <a:t> La empresa como </a:t>
            </a:r>
            <a:r>
              <a:rPr lang="es-PE" dirty="0">
                <a:solidFill>
                  <a:srgbClr val="FF0000"/>
                </a:solidFill>
              </a:rPr>
              <a:t>unidad de producción </a:t>
            </a:r>
            <a:r>
              <a:rPr lang="es-PE" dirty="0"/>
              <a:t>cuya eficiencia y contribución al bien común son </a:t>
            </a:r>
            <a:r>
              <a:rPr lang="es-PE" dirty="0">
                <a:solidFill>
                  <a:srgbClr val="FF0000"/>
                </a:solidFill>
              </a:rPr>
              <a:t>exigibles al bien común </a:t>
            </a:r>
            <a:r>
              <a:rPr lang="es-PE" dirty="0"/>
              <a:t>(Art. 130 Const. 79), dota de fisonomía moderna al concepto de empresa.</a:t>
            </a:r>
          </a:p>
          <a:p>
            <a:r>
              <a:rPr lang="es-PE" dirty="0"/>
              <a:t>La Empresa se considera ahora como una </a:t>
            </a:r>
            <a:r>
              <a:rPr lang="es-PE" dirty="0">
                <a:solidFill>
                  <a:srgbClr val="FF0000"/>
                </a:solidFill>
              </a:rPr>
              <a:t>“comunidad humana” </a:t>
            </a:r>
            <a:r>
              <a:rPr lang="es-PE" dirty="0"/>
              <a:t>formada por el </a:t>
            </a:r>
            <a:r>
              <a:rPr lang="es-PE" dirty="0">
                <a:solidFill>
                  <a:srgbClr val="FF0000"/>
                </a:solidFill>
              </a:rPr>
              <a:t>capital y el trabajo</a:t>
            </a:r>
            <a:r>
              <a:rPr lang="es-PE" dirty="0"/>
              <a:t>.</a:t>
            </a:r>
          </a:p>
          <a:p>
            <a:r>
              <a:rPr lang="es-PE" dirty="0"/>
              <a:t>Se deja de lado la idea del comerciante para concebir a la empresa como una “</a:t>
            </a:r>
            <a:r>
              <a:rPr lang="es-PE" dirty="0">
                <a:solidFill>
                  <a:srgbClr val="FF0000"/>
                </a:solidFill>
              </a:rPr>
              <a:t>mancomunidad de trabajadores y empleadores </a:t>
            </a:r>
            <a:r>
              <a:rPr lang="es-PE" dirty="0"/>
              <a:t>que crean bienes y servicios”</a:t>
            </a:r>
          </a:p>
          <a:p>
            <a:r>
              <a:rPr lang="es-PE" dirty="0"/>
              <a:t>La idea de empresa se concertaba con la de industria a raíz de la dación de los Ds. Ls. Nos. 18350 de 27-07-1970, 18384 de 01-09-1970 y 23407 de 29-05-1982 y su Regla. D.S. No. 046-82-ITND de 01-10-1982 sobre la ley de industrias y de comunidad industrial de la década militar pasada; en fin, para acopiar el ahorro interno a través del Derecho previsional (DL. No. 19990 y L. No. 26790 de 15/05/1997: hoy también al Sistema Privado de Pensiones, D.L. No. 25897 de 06/12/1992. V., L. No. 27617 de 01/01/2002 que modifica algunas disposiciones del SNP y del SPP.” (p. 177).</a:t>
            </a:r>
            <a:endParaRPr lang="es-ES_tradnl" dirty="0"/>
          </a:p>
        </p:txBody>
      </p:sp>
    </p:spTree>
    <p:extLst>
      <p:ext uri="{BB962C8B-B14F-4D97-AF65-F5344CB8AC3E}">
        <p14:creationId xmlns:p14="http://schemas.microsoft.com/office/powerpoint/2010/main" val="19587623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9177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644666" y="156237"/>
            <a:ext cx="9379106" cy="660400"/>
          </a:xfrm>
        </p:spPr>
        <p:txBody>
          <a:bodyPr>
            <a:normAutofit fontScale="90000"/>
          </a:bodyPr>
          <a:lstStyle/>
          <a:p>
            <a:r>
              <a:rPr lang="es-PE" b="1" dirty="0">
                <a:solidFill>
                  <a:srgbClr val="0070C0"/>
                </a:solidFill>
              </a:rPr>
              <a:t>1. Relación del Derecho Empresarial con el Derecho Constitucional </a:t>
            </a:r>
            <a:endParaRPr lang="es-ES" dirty="0">
              <a:solidFill>
                <a:srgbClr val="0070C0"/>
              </a:solidFill>
            </a:endParaRPr>
          </a:p>
        </p:txBody>
      </p:sp>
      <p:sp>
        <p:nvSpPr>
          <p:cNvPr id="6" name="Marcador de contenido 2">
            <a:extLst>
              <a:ext uri="{FF2B5EF4-FFF2-40B4-BE49-F238E27FC236}">
                <a16:creationId xmlns:a16="http://schemas.microsoft.com/office/drawing/2014/main" id="{39D97AE8-2B97-78DA-7F1F-CF41D2F31F71}"/>
              </a:ext>
            </a:extLst>
          </p:cNvPr>
          <p:cNvSpPr>
            <a:spLocks noGrp="1"/>
          </p:cNvSpPr>
          <p:nvPr>
            <p:ph idx="1"/>
          </p:nvPr>
        </p:nvSpPr>
        <p:spPr>
          <a:xfrm>
            <a:off x="1157755" y="1033321"/>
            <a:ext cx="8352928" cy="5665118"/>
          </a:xfrm>
        </p:spPr>
        <p:txBody>
          <a:bodyPr/>
          <a:lstStyle/>
          <a:p>
            <a:r>
              <a:rPr lang="es-PE" dirty="0"/>
              <a:t>En la </a:t>
            </a:r>
            <a:r>
              <a:rPr lang="es-PE" dirty="0">
                <a:solidFill>
                  <a:srgbClr val="FF0000"/>
                </a:solidFill>
              </a:rPr>
              <a:t>Constitución de 1993</a:t>
            </a:r>
            <a:r>
              <a:rPr lang="es-PE" dirty="0"/>
              <a:t>, la empresa fue integrada dentro del </a:t>
            </a:r>
            <a:r>
              <a:rPr lang="es-PE" dirty="0">
                <a:solidFill>
                  <a:srgbClr val="FF0000"/>
                </a:solidFill>
              </a:rPr>
              <a:t>“rol económico del Estado”,</a:t>
            </a:r>
            <a:r>
              <a:rPr lang="es-PE" dirty="0"/>
              <a:t> y en la cual se prescribe el deber del Estado de “</a:t>
            </a:r>
            <a:r>
              <a:rPr lang="es-PE" dirty="0">
                <a:solidFill>
                  <a:srgbClr val="FF0000"/>
                </a:solidFill>
              </a:rPr>
              <a:t>garantizar la libertad de empresa</a:t>
            </a:r>
            <a:r>
              <a:rPr lang="es-PE" dirty="0"/>
              <a:t>” (Art. 59° de la Const. de 1993). </a:t>
            </a:r>
            <a:endParaRPr lang="es-ES_tradnl" dirty="0"/>
          </a:p>
          <a:p>
            <a:endParaRPr lang="es-ES_tradnl" dirty="0"/>
          </a:p>
          <a:p>
            <a:r>
              <a:rPr lang="es-PE" dirty="0"/>
              <a:t>Se insertan conceptos como el </a:t>
            </a:r>
            <a:r>
              <a:rPr lang="es-PE" dirty="0">
                <a:solidFill>
                  <a:srgbClr val="FF0000"/>
                </a:solidFill>
              </a:rPr>
              <a:t>“control de las empresas</a:t>
            </a:r>
            <a:r>
              <a:rPr lang="es-PE" dirty="0"/>
              <a:t>”, a través de la intervención de la Banca y Seguros, que ejerce control sobre las empresas bancarias y de seguros; el </a:t>
            </a:r>
            <a:r>
              <a:rPr lang="es-PE" dirty="0">
                <a:solidFill>
                  <a:srgbClr val="FF0000"/>
                </a:solidFill>
              </a:rPr>
              <a:t>control de la actividad exclusiva y excluyente de algunos funcionarios públicos</a:t>
            </a:r>
            <a:r>
              <a:rPr lang="es-PE" dirty="0"/>
              <a:t>, como la norma de </a:t>
            </a:r>
            <a:r>
              <a:rPr lang="es-PE" dirty="0">
                <a:solidFill>
                  <a:srgbClr val="FF0000"/>
                </a:solidFill>
              </a:rPr>
              <a:t>“incompatibilidad</a:t>
            </a:r>
            <a:r>
              <a:rPr lang="es-PE" dirty="0"/>
              <a:t>” de los congresistas para ejercer determinadas actividades empresariales (Art. 92° de la Const.), como la </a:t>
            </a:r>
            <a:r>
              <a:rPr lang="es-PE" dirty="0">
                <a:solidFill>
                  <a:srgbClr val="FF0000"/>
                </a:solidFill>
              </a:rPr>
              <a:t>prohibición</a:t>
            </a:r>
            <a:r>
              <a:rPr lang="es-PE" dirty="0"/>
              <a:t> de ser gerentes, apoderados, representantes, mandatarios, abogados, accionistas mayoritarios o miembro de Directorio de empresas con relación con el Estado. Así también la </a:t>
            </a:r>
            <a:r>
              <a:rPr lang="es-PE" dirty="0">
                <a:solidFill>
                  <a:srgbClr val="FF0000"/>
                </a:solidFill>
              </a:rPr>
              <a:t>prohibición a los ministros de ejercer actividad empresarial </a:t>
            </a:r>
            <a:r>
              <a:rPr lang="es-PE" dirty="0"/>
              <a:t>(Art. 120° Const. 1993).</a:t>
            </a:r>
            <a:endParaRPr lang="es-ES_tradnl" dirty="0"/>
          </a:p>
        </p:txBody>
      </p:sp>
    </p:spTree>
    <p:extLst>
      <p:ext uri="{BB962C8B-B14F-4D97-AF65-F5344CB8AC3E}">
        <p14:creationId xmlns:p14="http://schemas.microsoft.com/office/powerpoint/2010/main" val="182158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9177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10" name="Título 1">
            <a:extLst>
              <a:ext uri="{FF2B5EF4-FFF2-40B4-BE49-F238E27FC236}">
                <a16:creationId xmlns:a16="http://schemas.microsoft.com/office/drawing/2014/main" id="{17E9AD94-7971-B17C-B878-45743F27B078}"/>
              </a:ext>
            </a:extLst>
          </p:cNvPr>
          <p:cNvSpPr>
            <a:spLocks noGrp="1"/>
          </p:cNvSpPr>
          <p:nvPr>
            <p:ph type="title"/>
          </p:nvPr>
        </p:nvSpPr>
        <p:spPr>
          <a:xfrm>
            <a:off x="911424" y="165126"/>
            <a:ext cx="8604448" cy="576064"/>
          </a:xfrm>
        </p:spPr>
        <p:txBody>
          <a:bodyPr>
            <a:normAutofit/>
          </a:bodyPr>
          <a:lstStyle/>
          <a:p>
            <a:r>
              <a:rPr lang="es-PE" b="1" dirty="0"/>
              <a:t>2.- Relación del Derecho Empresarial con el Derecho Civil</a:t>
            </a:r>
            <a:endParaRPr lang="es-ES" dirty="0"/>
          </a:p>
        </p:txBody>
      </p:sp>
      <p:sp>
        <p:nvSpPr>
          <p:cNvPr id="11" name="Marcador de contenido 2">
            <a:extLst>
              <a:ext uri="{FF2B5EF4-FFF2-40B4-BE49-F238E27FC236}">
                <a16:creationId xmlns:a16="http://schemas.microsoft.com/office/drawing/2014/main" id="{34439EE6-16C9-771F-9D4C-701C7865F11E}"/>
              </a:ext>
            </a:extLst>
          </p:cNvPr>
          <p:cNvSpPr>
            <a:spLocks noGrp="1"/>
          </p:cNvSpPr>
          <p:nvPr>
            <p:ph idx="1"/>
          </p:nvPr>
        </p:nvSpPr>
        <p:spPr>
          <a:xfrm>
            <a:off x="1127448" y="1124744"/>
            <a:ext cx="8208912" cy="5521102"/>
          </a:xfrm>
        </p:spPr>
        <p:txBody>
          <a:bodyPr/>
          <a:lstStyle/>
          <a:p>
            <a:r>
              <a:rPr lang="es-PE" b="1" dirty="0"/>
              <a:t>1.- </a:t>
            </a:r>
            <a:r>
              <a:rPr lang="es-PE" dirty="0"/>
              <a:t>El Derecho Empresarial desarrolla conceptos que provienen del Derecho Civil, como: </a:t>
            </a:r>
            <a:r>
              <a:rPr lang="es-PE" dirty="0">
                <a:solidFill>
                  <a:srgbClr val="FF0000"/>
                </a:solidFill>
              </a:rPr>
              <a:t>propiedad</a:t>
            </a:r>
            <a:r>
              <a:rPr lang="es-PE" dirty="0"/>
              <a:t>, </a:t>
            </a:r>
            <a:r>
              <a:rPr lang="es-PE" dirty="0">
                <a:solidFill>
                  <a:srgbClr val="FF0000"/>
                </a:solidFill>
              </a:rPr>
              <a:t>contratos</a:t>
            </a:r>
            <a:r>
              <a:rPr lang="es-PE" dirty="0"/>
              <a:t>, </a:t>
            </a:r>
            <a:r>
              <a:rPr lang="es-PE" dirty="0">
                <a:solidFill>
                  <a:srgbClr val="FF0000"/>
                </a:solidFill>
              </a:rPr>
              <a:t>obligaciones</a:t>
            </a:r>
            <a:r>
              <a:rPr lang="es-PE" dirty="0"/>
              <a:t>, </a:t>
            </a:r>
            <a:r>
              <a:rPr lang="es-PE" dirty="0">
                <a:solidFill>
                  <a:srgbClr val="FF0000"/>
                </a:solidFill>
              </a:rPr>
              <a:t>personas</a:t>
            </a:r>
            <a:r>
              <a:rPr lang="es-PE" dirty="0"/>
              <a:t> jurídicas, </a:t>
            </a:r>
            <a:r>
              <a:rPr lang="es-PE" dirty="0">
                <a:solidFill>
                  <a:srgbClr val="FF0000"/>
                </a:solidFill>
              </a:rPr>
              <a:t>formas asociativas</a:t>
            </a:r>
            <a:r>
              <a:rPr lang="es-PE" dirty="0"/>
              <a:t>, </a:t>
            </a:r>
            <a:r>
              <a:rPr lang="es-PE" dirty="0">
                <a:solidFill>
                  <a:srgbClr val="FF0000"/>
                </a:solidFill>
              </a:rPr>
              <a:t>derechos patrimoniales</a:t>
            </a:r>
            <a:r>
              <a:rPr lang="es-PE" dirty="0"/>
              <a:t>, etc.</a:t>
            </a:r>
          </a:p>
          <a:p>
            <a:endParaRPr lang="es-PE" dirty="0"/>
          </a:p>
          <a:p>
            <a:r>
              <a:rPr lang="es-PE" dirty="0"/>
              <a:t>2.- Se ha unificado los </a:t>
            </a:r>
            <a:r>
              <a:rPr lang="es-PE" dirty="0">
                <a:solidFill>
                  <a:srgbClr val="FF0000"/>
                </a:solidFill>
              </a:rPr>
              <a:t>contratos civiles con los comerciales</a:t>
            </a:r>
            <a:r>
              <a:rPr lang="es-PE" dirty="0"/>
              <a:t>,</a:t>
            </a:r>
          </a:p>
          <a:p>
            <a:endParaRPr lang="es-PE" dirty="0"/>
          </a:p>
          <a:p>
            <a:r>
              <a:rPr lang="es-PE" dirty="0"/>
              <a:t>3.- Según Gómez Váldez, el Derecho Civil sirvió para desarrollar el derecho de empresa, al prestar instituciones como </a:t>
            </a:r>
            <a:r>
              <a:rPr lang="es-ES_tradnl" dirty="0"/>
              <a:t>la </a:t>
            </a:r>
            <a:r>
              <a:rPr lang="es-ES_tradnl" dirty="0">
                <a:solidFill>
                  <a:srgbClr val="FF0000"/>
                </a:solidFill>
              </a:rPr>
              <a:t>Compraventa</a:t>
            </a:r>
            <a:r>
              <a:rPr lang="es-ES_tradnl" dirty="0"/>
              <a:t>, la </a:t>
            </a:r>
            <a:r>
              <a:rPr lang="es-ES_tradnl" dirty="0">
                <a:solidFill>
                  <a:srgbClr val="FF0000"/>
                </a:solidFill>
              </a:rPr>
              <a:t>Mora, la Prenda, el Mutuo, el Hospedaje, la Hipoteca</a:t>
            </a:r>
            <a:r>
              <a:rPr lang="es-ES_tradnl" dirty="0"/>
              <a:t>, la </a:t>
            </a:r>
            <a:r>
              <a:rPr lang="es-ES_tradnl" dirty="0" err="1"/>
              <a:t>oneosidad</a:t>
            </a:r>
            <a:r>
              <a:rPr lang="es-ES_tradnl" dirty="0"/>
              <a:t> en la prestación económica, la Lesión, la Contratación en masa, etc.</a:t>
            </a:r>
          </a:p>
          <a:p>
            <a:endParaRPr lang="es-ES_tradnl" dirty="0"/>
          </a:p>
          <a:p>
            <a:r>
              <a:rPr lang="es-ES_tradnl" dirty="0"/>
              <a:t>4.- El Derecho Empresarial usará las instituciones del Derecho de la </a:t>
            </a:r>
            <a:r>
              <a:rPr lang="es-ES_tradnl" dirty="0">
                <a:solidFill>
                  <a:srgbClr val="FF0000"/>
                </a:solidFill>
              </a:rPr>
              <a:t>Persona, Personas Jurídicas, Acto Jurídico, Derechos Reales, Garantías de los Derechos Reales, Derecho de Propiedad, Obligaciones, Fuentes de las Obligaciones, Normas sobre Registros Públicos,</a:t>
            </a:r>
            <a:r>
              <a:rPr lang="es-ES_tradnl" dirty="0"/>
              <a:t> y Derecho internacional privado.</a:t>
            </a:r>
          </a:p>
        </p:txBody>
      </p:sp>
    </p:spTree>
    <p:extLst>
      <p:ext uri="{BB962C8B-B14F-4D97-AF65-F5344CB8AC3E}">
        <p14:creationId xmlns:p14="http://schemas.microsoft.com/office/powerpoint/2010/main" val="3271540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t>1. La empresa en el Derecho Civil.-</a:t>
            </a:r>
            <a:endParaRPr lang="es-ES" dirty="0"/>
          </a:p>
        </p:txBody>
      </p:sp>
      <p:sp>
        <p:nvSpPr>
          <p:cNvPr id="3" name="Marcador de contenido 2"/>
          <p:cNvSpPr>
            <a:spLocks noGrp="1"/>
          </p:cNvSpPr>
          <p:nvPr>
            <p:ph idx="1"/>
          </p:nvPr>
        </p:nvSpPr>
        <p:spPr>
          <a:xfrm>
            <a:off x="1127448" y="908720"/>
            <a:ext cx="8640960" cy="5521102"/>
          </a:xfrm>
        </p:spPr>
        <p:txBody>
          <a:bodyPr/>
          <a:lstStyle/>
          <a:p>
            <a:r>
              <a:rPr lang="es-ES_tradnl" dirty="0"/>
              <a:t>. </a:t>
            </a:r>
          </a:p>
          <a:p>
            <a:r>
              <a:rPr lang="es-ES_tradnl" dirty="0"/>
              <a:t>El Derecho Civil posibilita que el Derecho empresarial pueda ingresar </a:t>
            </a:r>
            <a:r>
              <a:rPr lang="es-ES_tradnl" dirty="0">
                <a:solidFill>
                  <a:srgbClr val="FF0000"/>
                </a:solidFill>
              </a:rPr>
              <a:t>nuevos conceptos económicos-jurídicos</a:t>
            </a:r>
            <a:r>
              <a:rPr lang="es-ES_tradnl" dirty="0"/>
              <a:t>, nueva </a:t>
            </a:r>
            <a:r>
              <a:rPr lang="es-ES_tradnl" dirty="0">
                <a:solidFill>
                  <a:srgbClr val="FF0000"/>
                </a:solidFill>
              </a:rPr>
              <a:t>organización económica </a:t>
            </a:r>
            <a:r>
              <a:rPr lang="es-ES_tradnl" dirty="0"/>
              <a:t>de la vida, del </a:t>
            </a:r>
            <a:r>
              <a:rPr lang="es-ES_tradnl" dirty="0">
                <a:solidFill>
                  <a:srgbClr val="FF0000"/>
                </a:solidFill>
              </a:rPr>
              <a:t>trabajo</a:t>
            </a:r>
            <a:r>
              <a:rPr lang="es-ES_tradnl" dirty="0"/>
              <a:t>, de los </a:t>
            </a:r>
            <a:r>
              <a:rPr lang="es-ES_tradnl" dirty="0">
                <a:solidFill>
                  <a:srgbClr val="FF0000"/>
                </a:solidFill>
              </a:rPr>
              <a:t>sistemas de producción </a:t>
            </a:r>
            <a:r>
              <a:rPr lang="es-ES_tradnl" dirty="0"/>
              <a:t>de bienes y servicios, de </a:t>
            </a:r>
            <a:r>
              <a:rPr lang="es-ES_tradnl" dirty="0">
                <a:solidFill>
                  <a:srgbClr val="FF0000"/>
                </a:solidFill>
              </a:rPr>
              <a:t>relación entre el individuo, capitalista, empresario, y el trabajo, empleado</a:t>
            </a:r>
            <a:r>
              <a:rPr lang="es-ES_tradnl" dirty="0"/>
              <a:t>, así como con el Estado, en el manejo de la productividad, uso de tecnologías, dominio de la naturaleza. </a:t>
            </a:r>
          </a:p>
          <a:p>
            <a:r>
              <a:rPr lang="es-ES_tradnl" dirty="0"/>
              <a:t>Nace una nueva “</a:t>
            </a:r>
            <a:r>
              <a:rPr lang="es-ES_tradnl" dirty="0">
                <a:solidFill>
                  <a:srgbClr val="FF0000"/>
                </a:solidFill>
              </a:rPr>
              <a:t>organización y previsión civil del futuro</a:t>
            </a:r>
            <a:r>
              <a:rPr lang="es-ES_tradnl" dirty="0"/>
              <a:t>”, que tiene su origen y fomento en el Derecho empresarial, en general y específicamente en la empresa. </a:t>
            </a:r>
          </a:p>
          <a:p>
            <a:r>
              <a:rPr lang="es-ES_tradnl" dirty="0"/>
              <a:t>El </a:t>
            </a:r>
            <a:r>
              <a:rPr lang="es-ES_tradnl" dirty="0">
                <a:solidFill>
                  <a:srgbClr val="FF0000"/>
                </a:solidFill>
              </a:rPr>
              <a:t>Derecho civil le presta al derecho empresarial </a:t>
            </a:r>
            <a:r>
              <a:rPr lang="es-ES_tradnl" dirty="0"/>
              <a:t>aquellas facultades de </a:t>
            </a:r>
            <a:r>
              <a:rPr lang="es-ES_tradnl" dirty="0">
                <a:solidFill>
                  <a:srgbClr val="FF0000"/>
                </a:solidFill>
              </a:rPr>
              <a:t>predictibilidad</a:t>
            </a:r>
            <a:r>
              <a:rPr lang="es-ES_tradnl" dirty="0"/>
              <a:t> de los actos, posibilidad de acción y reacción, </a:t>
            </a:r>
            <a:r>
              <a:rPr lang="es-ES_tradnl" dirty="0">
                <a:solidFill>
                  <a:srgbClr val="FF0000"/>
                </a:solidFill>
              </a:rPr>
              <a:t>capacidad de oferta, predisposición de la oferta, visualización de la demanda</a:t>
            </a:r>
            <a:r>
              <a:rPr lang="es-ES_tradnl" dirty="0"/>
              <a:t>; actos que dan la posibilidad de expansión de la libertad individual. El Derecho Civil desarrolla la </a:t>
            </a:r>
            <a:r>
              <a:rPr lang="es-ES_tradnl" dirty="0">
                <a:solidFill>
                  <a:srgbClr val="FF0000"/>
                </a:solidFill>
              </a:rPr>
              <a:t>autonomía de la voluntad contractual</a:t>
            </a:r>
            <a:r>
              <a:rPr lang="es-ES_tradnl" dirty="0"/>
              <a:t>, que es un factor importante para desarrollar la capacidad empresarial. </a:t>
            </a:r>
          </a:p>
        </p:txBody>
      </p:sp>
    </p:spTree>
    <p:extLst>
      <p:ext uri="{BB962C8B-B14F-4D97-AF65-F5344CB8AC3E}">
        <p14:creationId xmlns:p14="http://schemas.microsoft.com/office/powerpoint/2010/main" val="4194054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t>2. El Derecho Civil y la Libertad de Empresa.-</a:t>
            </a:r>
            <a:endParaRPr lang="es-ES" dirty="0"/>
          </a:p>
        </p:txBody>
      </p:sp>
      <p:sp>
        <p:nvSpPr>
          <p:cNvPr id="3" name="Marcador de contenido 2"/>
          <p:cNvSpPr>
            <a:spLocks noGrp="1"/>
          </p:cNvSpPr>
          <p:nvPr>
            <p:ph idx="1"/>
          </p:nvPr>
        </p:nvSpPr>
        <p:spPr/>
        <p:txBody>
          <a:bodyPr>
            <a:normAutofit lnSpcReduction="10000"/>
          </a:bodyPr>
          <a:lstStyle/>
          <a:p>
            <a:r>
              <a:rPr lang="es-ES_tradnl" dirty="0"/>
              <a:t>Un hallazgo encontrado en el derecho civil respecto a la empresa, es el derecho de </a:t>
            </a:r>
            <a:r>
              <a:rPr lang="es-ES_tradnl" dirty="0">
                <a:solidFill>
                  <a:srgbClr val="FF0000"/>
                </a:solidFill>
              </a:rPr>
              <a:t>familia</a:t>
            </a:r>
            <a:r>
              <a:rPr lang="es-ES_tradnl" dirty="0"/>
              <a:t>. Según el jurista Torres y Torres Lara, la función primigenia de la familia era ser una </a:t>
            </a:r>
            <a:r>
              <a:rPr lang="es-ES_tradnl" dirty="0">
                <a:solidFill>
                  <a:srgbClr val="FF0000"/>
                </a:solidFill>
              </a:rPr>
              <a:t>unidad básica de producción de bienes y servicios</a:t>
            </a:r>
            <a:r>
              <a:rPr lang="es-ES_tradnl" dirty="0"/>
              <a:t>, es decir, era más parecido a lo que actualmente denominamos “empresa”. Así, la historia económica habría transformado a la familia en una unidad básica obviándola como una “unidad de producción. </a:t>
            </a:r>
          </a:p>
          <a:p>
            <a:r>
              <a:rPr lang="es-ES_tradnl" dirty="0"/>
              <a:t>Otra conjunción del derecho civil en el derecho empresarial la podemos encontrar en la institución del </a:t>
            </a:r>
            <a:r>
              <a:rPr lang="es-ES_tradnl" dirty="0">
                <a:solidFill>
                  <a:srgbClr val="FF0000"/>
                </a:solidFill>
              </a:rPr>
              <a:t>matrimonio</a:t>
            </a:r>
            <a:r>
              <a:rPr lang="es-ES_tradnl" dirty="0"/>
              <a:t>, por la cual las dos personas, al constituir una de ellas una empresa, se constituyen como un </a:t>
            </a:r>
            <a:r>
              <a:rPr lang="es-ES_tradnl" dirty="0">
                <a:solidFill>
                  <a:srgbClr val="FF0000"/>
                </a:solidFill>
              </a:rPr>
              <a:t>bien patrimonial conyugal.</a:t>
            </a:r>
            <a:r>
              <a:rPr lang="es-ES_tradnl" dirty="0"/>
              <a:t> El matrimonio –al menos que sea de régimen de bienes separados- se constituye como </a:t>
            </a:r>
            <a:r>
              <a:rPr lang="es-ES_tradnl" dirty="0">
                <a:solidFill>
                  <a:srgbClr val="FF0000"/>
                </a:solidFill>
              </a:rPr>
              <a:t>derecho ante la empresa</a:t>
            </a:r>
            <a:r>
              <a:rPr lang="es-ES_tradnl" dirty="0"/>
              <a:t>. Así se </a:t>
            </a:r>
            <a:r>
              <a:rPr lang="es-ES_tradnl" dirty="0">
                <a:solidFill>
                  <a:srgbClr val="FF0000"/>
                </a:solidFill>
              </a:rPr>
              <a:t>protege el vínculo y no precisamente la productividad en la actividad empresarial</a:t>
            </a:r>
            <a:r>
              <a:rPr lang="es-ES_tradnl" dirty="0"/>
              <a:t>. Cosas similares pasan respecto a la paternidad, a la sucesión, al parentesco, a la propiedad, a los contratos, o las obligaciones, entre otros.</a:t>
            </a:r>
          </a:p>
          <a:p>
            <a:endParaRPr lang="es-ES" dirty="0"/>
          </a:p>
        </p:txBody>
      </p:sp>
    </p:spTree>
    <p:extLst>
      <p:ext uri="{BB962C8B-B14F-4D97-AF65-F5344CB8AC3E}">
        <p14:creationId xmlns:p14="http://schemas.microsoft.com/office/powerpoint/2010/main" val="1162613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7368" y="116632"/>
            <a:ext cx="10153128" cy="576064"/>
          </a:xfrm>
        </p:spPr>
        <p:txBody>
          <a:bodyPr>
            <a:normAutofit fontScale="90000"/>
          </a:bodyPr>
          <a:lstStyle/>
          <a:p>
            <a:r>
              <a:rPr lang="es-PE" b="1" dirty="0"/>
              <a:t>3.- Relación del Derecho Empresarial con el Derecho Penal</a:t>
            </a:r>
            <a:endParaRPr lang="es-ES" dirty="0"/>
          </a:p>
        </p:txBody>
      </p:sp>
      <p:sp>
        <p:nvSpPr>
          <p:cNvPr id="3" name="Marcador de contenido 2"/>
          <p:cNvSpPr>
            <a:spLocks noGrp="1"/>
          </p:cNvSpPr>
          <p:nvPr>
            <p:ph idx="1"/>
          </p:nvPr>
        </p:nvSpPr>
        <p:spPr>
          <a:xfrm>
            <a:off x="1271464" y="1220266"/>
            <a:ext cx="8568952" cy="5521102"/>
          </a:xfrm>
        </p:spPr>
        <p:txBody>
          <a:bodyPr/>
          <a:lstStyle/>
          <a:p>
            <a:r>
              <a:rPr lang="es-ES_tradnl" dirty="0"/>
              <a:t>El Derecho Empresarial ha permitido una nueva definición del sujeto delictivo, que ahora no sólo sería un ser humano, sino se extendería a las “personas jurídicas”. Así, a las personas jurídicas también se les podrían aplicar sanciones penales. Recordemos que el Derecho Penal es un sistema normativo que regula aquellas conductas nacidas de la comisión de una falta o delito; a su vez, el delito es la “acción u omisión humana típica, antijurídica y culpable”. </a:t>
            </a:r>
          </a:p>
          <a:p>
            <a:endParaRPr lang="es-ES_tradnl" sz="1050" dirty="0"/>
          </a:p>
          <a:p>
            <a:r>
              <a:rPr lang="es-ES_tradnl" dirty="0"/>
              <a:t>El Derecho Penal se ha observado como una disciplina que versa como el crimen, el delito, pero a la vez como un sistema de control del poder punitivo del Estado. La relación que regularía sería entre el delincuente y el Estado. El delincuente que tendría el deber de pagar su delito, y el Estado que tendría el deber de imponer una sanción. Sin embargo cabe resaltar que el Derecho Penal sólo ha incidido en la relación entre el Estado y el delincuente, obviando o relegando a una posición secundaria a la víctima, cuando el propósito del Derecho Penal no debería ser –a nuestro parecer- el castigo del delincuente, sino la atención de agraviado o víctima, así el Derecho Penal debería titularse como Derecho del Agraviado. </a:t>
            </a:r>
          </a:p>
          <a:p>
            <a:endParaRPr lang="es-ES" dirty="0"/>
          </a:p>
        </p:txBody>
      </p:sp>
    </p:spTree>
    <p:extLst>
      <p:ext uri="{BB962C8B-B14F-4D97-AF65-F5344CB8AC3E}">
        <p14:creationId xmlns:p14="http://schemas.microsoft.com/office/powerpoint/2010/main" val="913882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9376" y="260648"/>
            <a:ext cx="8596668" cy="1320800"/>
          </a:xfrm>
        </p:spPr>
        <p:txBody>
          <a:bodyPr/>
          <a:lstStyle/>
          <a:p>
            <a:r>
              <a:rPr lang="es-PE" b="1" dirty="0"/>
              <a:t>3.- Relación del Derecho Empresarial con el Derecho Penal</a:t>
            </a:r>
            <a:endParaRPr lang="es-ES" dirty="0"/>
          </a:p>
        </p:txBody>
      </p:sp>
      <p:sp>
        <p:nvSpPr>
          <p:cNvPr id="3" name="Marcador de contenido 2"/>
          <p:cNvSpPr>
            <a:spLocks noGrp="1"/>
          </p:cNvSpPr>
          <p:nvPr>
            <p:ph idx="1"/>
          </p:nvPr>
        </p:nvSpPr>
        <p:spPr>
          <a:xfrm>
            <a:off x="857482" y="1783904"/>
            <a:ext cx="8568952" cy="3744416"/>
          </a:xfrm>
        </p:spPr>
        <p:txBody>
          <a:bodyPr/>
          <a:lstStyle/>
          <a:p>
            <a:r>
              <a:rPr lang="es-ES_tradnl" dirty="0"/>
              <a:t>En cuento a la relación entre el Derecho Empresarial y el Derecho Penal, encontramos que algunos delitos han sido ya considerados dentro del margen de la actividad empresarial, como los delitos económicos, así Francisco Gómez Valdez escribe:  </a:t>
            </a:r>
          </a:p>
          <a:p>
            <a:r>
              <a:rPr lang="es-ES_tradnl" dirty="0"/>
              <a:t> </a:t>
            </a:r>
          </a:p>
          <a:p>
            <a:r>
              <a:rPr lang="es-ES_tradnl" dirty="0"/>
              <a:t>“En cuanto a las responsabilidades de los gerentes y los directores de las empresas se presentan como la gran disyuntiva de la autoridad vs. libertad (...) Por eso que han surgido los delitos económicos (D. </a:t>
            </a:r>
            <a:r>
              <a:rPr lang="es-ES_tradnl" dirty="0" err="1"/>
              <a:t>Leg</a:t>
            </a:r>
            <a:r>
              <a:rPr lang="es-ES_tradnl" dirty="0"/>
              <a:t>. No 123 de 12/07/1981, Ley Sobre Delitos Económicos’) con la finalidad de reprimir penalmente a quienes atentan dolosamente contra las colectividades, tal las empresas” (Gómez Valdez, 2004, p. 181).</a:t>
            </a:r>
            <a:endParaRPr lang="es-ES" dirty="0"/>
          </a:p>
        </p:txBody>
      </p:sp>
    </p:spTree>
    <p:extLst>
      <p:ext uri="{BB962C8B-B14F-4D97-AF65-F5344CB8AC3E}">
        <p14:creationId xmlns:p14="http://schemas.microsoft.com/office/powerpoint/2010/main" val="3626151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9376" y="188640"/>
            <a:ext cx="8596668" cy="1320800"/>
          </a:xfrm>
        </p:spPr>
        <p:txBody>
          <a:bodyPr/>
          <a:lstStyle/>
          <a:p>
            <a:r>
              <a:rPr lang="es-PE" b="1" dirty="0"/>
              <a:t>3.- Relación del Derecho Empresarial con el Derecho Penal</a:t>
            </a:r>
            <a:endParaRPr lang="es-ES" dirty="0"/>
          </a:p>
        </p:txBody>
      </p:sp>
      <p:sp>
        <p:nvSpPr>
          <p:cNvPr id="3" name="Marcador de contenido 2"/>
          <p:cNvSpPr>
            <a:spLocks noGrp="1"/>
          </p:cNvSpPr>
          <p:nvPr>
            <p:ph idx="1"/>
          </p:nvPr>
        </p:nvSpPr>
        <p:spPr>
          <a:xfrm>
            <a:off x="551384" y="1484784"/>
            <a:ext cx="9145016" cy="5161062"/>
          </a:xfrm>
        </p:spPr>
        <p:txBody>
          <a:bodyPr/>
          <a:lstStyle/>
          <a:p>
            <a:r>
              <a:rPr lang="es-ES_tradnl" dirty="0"/>
              <a:t>Además, afirma Gómez Valdez, respecto a una evidente gama de delitos nacidos como producto de la constitución, funcionamiento y operatividad de las empresas: </a:t>
            </a:r>
          </a:p>
          <a:p>
            <a:r>
              <a:rPr lang="es-ES_tradnl" dirty="0"/>
              <a:t>“Ha sido el C.P, de 1991, alineándose a los últimos años, que en los últimos tiempos ha tratado de regular la tipicidad de una serie de delitos penales contra el ordenamiento empresarial, recayendo las penas sobre las personas naturales que tienen que ver con la dirección del colectivo. Así tenemos el Art. 232 sobre el abuso del poder económico; el 238 sobre publicidad engañosa; el 239 sobre fraude en la venta de bienes y prestaciones de servicios ofertados; el 240 sobre el aprovechamiento indebido y daño en la representación comercial; el 242 sobre la omisión de información o suministro de información falsa; el 247 sobre obtención indebida de crédito; el 249 sobre la omisión de información o suministro de información falsa; el 247 sobre obtención indebida de crédito; el 249 sobre el pánico financiero; el 251 relativo al </a:t>
            </a:r>
            <a:r>
              <a:rPr lang="es-ES_tradnl" dirty="0" err="1"/>
              <a:t>desvio</a:t>
            </a:r>
            <a:r>
              <a:rPr lang="es-ES_tradnl" dirty="0"/>
              <a:t> fraudulento de créditos promocionales, entre otros. Pero también encontramos los Arts. 499, 348, 350 y 357 sobre delito de quiebra, delitos contra la libertad del trabajo en todas sus variables, maquinaciones para alterar el precio de las cosas” (Gómez Valdez, 2004, p. 181). </a:t>
            </a:r>
          </a:p>
          <a:p>
            <a:endParaRPr lang="es-ES" dirty="0"/>
          </a:p>
        </p:txBody>
      </p:sp>
    </p:spTree>
    <p:extLst>
      <p:ext uri="{BB962C8B-B14F-4D97-AF65-F5344CB8AC3E}">
        <p14:creationId xmlns:p14="http://schemas.microsoft.com/office/powerpoint/2010/main" val="481134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a:t>3.- Relación del Derecho Empresarial con el Derecho Penal</a:t>
            </a:r>
            <a:endParaRPr lang="es-ES" dirty="0"/>
          </a:p>
        </p:txBody>
      </p:sp>
      <p:sp>
        <p:nvSpPr>
          <p:cNvPr id="3" name="Marcador de contenido 2"/>
          <p:cNvSpPr>
            <a:spLocks noGrp="1"/>
          </p:cNvSpPr>
          <p:nvPr>
            <p:ph idx="1"/>
          </p:nvPr>
        </p:nvSpPr>
        <p:spPr>
          <a:xfrm>
            <a:off x="479376" y="1916832"/>
            <a:ext cx="8784976" cy="3528392"/>
          </a:xfrm>
        </p:spPr>
        <p:txBody>
          <a:bodyPr/>
          <a:lstStyle/>
          <a:p>
            <a:r>
              <a:rPr lang="es-ES_tradnl" dirty="0"/>
              <a:t>Respecto las sanciones penales a las empresas, como personas jurídicas, Gómez Valdez escribe: </a:t>
            </a:r>
          </a:p>
          <a:p>
            <a:r>
              <a:rPr lang="es-ES_tradnl" dirty="0"/>
              <a:t> </a:t>
            </a:r>
          </a:p>
          <a:p>
            <a:r>
              <a:rPr lang="es-ES_tradnl" dirty="0"/>
              <a:t>“Sobre la empresa, persona jurídica, sólo tenemos el Art, 105 del C.P. que posibilita la suspensión de las actividades, el cierre temporal y hasta definitivo del negocio por hallarse involucrado en asuntos que tienen que ver con el resquebrajamiento del ordenamiento penal, punición que debemos entenderla no tanto como una pena en si, sino más bien como una actividad preventiva para que cese el acto que da motivos a adoptar la determinación y como escarmiento para que actos similares no se produzcan” (Gómez Valdez, 2004, p. 181).</a:t>
            </a:r>
          </a:p>
          <a:p>
            <a:endParaRPr lang="es-ES" dirty="0"/>
          </a:p>
        </p:txBody>
      </p:sp>
    </p:spTree>
    <p:extLst>
      <p:ext uri="{BB962C8B-B14F-4D97-AF65-F5344CB8AC3E}">
        <p14:creationId xmlns:p14="http://schemas.microsoft.com/office/powerpoint/2010/main" val="1419655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ítulo 1">
            <a:extLst>
              <a:ext uri="{FF2B5EF4-FFF2-40B4-BE49-F238E27FC236}">
                <a16:creationId xmlns:a16="http://schemas.microsoft.com/office/drawing/2014/main" id="{CD0B7479-0FB0-ED69-845F-3057AED2BC5E}"/>
              </a:ext>
            </a:extLst>
          </p:cNvPr>
          <p:cNvSpPr txBox="1">
            <a:spLocks/>
          </p:cNvSpPr>
          <p:nvPr/>
        </p:nvSpPr>
        <p:spPr>
          <a:xfrm>
            <a:off x="578734" y="140620"/>
            <a:ext cx="8663593" cy="66210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a:solidFill>
                  <a:srgbClr val="0070C0"/>
                </a:solidFill>
                <a:latin typeface="Agency FB" panose="020B0503020202020204" pitchFamily="34" charset="0"/>
              </a:rPr>
              <a:t>EL concepto de Derecho según Edgar BODENHEIMER.- </a:t>
            </a:r>
            <a:endParaRPr lang="es-PE" sz="2800" b="1" dirty="0">
              <a:solidFill>
                <a:srgbClr val="0070C0"/>
              </a:solidFill>
              <a:latin typeface="Agency FB" panose="020B0503020202020204" pitchFamily="34" charset="0"/>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27" name="CuadroTexto 6">
            <a:extLst>
              <a:ext uri="{FF2B5EF4-FFF2-40B4-BE49-F238E27FC236}">
                <a16:creationId xmlns:a16="http://schemas.microsoft.com/office/drawing/2014/main" id="{A6902EF9-5410-4758-1394-C66B4B638FA9}"/>
              </a:ext>
            </a:extLst>
          </p:cNvPr>
          <p:cNvSpPr txBox="1">
            <a:spLocks noChangeArrowheads="1"/>
          </p:cNvSpPr>
          <p:nvPr/>
        </p:nvSpPr>
        <p:spPr bwMode="auto">
          <a:xfrm>
            <a:off x="3484801" y="2949800"/>
            <a:ext cx="68405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Georgia" charset="0"/>
                <a:ea typeface="MS PGothic" charset="0"/>
                <a:cs typeface="MS PGothic" charset="0"/>
              </a:defRPr>
            </a:lvl1pPr>
            <a:lvl2pPr marL="742950" indent="-285750">
              <a:defRPr sz="2600">
                <a:solidFill>
                  <a:schemeClr val="accent2"/>
                </a:solidFill>
                <a:latin typeface="Georgia" charset="0"/>
                <a:ea typeface="MS PGothic" charset="0"/>
                <a:cs typeface="MS PGothic" charset="0"/>
              </a:defRPr>
            </a:lvl2pPr>
            <a:lvl3pPr marL="1143000" indent="-228600">
              <a:defRPr sz="2400">
                <a:solidFill>
                  <a:schemeClr val="accent1"/>
                </a:solidFill>
                <a:latin typeface="Georgia" charset="0"/>
                <a:ea typeface="MS PGothic" charset="0"/>
                <a:cs typeface="MS PGothic" charset="0"/>
              </a:defRPr>
            </a:lvl3pPr>
            <a:lvl4pPr marL="1600200" indent="-228600">
              <a:defRPr sz="2200">
                <a:solidFill>
                  <a:schemeClr val="accent1"/>
                </a:solidFill>
                <a:latin typeface="Georgia" charset="0"/>
                <a:ea typeface="MS PGothic" charset="0"/>
                <a:cs typeface="MS PGothic" charset="0"/>
              </a:defRPr>
            </a:lvl4pPr>
            <a:lvl5pPr marL="2057400" indent="-228600">
              <a:defRPr sz="2000">
                <a:solidFill>
                  <a:srgbClr val="A04DA3"/>
                </a:solidFill>
                <a:latin typeface="Georgia" charset="0"/>
                <a:ea typeface="MS PGothic" charset="0"/>
                <a:cs typeface="MS PGothic" charset="0"/>
              </a:defRPr>
            </a:lvl5pPr>
            <a:lvl6pPr marL="2514600" indent="-228600" eaLnBrk="0" fontAlgn="base" hangingPunct="0">
              <a:spcAft>
                <a:spcPct val="0"/>
              </a:spcAft>
              <a:buClr>
                <a:srgbClr val="A04DA3"/>
              </a:buClr>
              <a:buFont typeface="Georgia" charset="0"/>
              <a:defRPr sz="2000">
                <a:solidFill>
                  <a:srgbClr val="A04DA3"/>
                </a:solidFill>
                <a:latin typeface="Georgia" charset="0"/>
                <a:ea typeface="MS PGothic" charset="0"/>
                <a:cs typeface="MS PGothic" charset="0"/>
              </a:defRPr>
            </a:lvl6pPr>
            <a:lvl7pPr marL="2971800" indent="-228600" eaLnBrk="0" fontAlgn="base" hangingPunct="0">
              <a:spcAft>
                <a:spcPct val="0"/>
              </a:spcAft>
              <a:buClr>
                <a:srgbClr val="A04DA3"/>
              </a:buClr>
              <a:buFont typeface="Georgia" charset="0"/>
              <a:defRPr sz="2000">
                <a:solidFill>
                  <a:srgbClr val="A04DA3"/>
                </a:solidFill>
                <a:latin typeface="Georgia" charset="0"/>
                <a:ea typeface="MS PGothic" charset="0"/>
                <a:cs typeface="MS PGothic" charset="0"/>
              </a:defRPr>
            </a:lvl7pPr>
            <a:lvl8pPr marL="3429000" indent="-228600" eaLnBrk="0" fontAlgn="base" hangingPunct="0">
              <a:spcAft>
                <a:spcPct val="0"/>
              </a:spcAft>
              <a:buClr>
                <a:srgbClr val="A04DA3"/>
              </a:buClr>
              <a:buFont typeface="Georgia" charset="0"/>
              <a:buChar char="▫"/>
              <a:defRPr sz="2000">
                <a:solidFill>
                  <a:srgbClr val="A04DA3"/>
                </a:solidFill>
                <a:latin typeface="Georgia" charset="0"/>
                <a:ea typeface="MS PGothic" charset="0"/>
                <a:cs typeface="MS PGothic" charset="0"/>
              </a:defRPr>
            </a:lvl8pPr>
            <a:lvl9pPr marL="3886200" indent="-228600" eaLnBrk="0" fontAlgn="base" hangingPunct="0">
              <a:spcAft>
                <a:spcPct val="0"/>
              </a:spcAft>
              <a:buClr>
                <a:srgbClr val="A04DA3"/>
              </a:buClr>
              <a:buFont typeface="Georgia" charset="0"/>
              <a:buChar char="▫"/>
              <a:defRPr sz="2000">
                <a:solidFill>
                  <a:srgbClr val="A04DA3"/>
                </a:solidFill>
                <a:latin typeface="Georgia" charset="0"/>
                <a:ea typeface="MS PGothic" charset="0"/>
                <a:cs typeface="MS PGothic" charset="0"/>
              </a:defRPr>
            </a:lvl9pPr>
          </a:lstStyle>
          <a:p>
            <a:pPr algn="ctr" eaLnBrk="1" hangingPunct="1"/>
            <a:r>
              <a:rPr lang="es-ES_tradnl" sz="2000">
                <a:solidFill>
                  <a:schemeClr val="bg1"/>
                </a:solidFill>
                <a:latin typeface="Arial" charset="0"/>
              </a:rPr>
              <a:t>T</a:t>
            </a:r>
            <a:r>
              <a:rPr lang="es-ES" sz="2000">
                <a:solidFill>
                  <a:schemeClr val="bg1"/>
                </a:solidFill>
                <a:latin typeface="Arial" charset="0"/>
              </a:rPr>
              <a:t>ítulo </a:t>
            </a:r>
            <a:r>
              <a:rPr lang="es-ES_tradnl" sz="2000">
                <a:solidFill>
                  <a:schemeClr val="bg1"/>
                </a:solidFill>
                <a:latin typeface="Arial" charset="0"/>
              </a:rPr>
              <a:t>= Tema + problema + variables + espacio + tiempo</a:t>
            </a:r>
            <a:endParaRPr lang="es-ES">
              <a:solidFill>
                <a:schemeClr val="bg1"/>
              </a:solidFill>
              <a:latin typeface="Arial" charset="0"/>
            </a:endParaRPr>
          </a:p>
        </p:txBody>
      </p:sp>
      <p:grpSp>
        <p:nvGrpSpPr>
          <p:cNvPr id="42" name="Grupo 41">
            <a:extLst>
              <a:ext uri="{FF2B5EF4-FFF2-40B4-BE49-F238E27FC236}">
                <a16:creationId xmlns:a16="http://schemas.microsoft.com/office/drawing/2014/main" id="{D7232B0F-7141-92FC-190A-6CEF71B9F49A}"/>
              </a:ext>
            </a:extLst>
          </p:cNvPr>
          <p:cNvGrpSpPr/>
          <p:nvPr/>
        </p:nvGrpSpPr>
        <p:grpSpPr>
          <a:xfrm>
            <a:off x="0" y="191770"/>
            <a:ext cx="578734"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CuadroTexto 6">
            <a:extLst>
              <a:ext uri="{FF2B5EF4-FFF2-40B4-BE49-F238E27FC236}">
                <a16:creationId xmlns:a16="http://schemas.microsoft.com/office/drawing/2014/main" id="{095CC7B8-3E9F-C1DA-12A1-74ED9D1213C5}"/>
              </a:ext>
            </a:extLst>
          </p:cNvPr>
          <p:cNvSpPr txBox="1"/>
          <p:nvPr/>
        </p:nvSpPr>
        <p:spPr>
          <a:xfrm>
            <a:off x="1991544" y="764704"/>
            <a:ext cx="9361040" cy="5632311"/>
          </a:xfrm>
          <a:prstGeom prst="rect">
            <a:avLst/>
          </a:prstGeom>
          <a:solidFill>
            <a:schemeClr val="bg1"/>
          </a:solidFill>
        </p:spPr>
        <p:txBody>
          <a:bodyPr wrap="square" rtlCol="0">
            <a:spAutoFit/>
          </a:bodyPr>
          <a:lstStyle/>
          <a:p>
            <a:r>
              <a:rPr lang="es-ES" sz="2400" dirty="0"/>
              <a:t>1) El Derecho: término medio entre la anarquía y el despotismo.- “Por su propia naturaleza el Derecho es un término medio entre la anarquía y el despotismo. Trata de crear y mantener un equilibrio entre esas dos formas extremas de la vida social. Para evitar la anarquía, el Derecho limita el poder de los individuos particulares; para evitar el despotismo, enfrena el poder del gobierno”.  (Edgar Bodenheimer)</a:t>
            </a:r>
          </a:p>
          <a:p>
            <a:endParaRPr lang="es-ES" sz="2400" dirty="0"/>
          </a:p>
          <a:p>
            <a:r>
              <a:rPr lang="es-ES" sz="2400" dirty="0"/>
              <a:t>2) El Derecho sería una forma de equilibrar la libertad del individuo (anarquía) con la libertad del Estado (despotismo). El Derecho es, en este contexto, “el equilibrio de la libertad”.</a:t>
            </a:r>
          </a:p>
          <a:p>
            <a:r>
              <a:rPr lang="es-ES" sz="2400" dirty="0"/>
              <a:t> </a:t>
            </a:r>
          </a:p>
          <a:p>
            <a:r>
              <a:rPr lang="es-ES" sz="2400" dirty="0"/>
              <a:t>3) La anarquía y el despotismo son posibles por el uso de la libertad en sus dos extremos. La anarquía es el uso abusivo de la libertad social, y el despotismo es el uso abusivo de la libertad individual. </a:t>
            </a:r>
          </a:p>
        </p:txBody>
      </p:sp>
    </p:spTree>
    <p:extLst>
      <p:ext uri="{BB962C8B-B14F-4D97-AF65-F5344CB8AC3E}">
        <p14:creationId xmlns:p14="http://schemas.microsoft.com/office/powerpoint/2010/main" val="6227661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9376" y="188640"/>
            <a:ext cx="8596668" cy="1320800"/>
          </a:xfrm>
        </p:spPr>
        <p:txBody>
          <a:bodyPr/>
          <a:lstStyle/>
          <a:p>
            <a:r>
              <a:rPr lang="es-PE" b="1" dirty="0"/>
              <a:t>3.- Relación del Derecho Empresarial con el Derecho Penal</a:t>
            </a:r>
            <a:endParaRPr lang="es-ES" dirty="0"/>
          </a:p>
        </p:txBody>
      </p:sp>
      <p:sp>
        <p:nvSpPr>
          <p:cNvPr id="3" name="Marcador de contenido 2"/>
          <p:cNvSpPr>
            <a:spLocks noGrp="1"/>
          </p:cNvSpPr>
          <p:nvPr>
            <p:ph idx="1"/>
          </p:nvPr>
        </p:nvSpPr>
        <p:spPr>
          <a:xfrm>
            <a:off x="551384" y="1336898"/>
            <a:ext cx="8784976" cy="5521102"/>
          </a:xfrm>
        </p:spPr>
        <p:txBody>
          <a:bodyPr/>
          <a:lstStyle/>
          <a:p>
            <a:r>
              <a:rPr lang="es-ES_tradnl" dirty="0"/>
              <a:t>Revisando el contenido del Derecho Penal podremos observar ¿en qué tipo de delitos se encuentra amenazada la libertad de empresa? Tenemos los delitos contra la libertad, específicamente, los delitos de violación de la libertad personal, violación de libertad de reunión (para constituir empresas), violación de la libertad de trabajo (para contratar personal para la empresa), delitos de fraude en la administración de personas jurídicas, delitos contra la confianza y la buena fe en los negocios, así como los atentados contra el sistema crediticio, la usura, el libramiento indebido, contra los derechos intelectuales, contra la propiedad industrial. También se pueden dar límites a la libertad de empresa, en los delitos contra el orden económico, como el abuso del poder económico, el acaparamiento, la especulación, la adulteración, la venta ilícita de mercaderías, el ejercicio ilegal de actividades de los agentes de intermediación. También en los delitos contra el orden financiero y monetario, como los delitos financieros, los delitos monetarios. Y también en los delitos tributarios, como el contrabando, la defraudación fiscal, la defraudación de rentas de aduanas, la defraudación tributaria, la elaboración de comercio clandestino de productos.</a:t>
            </a:r>
          </a:p>
        </p:txBody>
      </p:sp>
    </p:spTree>
    <p:extLst>
      <p:ext uri="{BB962C8B-B14F-4D97-AF65-F5344CB8AC3E}">
        <p14:creationId xmlns:p14="http://schemas.microsoft.com/office/powerpoint/2010/main" val="4145754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0392" y="188640"/>
            <a:ext cx="9107488" cy="576064"/>
          </a:xfrm>
        </p:spPr>
        <p:txBody>
          <a:bodyPr>
            <a:normAutofit fontScale="90000"/>
          </a:bodyPr>
          <a:lstStyle/>
          <a:p>
            <a:r>
              <a:rPr lang="es-PE" b="1" dirty="0"/>
              <a:t>4. Relación del Derecho Empresarial con el Derecho Laboral </a:t>
            </a:r>
            <a:endParaRPr lang="es-ES" dirty="0"/>
          </a:p>
        </p:txBody>
      </p:sp>
      <p:sp>
        <p:nvSpPr>
          <p:cNvPr id="3" name="Marcador de contenido 2"/>
          <p:cNvSpPr>
            <a:spLocks noGrp="1"/>
          </p:cNvSpPr>
          <p:nvPr>
            <p:ph idx="1"/>
          </p:nvPr>
        </p:nvSpPr>
        <p:spPr>
          <a:xfrm>
            <a:off x="839416" y="1052736"/>
            <a:ext cx="8496944" cy="5521102"/>
          </a:xfrm>
        </p:spPr>
        <p:txBody>
          <a:bodyPr/>
          <a:lstStyle/>
          <a:p>
            <a:r>
              <a:rPr lang="es-ES_tradnl" dirty="0"/>
              <a:t>El Derecho Empresarial evidentemente tiene relaciones con el Derecho Laboral, puesto que para desarrollar la libertad de empresa, en esa mancomunidad capital-trabajo, empleadores-empleados, es necesario garantizar que dicha relación, esté debidamente protegida por el Derecho laboral en protección de los trabajadores, y por el Derecho Empresarial como garantía de las potestades directivas del empresario. </a:t>
            </a:r>
          </a:p>
          <a:p>
            <a:r>
              <a:rPr lang="es-ES_tradnl" dirty="0"/>
              <a:t>El Derecho Laboral tiene la premisa de ser un mecanismo para equilibrar las relaciones entre los empleadores y los trabajadores, considerando a éstos últimos como los más débiles; sin embargo, en el Derecho Empresarial, unos y otros, empresarios y trabajadores, son indispensables para la mutua retroalimentación y supervivencia.</a:t>
            </a:r>
          </a:p>
          <a:p>
            <a:r>
              <a:rPr lang="es-ES_tradnl" dirty="0"/>
              <a:t>El gran escritor </a:t>
            </a:r>
            <a:r>
              <a:rPr lang="es-ES_tradnl" dirty="0" err="1"/>
              <a:t>Asimov</a:t>
            </a:r>
            <a:r>
              <a:rPr lang="es-ES_tradnl" dirty="0"/>
              <a:t>, daba el siguiente concepto de trabajo: </a:t>
            </a:r>
          </a:p>
          <a:p>
            <a:r>
              <a:rPr lang="es-ES_tradnl" dirty="0"/>
              <a:t>(…) el trabajo significa un gasto de energía, y, por así decirlo, no es otra cosa que energía en acción. Una forma de definir el trabajo es decir que implica el vencimiento de una resistencia a cierta distancia en particular. Se vence la resistencia ejerciendo una fuerza. </a:t>
            </a:r>
            <a:r>
              <a:rPr lang="es-PE" dirty="0"/>
              <a:t>(Asimov, 1986, pág. 15)</a:t>
            </a:r>
            <a:r>
              <a:rPr lang="es-ES_tradnl" dirty="0"/>
              <a:t>.</a:t>
            </a:r>
          </a:p>
          <a:p>
            <a:endParaRPr lang="es-ES" dirty="0"/>
          </a:p>
        </p:txBody>
      </p:sp>
    </p:spTree>
    <p:extLst>
      <p:ext uri="{BB962C8B-B14F-4D97-AF65-F5344CB8AC3E}">
        <p14:creationId xmlns:p14="http://schemas.microsoft.com/office/powerpoint/2010/main" val="21129614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1384" y="260648"/>
            <a:ext cx="8596668" cy="1320800"/>
          </a:xfrm>
        </p:spPr>
        <p:txBody>
          <a:bodyPr/>
          <a:lstStyle/>
          <a:p>
            <a:r>
              <a:rPr lang="es-PE" b="1" dirty="0"/>
              <a:t>4.- Relación del Derecho Empresarial con el Derecho Laboral </a:t>
            </a:r>
            <a:endParaRPr lang="es-ES" dirty="0"/>
          </a:p>
        </p:txBody>
      </p:sp>
      <p:sp>
        <p:nvSpPr>
          <p:cNvPr id="3" name="Marcador de contenido 2"/>
          <p:cNvSpPr>
            <a:spLocks noGrp="1"/>
          </p:cNvSpPr>
          <p:nvPr>
            <p:ph idx="1"/>
          </p:nvPr>
        </p:nvSpPr>
        <p:spPr>
          <a:xfrm>
            <a:off x="839416" y="1484784"/>
            <a:ext cx="8496944" cy="5521102"/>
          </a:xfrm>
        </p:spPr>
        <p:txBody>
          <a:bodyPr/>
          <a:lstStyle/>
          <a:p>
            <a:r>
              <a:rPr lang="es-ES_tradnl" dirty="0"/>
              <a:t>Con Herbert Marcuse podemos entender por «trabajo» solamente la actividad económica, la praxis en las dimensiones económicas</a:t>
            </a:r>
            <a:r>
              <a:rPr lang="es-PE" dirty="0"/>
              <a:t> (Marcuse, 1970, pág. 9)</a:t>
            </a:r>
            <a:r>
              <a:rPr lang="es-ES_tradnl" dirty="0"/>
              <a:t>. El trabajo es una actividad económica, es decir de producción de riqueza. </a:t>
            </a:r>
          </a:p>
          <a:p>
            <a:r>
              <a:rPr lang="es-ES_tradnl" dirty="0"/>
              <a:t>Citando a </a:t>
            </a:r>
            <a:r>
              <a:rPr lang="es-ES_tradnl" dirty="0" err="1"/>
              <a:t>Nowack</a:t>
            </a:r>
            <a:r>
              <a:rPr lang="es-ES_tradnl" dirty="0"/>
              <a:t>, Marcuse parafrasea: </a:t>
            </a:r>
          </a:p>
          <a:p>
            <a:r>
              <a:rPr lang="es-ES_tradnl" dirty="0"/>
              <a:t>“En tres grandes grupos de problemas interviene el concepto de trabajo en la economía nacional: la doctrina del valor y del precio, la doctrina de los factores de producción y la doctrina de los costes” </a:t>
            </a:r>
            <a:r>
              <a:rPr lang="es-PE" dirty="0"/>
              <a:t>(Marcuse, 1970, pág. 10)</a:t>
            </a:r>
            <a:r>
              <a:rPr lang="es-ES_tradnl" dirty="0"/>
              <a:t>; así, “...se considera trabajo en sentido primario y original solamente a la actividad económica, mientras, por ejemplo, el hacer político, o artístico, científico, sacerdotal, solamente en sentido figurado y con una cierta inseguridad son considerados como trabajo; en todo caso, ha situado a estas actividades en un plano fundamentalmente opuesto a la actividad económica” </a:t>
            </a:r>
            <a:r>
              <a:rPr lang="es-PE" dirty="0"/>
              <a:t>(Marcuse, 1970, pág. 10)</a:t>
            </a:r>
            <a:r>
              <a:rPr lang="es-ES_tradnl" dirty="0"/>
              <a:t>. </a:t>
            </a:r>
          </a:p>
          <a:p>
            <a:endParaRPr lang="es-ES" dirty="0"/>
          </a:p>
        </p:txBody>
      </p:sp>
    </p:spTree>
    <p:extLst>
      <p:ext uri="{BB962C8B-B14F-4D97-AF65-F5344CB8AC3E}">
        <p14:creationId xmlns:p14="http://schemas.microsoft.com/office/powerpoint/2010/main" val="964584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9376" y="260648"/>
            <a:ext cx="8596668" cy="1320800"/>
          </a:xfrm>
        </p:spPr>
        <p:txBody>
          <a:bodyPr/>
          <a:lstStyle/>
          <a:p>
            <a:r>
              <a:rPr lang="es-PE" b="1" dirty="0"/>
              <a:t>4.- Relación del Derecho Empresarial con el Derecho Laboral </a:t>
            </a:r>
            <a:endParaRPr lang="es-ES" dirty="0"/>
          </a:p>
        </p:txBody>
      </p:sp>
      <p:sp>
        <p:nvSpPr>
          <p:cNvPr id="3" name="Marcador de contenido 2"/>
          <p:cNvSpPr>
            <a:spLocks noGrp="1"/>
          </p:cNvSpPr>
          <p:nvPr>
            <p:ph idx="1"/>
          </p:nvPr>
        </p:nvSpPr>
        <p:spPr>
          <a:xfrm>
            <a:off x="983432" y="1628800"/>
            <a:ext cx="8496944" cy="5521102"/>
          </a:xfrm>
        </p:spPr>
        <p:txBody>
          <a:bodyPr/>
          <a:lstStyle/>
          <a:p>
            <a:r>
              <a:rPr lang="es-ES_tradnl" dirty="0"/>
              <a:t>El trabajo así es una actividad económica, es decir de producción de riqueza. Riqueza que permita la subsistencia. Por lo tanto es una actividad existencial.</a:t>
            </a:r>
          </a:p>
          <a:p>
            <a:r>
              <a:rPr lang="es-ES_tradnl" dirty="0"/>
              <a:t>Javier </a:t>
            </a:r>
            <a:r>
              <a:rPr lang="es-ES_tradnl" dirty="0" err="1"/>
              <a:t>Neves</a:t>
            </a:r>
            <a:r>
              <a:rPr lang="es-ES_tradnl" dirty="0"/>
              <a:t> Mujica: </a:t>
            </a:r>
          </a:p>
          <a:p>
            <a:r>
              <a:rPr lang="es-ES_tradnl" dirty="0"/>
              <a:t>“El derecho del trabajo constituye el conjunto de normas jurídicas, dirigidas a regular las relaciones del trabajo entre el empleador y el trabajador. En sí el derecho de trabajo regula la relación jurídica entre empresarios y trabajadores y otros con el Estado en lo referente al trabajo subordinado.” (</a:t>
            </a:r>
            <a:r>
              <a:rPr lang="es-ES_tradnl" dirty="0" err="1"/>
              <a:t>Neves</a:t>
            </a:r>
            <a:r>
              <a:rPr lang="es-ES_tradnl" dirty="0"/>
              <a:t> Mujica, Introducción al Derecho del Trabajo)</a:t>
            </a:r>
          </a:p>
          <a:p>
            <a:endParaRPr lang="es-ES" dirty="0"/>
          </a:p>
        </p:txBody>
      </p:sp>
    </p:spTree>
    <p:extLst>
      <p:ext uri="{BB962C8B-B14F-4D97-AF65-F5344CB8AC3E}">
        <p14:creationId xmlns:p14="http://schemas.microsoft.com/office/powerpoint/2010/main" val="1464201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188640"/>
            <a:ext cx="8596668" cy="1320800"/>
          </a:xfrm>
        </p:spPr>
        <p:txBody>
          <a:bodyPr/>
          <a:lstStyle/>
          <a:p>
            <a:r>
              <a:rPr lang="es-PE" b="1" dirty="0"/>
              <a:t>4.- Relación del Derecho Empresarial con el Derecho Laboral </a:t>
            </a:r>
            <a:endParaRPr lang="es-ES" dirty="0"/>
          </a:p>
        </p:txBody>
      </p:sp>
      <p:sp>
        <p:nvSpPr>
          <p:cNvPr id="3" name="Marcador de contenido 2"/>
          <p:cNvSpPr>
            <a:spLocks noGrp="1"/>
          </p:cNvSpPr>
          <p:nvPr>
            <p:ph idx="1"/>
          </p:nvPr>
        </p:nvSpPr>
        <p:spPr>
          <a:xfrm>
            <a:off x="623392" y="1336898"/>
            <a:ext cx="8784976" cy="5521102"/>
          </a:xfrm>
        </p:spPr>
        <p:txBody>
          <a:bodyPr>
            <a:normAutofit lnSpcReduction="10000"/>
          </a:bodyPr>
          <a:lstStyle/>
          <a:p>
            <a:r>
              <a:rPr lang="es-ES_tradnl" dirty="0"/>
              <a:t>El Derecho laboral regula las relaciones producidas entre el empresario y trabajador, y en el que interviene el Estado para garantizar cualquier desequilibrio o desigualdad en esta relación. </a:t>
            </a:r>
          </a:p>
          <a:p>
            <a:r>
              <a:rPr lang="es-ES_tradnl" dirty="0"/>
              <a:t>Así cuando decidimos el contrato de trabajo como el acuerdo voluntario entre trabajador y el empleador, estamos definiendo que el elemento, factor, decisión jurídica, que conecta esta relación es la libertad de ambas partes; pero no cualquier libertad sino aquella que tiene que ver con la libertad de empresa, es decir con la libertad para unirse a un sistema productivo, a fin de lograr un lucro. </a:t>
            </a:r>
          </a:p>
          <a:p>
            <a:r>
              <a:rPr lang="es-ES_tradnl" dirty="0"/>
              <a:t>La estabilidad laboral de los trabajadores. Si bien es cierto las empresas sujetan su existencia a su productividad, de diversos factores que no son necesariamente previsibles; no se puede asegurar en un 100% que serán empresas permanentes o estables. Por tanto ¿cómo puede propenderse a la seguridad o estabilidad laboral de los trabajadores (que es un concepto de permanencia) si la empresa no tiene por su propia naturaleza carácter de permanente? Además el Estado sanciona administrativamente, es decir económicamente a la empresa y al empresario por incumplimiento de ciertas condiciones laborales, como por ejemplo, el contrato de trabajo con período de prueba, que otra vez recarga de actividades y responsabilidades de cumplir por el empresario.</a:t>
            </a:r>
          </a:p>
          <a:p>
            <a:endParaRPr lang="es-ES" dirty="0"/>
          </a:p>
        </p:txBody>
      </p:sp>
    </p:spTree>
    <p:extLst>
      <p:ext uri="{BB962C8B-B14F-4D97-AF65-F5344CB8AC3E}">
        <p14:creationId xmlns:p14="http://schemas.microsoft.com/office/powerpoint/2010/main" val="19321123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9376" y="149819"/>
            <a:ext cx="8596668" cy="1320800"/>
          </a:xfrm>
        </p:spPr>
        <p:txBody>
          <a:bodyPr/>
          <a:lstStyle/>
          <a:p>
            <a:r>
              <a:rPr lang="es-PE" b="1" dirty="0"/>
              <a:t>5.- Relación del Derecho Empresarial con el Derecho Tributario</a:t>
            </a:r>
            <a:endParaRPr lang="es-ES" dirty="0"/>
          </a:p>
        </p:txBody>
      </p:sp>
      <p:sp>
        <p:nvSpPr>
          <p:cNvPr id="3" name="Marcador de contenido 2"/>
          <p:cNvSpPr>
            <a:spLocks noGrp="1"/>
          </p:cNvSpPr>
          <p:nvPr>
            <p:ph idx="1"/>
          </p:nvPr>
        </p:nvSpPr>
        <p:spPr>
          <a:xfrm>
            <a:off x="479376" y="1700808"/>
            <a:ext cx="8596668" cy="3880773"/>
          </a:xfrm>
        </p:spPr>
        <p:txBody>
          <a:bodyPr>
            <a:normAutofit lnSpcReduction="10000"/>
          </a:bodyPr>
          <a:lstStyle/>
          <a:p>
            <a:r>
              <a:rPr lang="es-ES_tradnl" dirty="0"/>
              <a:t>El Derecho Tributario es un sistema normativo que regula las conductas jurídicas nacidas de la relación existente entre el Estado y los contribuyentes. Evidentemente el Derecho Empresarial se relaciona directamente con el Derecho Tributario, porque las conductas reguladas se derivan de las operaciones empresariales. </a:t>
            </a:r>
          </a:p>
          <a:p>
            <a:r>
              <a:rPr lang="es-ES_tradnl" dirty="0"/>
              <a:t>El sistema de recaudación fiscal (del que trata también el Derecho Tributario) ingresa en la parte más susceptible de la empresa, en su riqueza, por lo que es necesario saber si dicha intervención tributaria afecta negativamente en el desarrollo de la libertad de empresa y específicamente en el desarrollo de la empresa. </a:t>
            </a:r>
          </a:p>
          <a:p>
            <a:r>
              <a:rPr lang="es-ES_tradnl" dirty="0"/>
              <a:t>Estando a que nos encontramos en un Estado moderno, el sistema considera a la empresa también como un agente generador de riqueza, rentas, y por tal, se convierte en “sujeto de imposición tributaria”. </a:t>
            </a:r>
          </a:p>
          <a:p>
            <a:endParaRPr lang="es-ES" dirty="0"/>
          </a:p>
        </p:txBody>
      </p:sp>
    </p:spTree>
    <p:extLst>
      <p:ext uri="{BB962C8B-B14F-4D97-AF65-F5344CB8AC3E}">
        <p14:creationId xmlns:p14="http://schemas.microsoft.com/office/powerpoint/2010/main" val="1496550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7368" y="221827"/>
            <a:ext cx="8596668" cy="1320800"/>
          </a:xfrm>
        </p:spPr>
        <p:txBody>
          <a:bodyPr/>
          <a:lstStyle/>
          <a:p>
            <a:r>
              <a:rPr lang="es-PE" b="1" dirty="0"/>
              <a:t>5.- Relación del Derecho Empresarial con el Derecho Tributario</a:t>
            </a:r>
            <a:endParaRPr lang="es-ES" dirty="0"/>
          </a:p>
        </p:txBody>
      </p:sp>
      <p:sp>
        <p:nvSpPr>
          <p:cNvPr id="3" name="Marcador de contenido 2"/>
          <p:cNvSpPr>
            <a:spLocks noGrp="1"/>
          </p:cNvSpPr>
          <p:nvPr>
            <p:ph idx="1"/>
          </p:nvPr>
        </p:nvSpPr>
        <p:spPr>
          <a:xfrm>
            <a:off x="407368" y="1772816"/>
            <a:ext cx="8596668" cy="3880773"/>
          </a:xfrm>
        </p:spPr>
        <p:txBody>
          <a:bodyPr/>
          <a:lstStyle/>
          <a:p>
            <a:r>
              <a:rPr lang="es-ES_tradnl" dirty="0"/>
              <a:t>La empresa, constituida como persona jurídica, distinta a la persona humana, realiza, genera y se encuentra dentro de ciertos hechos que producen rentabilidad, o que pueden ser concebidos dentro de las “hipótesis de incidencia tributaria”, es decir, como hechos que son considerados como factores de imponérseles un tributo: hechos imponibles. </a:t>
            </a:r>
          </a:p>
          <a:p>
            <a:r>
              <a:rPr lang="es-ES_tradnl" dirty="0"/>
              <a:t> </a:t>
            </a:r>
          </a:p>
          <a:p>
            <a:r>
              <a:rPr lang="es-ES_tradnl" dirty="0"/>
              <a:t>Una primera interrogante es ¿por qué un hecho que genera riqueza, productividad, etc., se convierte luego en “hecho imponible”, en hecho por el cual se tiene que pagar tributos al Estado? Frente a esta duda existe el Derecho Tributario, que intenta concebir un equilibrio o lograr justicia respecto a la imposición tributaria ante determinados “hechos imponibles”. </a:t>
            </a:r>
          </a:p>
          <a:p>
            <a:endParaRPr lang="es-ES" dirty="0"/>
          </a:p>
        </p:txBody>
      </p:sp>
    </p:spTree>
    <p:extLst>
      <p:ext uri="{BB962C8B-B14F-4D97-AF65-F5344CB8AC3E}">
        <p14:creationId xmlns:p14="http://schemas.microsoft.com/office/powerpoint/2010/main" val="4124480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360" y="149819"/>
            <a:ext cx="8596668" cy="1320800"/>
          </a:xfrm>
        </p:spPr>
        <p:txBody>
          <a:bodyPr/>
          <a:lstStyle/>
          <a:p>
            <a:r>
              <a:rPr lang="es-PE" b="1" dirty="0"/>
              <a:t>5.- Relación del Derecho Empresarial con el Derecho Tributario</a:t>
            </a:r>
            <a:endParaRPr lang="es-ES" dirty="0"/>
          </a:p>
        </p:txBody>
      </p:sp>
      <p:sp>
        <p:nvSpPr>
          <p:cNvPr id="3" name="Marcador de contenido 2"/>
          <p:cNvSpPr>
            <a:spLocks noGrp="1"/>
          </p:cNvSpPr>
          <p:nvPr>
            <p:ph idx="1"/>
          </p:nvPr>
        </p:nvSpPr>
        <p:spPr>
          <a:xfrm>
            <a:off x="335360" y="1700808"/>
            <a:ext cx="8596668" cy="3880773"/>
          </a:xfrm>
        </p:spPr>
        <p:txBody>
          <a:bodyPr>
            <a:normAutofit lnSpcReduction="10000"/>
          </a:bodyPr>
          <a:lstStyle/>
          <a:p>
            <a:r>
              <a:rPr lang="es-ES_tradnl" dirty="0"/>
              <a:t>Una primera respuesta está en el ordenamiento jurídico tributario que integra las normas impositivas y que revela que actividades “rentables” son susceptibles de imposición tributaria. Este ordenamiento deja entrever la alta incidencia de la mano no invisible del Estado para fiscalizar la actividad productiva en nuestra sociedad, como un mecanismo que genera los recursos (a través de la recaudación) necesarios para definir el poderío del Estado y su capacidad monopólica. </a:t>
            </a:r>
          </a:p>
          <a:p>
            <a:r>
              <a:rPr lang="es-ES_tradnl" dirty="0"/>
              <a:t>Francisco Gómez Valdez, escribe: </a:t>
            </a:r>
          </a:p>
          <a:p>
            <a:r>
              <a:rPr lang="es-ES_tradnl" dirty="0"/>
              <a:t>“Entre nosotros existe un Código Tributario (C.T.), aprobado por D. </a:t>
            </a:r>
            <a:r>
              <a:rPr lang="es-ES_tradnl" dirty="0" err="1"/>
              <a:t>Leg</a:t>
            </a:r>
            <a:r>
              <a:rPr lang="es-ES_tradnl" dirty="0"/>
              <a:t>. No. 816 y refundido en el TUO—DEL C.T., aprobado por el D.S. No 135—99 EF, llamados a normar para los fines tributarios, el quehacer comercial, el de la sociedad en todas sus variables y el de las empresas en tanto titulares de obligaciones tributarias a favor del Estado (deudor tributario)”</a:t>
            </a:r>
            <a:r>
              <a:rPr lang="es-PE" dirty="0"/>
              <a:t> (Gómez Valdez, 2004, pág. 181)</a:t>
            </a:r>
            <a:r>
              <a:rPr lang="es-ES_tradnl" dirty="0"/>
              <a:t>.</a:t>
            </a:r>
          </a:p>
          <a:p>
            <a:endParaRPr lang="es-ES" dirty="0"/>
          </a:p>
        </p:txBody>
      </p:sp>
    </p:spTree>
    <p:extLst>
      <p:ext uri="{BB962C8B-B14F-4D97-AF65-F5344CB8AC3E}">
        <p14:creationId xmlns:p14="http://schemas.microsoft.com/office/powerpoint/2010/main" val="8232190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7368" y="188640"/>
            <a:ext cx="8596668" cy="1320800"/>
          </a:xfrm>
        </p:spPr>
        <p:txBody>
          <a:bodyPr/>
          <a:lstStyle/>
          <a:p>
            <a:r>
              <a:rPr lang="es-PE" b="1" dirty="0"/>
              <a:t>5.- Relación del Derecho Empresarial con el Derecho Tributario</a:t>
            </a:r>
            <a:endParaRPr lang="es-ES" dirty="0"/>
          </a:p>
        </p:txBody>
      </p:sp>
      <p:sp>
        <p:nvSpPr>
          <p:cNvPr id="3" name="Marcador de contenido 2"/>
          <p:cNvSpPr>
            <a:spLocks noGrp="1"/>
          </p:cNvSpPr>
          <p:nvPr>
            <p:ph idx="1"/>
          </p:nvPr>
        </p:nvSpPr>
        <p:spPr>
          <a:xfrm>
            <a:off x="335360" y="1412776"/>
            <a:ext cx="9505056" cy="5161062"/>
          </a:xfrm>
        </p:spPr>
        <p:txBody>
          <a:bodyPr/>
          <a:lstStyle/>
          <a:p>
            <a:r>
              <a:rPr lang="es-ES_tradnl" dirty="0"/>
              <a:t>En una sociedad como la nuestra, donde el Estado se ha concentrado para generar rentas, a la “función recaudadora”, y ha creado una entidad denominada SUNAT: </a:t>
            </a:r>
          </a:p>
          <a:p>
            <a:r>
              <a:rPr lang="es-ES_tradnl" dirty="0"/>
              <a:t>“Adicionalmente, existe la SUNAT (</a:t>
            </a:r>
            <a:r>
              <a:rPr lang="es-ES_tradnl" dirty="0" err="1"/>
              <a:t>D.Leg</a:t>
            </a:r>
            <a:r>
              <a:rPr lang="es-ES_tradnl" dirty="0"/>
              <a:t>. No. 673 de 23.09.1991), órgano rector encargado de la administración tributaria (función recaudadora de tributos y de resolver los contenciosos presentados en su instancia); pero también se le ha dotado de atribuciones para normar, reglamentariamente, los asuntos tributarios de manera tal que pueda adecuarlos a un radio de acción concreto a través de directivas y memorándums que son publicadas en el D.O. ‘El Peruano’. Por L. No 27056 de 30/01/ 1999 (PRIMERA </a:t>
            </a:r>
            <a:r>
              <a:rPr lang="es-ES_tradnl" dirty="0" err="1"/>
              <a:t>DRyD</a:t>
            </a:r>
            <a:r>
              <a:rPr lang="es-ES_tradnl" dirty="0"/>
              <a:t>) se han agregado a sus funciones las cobranzas, incluyendo las coactivas, del área previsional, y recientemente, por el </a:t>
            </a:r>
            <a:r>
              <a:rPr lang="es-ES_tradnl" dirty="0" err="1"/>
              <a:t>D.Leg</a:t>
            </a:r>
            <a:r>
              <a:rPr lang="es-ES_tradnl" dirty="0"/>
              <a:t>. No. 951 del 03/02/2004 se ha anexado a sus amplias fronteras, las funciones de ADUANAS. De esta manera, se ha centralizado dentro de este organismo público todo cuanto concierne a la tributación de las personas naturales y jurídicas. En fin, existe un Tribunal Fiscal y de Aduanas (Arts. 53,1 y 98 y ss. del C.T. V,, D. de U. No. 034—95 de 31/05/1995) llamado a versar sobre los asuntos tributarios que en las instancias inferiores hubieren merecido cuestionamiento de parte de los deudores tributarios.”</a:t>
            </a:r>
            <a:r>
              <a:rPr lang="es-PE" dirty="0"/>
              <a:t> (Gómez Valdez, 2004, pág. 182)</a:t>
            </a:r>
            <a:r>
              <a:rPr lang="es-ES_tradnl" dirty="0"/>
              <a:t>.</a:t>
            </a:r>
          </a:p>
          <a:p>
            <a:endParaRPr lang="es-ES" dirty="0"/>
          </a:p>
        </p:txBody>
      </p:sp>
    </p:spTree>
    <p:extLst>
      <p:ext uri="{BB962C8B-B14F-4D97-AF65-F5344CB8AC3E}">
        <p14:creationId xmlns:p14="http://schemas.microsoft.com/office/powerpoint/2010/main" val="977427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7368" y="116632"/>
            <a:ext cx="8596668" cy="1320800"/>
          </a:xfrm>
        </p:spPr>
        <p:txBody>
          <a:bodyPr/>
          <a:lstStyle/>
          <a:p>
            <a:r>
              <a:rPr lang="es-PE" b="1" dirty="0"/>
              <a:t>5.- Relación del Derecho Empresarial con el Derecho Tributario</a:t>
            </a:r>
            <a:endParaRPr lang="es-ES" dirty="0"/>
          </a:p>
        </p:txBody>
      </p:sp>
      <p:sp>
        <p:nvSpPr>
          <p:cNvPr id="3" name="Marcador de contenido 2"/>
          <p:cNvSpPr>
            <a:spLocks noGrp="1"/>
          </p:cNvSpPr>
          <p:nvPr>
            <p:ph idx="1"/>
          </p:nvPr>
        </p:nvSpPr>
        <p:spPr>
          <a:xfrm>
            <a:off x="839416" y="1336898"/>
            <a:ext cx="8640960" cy="5521102"/>
          </a:xfrm>
        </p:spPr>
        <p:txBody>
          <a:bodyPr>
            <a:normAutofit/>
          </a:bodyPr>
          <a:lstStyle/>
          <a:p>
            <a:r>
              <a:rPr lang="es-ES_tradnl" sz="2000" dirty="0"/>
              <a:t>“Las leyes tributarias se dirigen a que la base imponible del impuesto a la renta de los contribuyentes sea escrupulosamente pagada, y se ha dotado a la SUNAT de los mecanismos coercitivos para el logro de este propósito, siendo frecuente los creces de información, las acotaciones, multas, medidas cautelares prevista o definitivas (Art. 56 y ss. del C.T.), cierres de establecimientos, etc., para hacer sentir su infinita presencia, siendo tres las responsabilidades que tienen los agentes tributarios para con el Fisco:</a:t>
            </a:r>
          </a:p>
          <a:p>
            <a:r>
              <a:rPr lang="es-ES_tradnl" sz="2000" dirty="0"/>
              <a:t> </a:t>
            </a:r>
          </a:p>
          <a:p>
            <a:r>
              <a:rPr lang="es-ES_tradnl" sz="2000" dirty="0"/>
              <a:t>• La administración tributaria se encarga del acopio directo de recursos fiscales, que tienen para el efecto normas propias creadas para ese fin y en la que las empresas juegan un rol protagónico por el caudal impositivo existente en sus predios. Es el caso del pago del </a:t>
            </a:r>
            <a:r>
              <a:rPr lang="es-ES_tradnl" sz="2000" b="1" dirty="0"/>
              <a:t>impuesto al patrimonio empresarial</a:t>
            </a:r>
            <a:r>
              <a:rPr lang="es-ES_tradnl" sz="2000" dirty="0"/>
              <a:t>, a la renta, el impuesto general a las ventas o el selectivo al consumo, el del valor del patrimonio predial: </a:t>
            </a:r>
            <a:r>
              <a:rPr lang="es-ES_tradnl" sz="2000" dirty="0" err="1"/>
              <a:t>Ds</a:t>
            </a:r>
            <a:r>
              <a:rPr lang="es-ES_tradnl" sz="2000" dirty="0"/>
              <a:t>. </a:t>
            </a:r>
            <a:r>
              <a:rPr lang="es-ES_tradnl" sz="2000" dirty="0" err="1"/>
              <a:t>Legs</a:t>
            </a:r>
            <a:r>
              <a:rPr lang="es-ES_tradnl" sz="2000" dirty="0"/>
              <a:t>. Nos. 771, 774, 775 y 776 del 31/12/1993. </a:t>
            </a:r>
            <a:endParaRPr lang="es-ES" sz="2000" dirty="0"/>
          </a:p>
        </p:txBody>
      </p:sp>
    </p:spTree>
    <p:extLst>
      <p:ext uri="{BB962C8B-B14F-4D97-AF65-F5344CB8AC3E}">
        <p14:creationId xmlns:p14="http://schemas.microsoft.com/office/powerpoint/2010/main" val="2464048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B8A5374C-883E-7BFF-5646-3935A17F2DFA}"/>
              </a:ext>
            </a:extLst>
          </p:cNvPr>
          <p:cNvSpPr/>
          <p:nvPr/>
        </p:nvSpPr>
        <p:spPr>
          <a:xfrm>
            <a:off x="0" y="0"/>
            <a:ext cx="10344472"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1487488" y="1988840"/>
            <a:ext cx="8280920" cy="1742225"/>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70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ANTECEDENTES DEL DERECHO EMPRESARIAL</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19336" y="92754"/>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2783632" y="3573016"/>
            <a:ext cx="5472608"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E" sz="3600" b="1" i="0" u="none" strike="noStrike" kern="1200" cap="none" spc="0" normalizeH="0" baseline="0" noProof="0" dirty="0">
                <a:ln>
                  <a:noFill/>
                </a:ln>
                <a:solidFill>
                  <a:srgbClr val="FFC000"/>
                </a:solidFill>
                <a:effectLst/>
                <a:uLnTx/>
                <a:uFillTx/>
                <a:latin typeface="Trebuchet MS" panose="020B0603020202020204"/>
                <a:ea typeface="+mn-ea"/>
                <a:cs typeface="+mn-cs"/>
              </a:rPr>
              <a:t>(…)</a:t>
            </a:r>
            <a:endParaRPr kumimoji="0" lang="es-PE" sz="3600" b="1" i="0" u="none" strike="noStrike" kern="1200" cap="none" spc="0" normalizeH="0" baseline="0" noProof="0" dirty="0">
              <a:ln>
                <a:noFill/>
              </a:ln>
              <a:solidFill>
                <a:srgbClr val="FFC000"/>
              </a:solidFill>
              <a:effectLst/>
              <a:uLnTx/>
              <a:uFillTx/>
              <a:latin typeface="Georgia"/>
              <a:ea typeface="+mn-ea"/>
              <a:cs typeface="+mn-cs"/>
            </a:endParaRPr>
          </a:p>
        </p:txBody>
      </p:sp>
    </p:spTree>
    <p:extLst>
      <p:ext uri="{BB962C8B-B14F-4D97-AF65-F5344CB8AC3E}">
        <p14:creationId xmlns:p14="http://schemas.microsoft.com/office/powerpoint/2010/main" val="29106905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7368" y="260648"/>
            <a:ext cx="8596668" cy="1320800"/>
          </a:xfrm>
        </p:spPr>
        <p:txBody>
          <a:bodyPr/>
          <a:lstStyle/>
          <a:p>
            <a:r>
              <a:rPr lang="es-PE" b="1" dirty="0"/>
              <a:t>5.- Relación del Derecho Empresarial con el Derecho Tributario</a:t>
            </a:r>
            <a:endParaRPr lang="es-ES" dirty="0"/>
          </a:p>
        </p:txBody>
      </p:sp>
      <p:sp>
        <p:nvSpPr>
          <p:cNvPr id="3" name="Marcador de contenido 2"/>
          <p:cNvSpPr>
            <a:spLocks noGrp="1"/>
          </p:cNvSpPr>
          <p:nvPr>
            <p:ph idx="1"/>
          </p:nvPr>
        </p:nvSpPr>
        <p:spPr>
          <a:xfrm>
            <a:off x="407368" y="1700808"/>
            <a:ext cx="8928992" cy="4873030"/>
          </a:xfrm>
        </p:spPr>
        <p:txBody>
          <a:bodyPr/>
          <a:lstStyle/>
          <a:p>
            <a:r>
              <a:rPr lang="es-ES_tradnl" sz="2000" dirty="0"/>
              <a:t>• La administración tributaria también ha dispuesto que determinadas personas naturales o jurídicas actúen como </a:t>
            </a:r>
            <a:r>
              <a:rPr lang="es-ES_tradnl" sz="2000" b="1" dirty="0"/>
              <a:t>agentes de retención tributaria</a:t>
            </a:r>
            <a:r>
              <a:rPr lang="es-ES_tradnl" sz="2000" dirty="0"/>
              <a:t> debido a su posición dominante dentro de las relaciones que éstas advierten en lo cotidiano, convirtiéndose por este hecho en agente responsable de la retención tributaria encomendada (Arts. 9 y 10 del C.T.). Es el caso específico de las empresas con trabajadores dependientes a su cargo, para quienes se les ha dotado de facultades coercitivas para la retención de la renta de quinta categoría de su personal: </a:t>
            </a:r>
            <a:r>
              <a:rPr lang="es-ES_tradnl" sz="2000" dirty="0" err="1"/>
              <a:t>D.Leg</a:t>
            </a:r>
            <a:r>
              <a:rPr lang="es-ES_tradnl" sz="2000" dirty="0"/>
              <a:t>. No. 774, de la retención de las cargas sociales y previsionales: D.L. No. 22482 de 27/03/1979, retención que por su naturaleza deberá ser entregada a la SUNAT dentro de los 12 primeros días hábiles del mes siguiente (Arts. 29,b del C.T.) en que se produjo la retención.</a:t>
            </a:r>
          </a:p>
          <a:p>
            <a:endParaRPr lang="es-ES" dirty="0"/>
          </a:p>
        </p:txBody>
      </p:sp>
    </p:spTree>
    <p:extLst>
      <p:ext uri="{BB962C8B-B14F-4D97-AF65-F5344CB8AC3E}">
        <p14:creationId xmlns:p14="http://schemas.microsoft.com/office/powerpoint/2010/main" val="1460585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360" y="188640"/>
            <a:ext cx="8596668" cy="1320800"/>
          </a:xfrm>
        </p:spPr>
        <p:txBody>
          <a:bodyPr/>
          <a:lstStyle/>
          <a:p>
            <a:r>
              <a:rPr lang="es-PE" b="1" dirty="0"/>
              <a:t>5.- Relación del Derecho Empresarial con el Derecho Tributario</a:t>
            </a:r>
            <a:endParaRPr lang="es-ES" dirty="0"/>
          </a:p>
        </p:txBody>
      </p:sp>
      <p:sp>
        <p:nvSpPr>
          <p:cNvPr id="3" name="Marcador de contenido 2"/>
          <p:cNvSpPr>
            <a:spLocks noGrp="1"/>
          </p:cNvSpPr>
          <p:nvPr>
            <p:ph idx="1"/>
          </p:nvPr>
        </p:nvSpPr>
        <p:spPr>
          <a:xfrm>
            <a:off x="407368" y="1412776"/>
            <a:ext cx="9505056" cy="5161062"/>
          </a:xfrm>
        </p:spPr>
        <p:txBody>
          <a:bodyPr>
            <a:normAutofit lnSpcReduction="10000"/>
          </a:bodyPr>
          <a:lstStyle/>
          <a:p>
            <a:r>
              <a:rPr lang="es-ES_tradnl" sz="1600" dirty="0"/>
              <a:t>• Desde luego que el agente determinado a pagar tributos de parte de la empresa si no lo hace del modo correcto o es omiso a su obligación, muchas serán las responsabilidades a que tendrá que responder, dependiendo si ha actuado dolosamente (lleva doble contabilidad o tiene la condición de no habido o culposa o negligentemente, si ha habido abuso de facultades en su actuar; en fin, si ha existido de por medio abuso. Más preocupante aún, para los asuntos fiscales es frecuente hallar la solidaridad del pago de la obligación tributaria entre los representantes o colegiados de la empresa y ésta, puesto que entre ambos existen relaciones intrínsecas mucho más amplias que las que pudieran existir aun dentro de un contrato: se habla de una relación orgánica entre la sociedad y sus representantes. Esta responsabilidad solidaria la tienen los directores y/o representantes legales de las empresas concernidas ante la sociedad, los accionistas y terceros cuando hacen daño con su actuar, y el límite de ésta no serán los aportes de capital que ellos pudieran tener en aquella, sino que va mucho más allá, puesto que se dirige a satisfacer el fraude tributario con el patrimonio personal — incluso familiar— del faltoso, en forma ilimitada (Art. 177 de la LGS), a menos que demuestren que han salvado con su voto la situación fraudulenta creada. De esta manera, la tesis del límite del aporte hecho por el accionista dentro de la empresa queda superada por el criterio de que </a:t>
            </a:r>
            <a:r>
              <a:rPr lang="es-ES_tradnl" sz="1600" b="1" dirty="0"/>
              <a:t>se puede deber a cualquiera; menos al Estado</a:t>
            </a:r>
            <a:r>
              <a:rPr lang="es-ES_tradnl" sz="1600" dirty="0"/>
              <a:t>, sobre todo, si se trata de adeudos surgidos obrando el deudor tributario con ventaja o por negligencia inexcusable no pudiendo tener en este último caso ninguna indulgencia a su favor, puesto que estas denominaciones recaen siempre en personas harto diligentes, tal los gerentes o administradores de las empresas (Art. 171 de la LGS). En cierta forma se trata de sancionar a los delincuentes de cuello blanco”</a:t>
            </a:r>
            <a:r>
              <a:rPr lang="es-PE" sz="1600" dirty="0"/>
              <a:t> (Gómez Valdez, 2004, pág. 181)</a:t>
            </a:r>
            <a:r>
              <a:rPr lang="es-ES_tradnl" sz="1600" dirty="0"/>
              <a:t>.</a:t>
            </a:r>
          </a:p>
          <a:p>
            <a:endParaRPr lang="es-ES" sz="1600" dirty="0"/>
          </a:p>
        </p:txBody>
      </p:sp>
    </p:spTree>
    <p:extLst>
      <p:ext uri="{BB962C8B-B14F-4D97-AF65-F5344CB8AC3E}">
        <p14:creationId xmlns:p14="http://schemas.microsoft.com/office/powerpoint/2010/main" val="15661719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1384" y="221827"/>
            <a:ext cx="8596668" cy="1320800"/>
          </a:xfrm>
        </p:spPr>
        <p:txBody>
          <a:bodyPr/>
          <a:lstStyle/>
          <a:p>
            <a:r>
              <a:rPr lang="es-PE" b="1" dirty="0"/>
              <a:t>6.- Relación del Derecho Empresarial con el Derecho Comercial</a:t>
            </a:r>
            <a:endParaRPr lang="es-ES" dirty="0"/>
          </a:p>
        </p:txBody>
      </p:sp>
      <p:sp>
        <p:nvSpPr>
          <p:cNvPr id="3" name="Marcador de contenido 2"/>
          <p:cNvSpPr>
            <a:spLocks noGrp="1"/>
          </p:cNvSpPr>
          <p:nvPr>
            <p:ph idx="1"/>
          </p:nvPr>
        </p:nvSpPr>
        <p:spPr>
          <a:xfrm>
            <a:off x="551384" y="1772816"/>
            <a:ext cx="8596668" cy="3880773"/>
          </a:xfrm>
        </p:spPr>
        <p:txBody>
          <a:bodyPr/>
          <a:lstStyle/>
          <a:p>
            <a:r>
              <a:rPr lang="es-ES_tradnl" dirty="0"/>
              <a:t>El Derecho Comercial como sistema normativo, ha precedido al Derecho Empresarial, puesto que la actividad primera ha sido el “acto de comercio”, que al especializarse y formar parte de una mancomunidad capital-trabajo forman parte de hechos empresariales.</a:t>
            </a:r>
          </a:p>
          <a:p>
            <a:r>
              <a:rPr lang="es-ES_tradnl" dirty="0"/>
              <a:t>Francisco Gómez Valdez, la empresa no estuvo en los Códigos de Comercio de 1853 y de 1902, no al menos a la empresa como una organización jurídica. Lo que si existía, es que se “limitaron al diseño de una estructura jurídica que albergara a los comerciantes, como personas naturales, puesto que las existentes dos </a:t>
            </a:r>
            <a:r>
              <a:rPr lang="es-ES_tradnl" dirty="0" err="1"/>
              <a:t>normativides</a:t>
            </a:r>
            <a:r>
              <a:rPr lang="es-ES_tradnl" dirty="0"/>
              <a:t> comerciales conceptualizaban a la empresa en tanto ‘actividad del empresario’ o del comerciante’”</a:t>
            </a:r>
            <a:r>
              <a:rPr lang="es-PE" dirty="0"/>
              <a:t> (Gómez Valdez, 2004, pág. 180)</a:t>
            </a:r>
            <a:r>
              <a:rPr lang="es-ES_tradnl" dirty="0"/>
              <a:t>. </a:t>
            </a:r>
            <a:endParaRPr lang="es-ES" dirty="0"/>
          </a:p>
        </p:txBody>
      </p:sp>
    </p:spTree>
    <p:extLst>
      <p:ext uri="{BB962C8B-B14F-4D97-AF65-F5344CB8AC3E}">
        <p14:creationId xmlns:p14="http://schemas.microsoft.com/office/powerpoint/2010/main" val="10058502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9376" y="260648"/>
            <a:ext cx="8596668" cy="1320800"/>
          </a:xfrm>
        </p:spPr>
        <p:txBody>
          <a:bodyPr/>
          <a:lstStyle/>
          <a:p>
            <a:r>
              <a:rPr lang="es-PE" b="1" dirty="0"/>
              <a:t>6.- Relación del Derecho Empresarial con el Derecho Comercial</a:t>
            </a:r>
            <a:endParaRPr lang="es-ES" dirty="0"/>
          </a:p>
        </p:txBody>
      </p:sp>
      <p:sp>
        <p:nvSpPr>
          <p:cNvPr id="3" name="Marcador de contenido 2"/>
          <p:cNvSpPr>
            <a:spLocks noGrp="1"/>
          </p:cNvSpPr>
          <p:nvPr>
            <p:ph idx="1"/>
          </p:nvPr>
        </p:nvSpPr>
        <p:spPr>
          <a:xfrm>
            <a:off x="335360" y="1484784"/>
            <a:ext cx="9937104" cy="5089054"/>
          </a:xfrm>
        </p:spPr>
        <p:txBody>
          <a:bodyPr>
            <a:normAutofit lnSpcReduction="10000"/>
          </a:bodyPr>
          <a:lstStyle/>
          <a:p>
            <a:r>
              <a:rPr lang="es-ES_tradnl" sz="1800" dirty="0"/>
              <a:t>El Código de Comercio no regula la actividad empresarial, sino la del comerciante, porque su eje central no es la producción de bienes y servicios, sino la actividad de comercio, los actos comerciales realizados por los comerciantes</a:t>
            </a:r>
          </a:p>
          <a:p>
            <a:r>
              <a:rPr lang="es-ES_tradnl" sz="1800" dirty="0"/>
              <a:t>Francisco Gómez Valdez escribiría, “en el Código Comercial anterior lo importante es la “acción o actividad empresarial”, y no evidentemente la “compleja organización empresarial”, que en la actualidad ha sufrido una fuerte acentuación, por el fenómeno de “acumulación de capitales y la globalización de la economía”</a:t>
            </a:r>
            <a:r>
              <a:rPr lang="es-PE" sz="1800" dirty="0"/>
              <a:t> (Gómez Valdez, 2004, pág. 180)</a:t>
            </a:r>
            <a:r>
              <a:rPr lang="es-ES_tradnl" sz="1800" dirty="0"/>
              <a:t>.</a:t>
            </a:r>
          </a:p>
          <a:p>
            <a:r>
              <a:rPr lang="es-ES_tradnl" sz="1800" dirty="0"/>
              <a:t>El Código de Comercio concibió también diversos contratos comerciales, que evidentemente pudieron ser utilizados por las empresas. Contratos comerciales que fueron, en un gran porcentaje absorbidos por el Articulo 212 del Código Civil</a:t>
            </a:r>
            <a:r>
              <a:rPr lang="es-PE" sz="1800" dirty="0"/>
              <a:t> (Gómez Valdez, 2004, pág. 180)</a:t>
            </a:r>
            <a:r>
              <a:rPr lang="es-ES_tradnl" sz="1800" dirty="0"/>
              <a:t>.</a:t>
            </a:r>
            <a:r>
              <a:rPr lang="es-ES_tradnl" sz="1800" baseline="30000" dirty="0"/>
              <a:t> </a:t>
            </a:r>
            <a:endParaRPr lang="es-ES_tradnl" sz="1800" dirty="0"/>
          </a:p>
          <a:p>
            <a:r>
              <a:rPr lang="es-ES_tradnl" sz="1800" dirty="0"/>
              <a:t>“A pesar de la evolución de la concepción jurídica tenida de la empresa en otras disciplinas jurídicas, incluyendo a la constitucional, la comercial ha mantenido su porfiada lenidad, tanto así que es poco o nulo el aporte directo que la normativa en cuestión presenta para las empresas de hoy, por eso, el empresario contemporáneo busca leyes alternativas para regir sus actividades comerciales.” </a:t>
            </a:r>
            <a:r>
              <a:rPr lang="es-PE" sz="1800" dirty="0"/>
              <a:t>(Gómez Valdez, 2004, pág. 180)</a:t>
            </a:r>
            <a:r>
              <a:rPr lang="es-ES_tradnl" sz="1800" baseline="30000" dirty="0"/>
              <a:t> </a:t>
            </a:r>
            <a:r>
              <a:rPr lang="es-ES_tradnl" sz="1800" dirty="0"/>
              <a:t>.</a:t>
            </a:r>
          </a:p>
          <a:p>
            <a:endParaRPr lang="es-ES" sz="1800" dirty="0"/>
          </a:p>
        </p:txBody>
      </p:sp>
    </p:spTree>
    <p:extLst>
      <p:ext uri="{BB962C8B-B14F-4D97-AF65-F5344CB8AC3E}">
        <p14:creationId xmlns:p14="http://schemas.microsoft.com/office/powerpoint/2010/main" val="1278463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9376" y="365843"/>
            <a:ext cx="8596668" cy="1320800"/>
          </a:xfrm>
        </p:spPr>
        <p:txBody>
          <a:bodyPr/>
          <a:lstStyle/>
          <a:p>
            <a:r>
              <a:rPr lang="es-PE" b="1" dirty="0"/>
              <a:t>7.- Relación del Derecho Empresarial con el Derecho Societario</a:t>
            </a:r>
            <a:endParaRPr lang="es-ES" dirty="0"/>
          </a:p>
        </p:txBody>
      </p:sp>
      <p:sp>
        <p:nvSpPr>
          <p:cNvPr id="3" name="Marcador de contenido 2"/>
          <p:cNvSpPr>
            <a:spLocks noGrp="1"/>
          </p:cNvSpPr>
          <p:nvPr>
            <p:ph idx="1"/>
          </p:nvPr>
        </p:nvSpPr>
        <p:spPr>
          <a:xfrm>
            <a:off x="479376" y="1916832"/>
            <a:ext cx="8596668" cy="3880773"/>
          </a:xfrm>
        </p:spPr>
        <p:txBody>
          <a:bodyPr/>
          <a:lstStyle/>
          <a:p>
            <a:r>
              <a:rPr lang="es-ES_tradnl" dirty="0"/>
              <a:t>La relación del Derecho Empresarial con el Derecho societario es la más cercana, puesto que éste último regula las formas empresariales societarias, como la sociedad anónima, las sociedades colectivas, sociedades comerciales de responsabilidad limitada, las sociedades civiles, las sociedades irregulares, etc. Instituciones que se encuentran en una Ley General de Sociedades, sin embargo aún no llegan a ser códigos, o sistemas que reúnan todas las instituciones que realizan actividad empresarial. Quedan fuera de dicha norma, las que no tienen fin lucrativo. </a:t>
            </a:r>
          </a:p>
          <a:p>
            <a:endParaRPr lang="es-ES" dirty="0"/>
          </a:p>
        </p:txBody>
      </p:sp>
    </p:spTree>
    <p:extLst>
      <p:ext uri="{BB962C8B-B14F-4D97-AF65-F5344CB8AC3E}">
        <p14:creationId xmlns:p14="http://schemas.microsoft.com/office/powerpoint/2010/main" val="8149746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1384" y="365843"/>
            <a:ext cx="8596668" cy="1320800"/>
          </a:xfrm>
        </p:spPr>
        <p:txBody>
          <a:bodyPr/>
          <a:lstStyle/>
          <a:p>
            <a:r>
              <a:rPr lang="es-PE" b="1" dirty="0"/>
              <a:t>7.- Relación del Derecho Empresarial con el Derecho Societario</a:t>
            </a:r>
            <a:endParaRPr lang="es-ES" dirty="0"/>
          </a:p>
        </p:txBody>
      </p:sp>
      <p:sp>
        <p:nvSpPr>
          <p:cNvPr id="3" name="Marcador de contenido 2"/>
          <p:cNvSpPr>
            <a:spLocks noGrp="1"/>
          </p:cNvSpPr>
          <p:nvPr>
            <p:ph idx="1"/>
          </p:nvPr>
        </p:nvSpPr>
        <p:spPr>
          <a:xfrm>
            <a:off x="551384" y="1916832"/>
            <a:ext cx="8596668" cy="3880773"/>
          </a:xfrm>
        </p:spPr>
        <p:txBody>
          <a:bodyPr/>
          <a:lstStyle/>
          <a:p>
            <a:r>
              <a:rPr lang="es-ES_tradnl" dirty="0"/>
              <a:t>La Ley General de Sociedades aborda a la empresa, denominada sociedad, desde su constitución hasta su culminación, pasando por la estructura de su composición orgánica, funcionamiento, conformación de sus órganos, etc. La Ley General de Sociedades trata de la Empresa desde el Derecho Privado, así ”La LGS No. 26887 (vigente a partir del 01/01/1998), responde a una codificación de los estatutos en los que deberán discurrir las empresas; esto es, una nueva dinámica de entender el Derecho Privado de carácter colectivo. De esta manera se regula a través de él los contratos que los socios de la sociedad tendrán entre manos para regular la iniciación, conclusión y perfeccionamiento del contrato, su mejoramiento, sus intereses, el objeto, el gobierno de la sociedad, el resultado y reparto de pérdidas y ganancias y, desde luego, la extinción de la sociedad ya formada y constituida” </a:t>
            </a:r>
            <a:r>
              <a:rPr lang="es-PE" dirty="0"/>
              <a:t>(Gómez Valdez, 2004, pág. 180)</a:t>
            </a:r>
            <a:r>
              <a:rPr lang="es-ES_tradnl" dirty="0"/>
              <a:t>.</a:t>
            </a:r>
            <a:r>
              <a:rPr lang="es-ES_tradnl" baseline="30000" dirty="0"/>
              <a:t> </a:t>
            </a:r>
            <a:endParaRPr lang="es-ES_tradnl" dirty="0"/>
          </a:p>
        </p:txBody>
      </p:sp>
    </p:spTree>
    <p:extLst>
      <p:ext uri="{BB962C8B-B14F-4D97-AF65-F5344CB8AC3E}">
        <p14:creationId xmlns:p14="http://schemas.microsoft.com/office/powerpoint/2010/main" val="15543669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9376" y="221827"/>
            <a:ext cx="8596668" cy="1320800"/>
          </a:xfrm>
        </p:spPr>
        <p:txBody>
          <a:bodyPr/>
          <a:lstStyle/>
          <a:p>
            <a:r>
              <a:rPr lang="es-PE" b="1" dirty="0"/>
              <a:t>7.- Relación del Derecho Empresarial con el Derecho Societario</a:t>
            </a:r>
            <a:endParaRPr lang="es-ES" dirty="0"/>
          </a:p>
        </p:txBody>
      </p:sp>
      <p:sp>
        <p:nvSpPr>
          <p:cNvPr id="3" name="Marcador de contenido 2"/>
          <p:cNvSpPr>
            <a:spLocks noGrp="1"/>
          </p:cNvSpPr>
          <p:nvPr>
            <p:ph idx="1"/>
          </p:nvPr>
        </p:nvSpPr>
        <p:spPr>
          <a:xfrm>
            <a:off x="479376" y="1772816"/>
            <a:ext cx="8596668" cy="3880773"/>
          </a:xfrm>
        </p:spPr>
        <p:txBody>
          <a:bodyPr/>
          <a:lstStyle/>
          <a:p>
            <a:r>
              <a:rPr lang="es-ES_tradnl" dirty="0"/>
              <a:t>La Ley General de Sociedades, establece que “... los artículos del Derecho de Sociedades que entran dentro del área de la empresa son el: 71º referido a los fundadores de la sociedad cuyo </a:t>
            </a:r>
            <a:r>
              <a:rPr lang="es-ES_tradnl" dirty="0" err="1"/>
              <a:t>affectio</a:t>
            </a:r>
            <a:r>
              <a:rPr lang="es-ES_tradnl" dirty="0"/>
              <a:t> </a:t>
            </a:r>
            <a:r>
              <a:rPr lang="es-ES_tradnl" dirty="0" err="1"/>
              <a:t>societatis</a:t>
            </a:r>
            <a:r>
              <a:rPr lang="es-ES_tradnl" dirty="0"/>
              <a:t> hace posible la existencia material de la sociedad; el 171º y ss. sobre los directores de la sociedad llamados a elaborar sus líneas directrices dentro del espíritu del contrato social (y lo dispuesto por la normatividad existente, incluyéndose las responsabilidades del gerente; el 221 y ss. sobre la memoria de la sociedad y su aprobación, al término del ejercicio anual así como el de sus estados financieros; el 346 y ss. sobre la fusión de sociedades.” </a:t>
            </a:r>
            <a:r>
              <a:rPr lang="es-PE" dirty="0"/>
              <a:t>(Gómez Valdez, 2004, pág. 180)</a:t>
            </a:r>
            <a:r>
              <a:rPr lang="es-ES_tradnl" dirty="0"/>
              <a:t>. </a:t>
            </a:r>
          </a:p>
        </p:txBody>
      </p:sp>
    </p:spTree>
    <p:extLst>
      <p:ext uri="{BB962C8B-B14F-4D97-AF65-F5344CB8AC3E}">
        <p14:creationId xmlns:p14="http://schemas.microsoft.com/office/powerpoint/2010/main" val="38623063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1384" y="332656"/>
            <a:ext cx="8596668" cy="1320800"/>
          </a:xfrm>
        </p:spPr>
        <p:txBody>
          <a:bodyPr/>
          <a:lstStyle/>
          <a:p>
            <a:endParaRPr lang="es-ES" dirty="0"/>
          </a:p>
        </p:txBody>
      </p:sp>
      <p:sp>
        <p:nvSpPr>
          <p:cNvPr id="3" name="Marcador de contenido 2"/>
          <p:cNvSpPr>
            <a:spLocks noGrp="1"/>
          </p:cNvSpPr>
          <p:nvPr>
            <p:ph idx="1"/>
          </p:nvPr>
        </p:nvSpPr>
        <p:spPr>
          <a:xfrm>
            <a:off x="1919536" y="1052736"/>
            <a:ext cx="8496944" cy="5521102"/>
          </a:xfrm>
        </p:spPr>
        <p:txBody>
          <a:bodyPr/>
          <a:lstStyle/>
          <a:p>
            <a:pPr marL="0" indent="0">
              <a:buNone/>
            </a:pPr>
            <a:endParaRPr lang="es-ES" dirty="0"/>
          </a:p>
        </p:txBody>
      </p:sp>
    </p:spTree>
    <p:extLst>
      <p:ext uri="{BB962C8B-B14F-4D97-AF65-F5344CB8AC3E}">
        <p14:creationId xmlns:p14="http://schemas.microsoft.com/office/powerpoint/2010/main" val="29385170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t>ORGANIZACIÓN JURÍDICA DE LAS EMPRESAS</a:t>
            </a:r>
            <a:endParaRPr lang="es-ES" dirty="0"/>
          </a:p>
        </p:txBody>
      </p:sp>
      <p:sp>
        <p:nvSpPr>
          <p:cNvPr id="3" name="Marcador de contenido 2"/>
          <p:cNvSpPr>
            <a:spLocks noGrp="1"/>
          </p:cNvSpPr>
          <p:nvPr>
            <p:ph idx="1"/>
          </p:nvPr>
        </p:nvSpPr>
        <p:spPr/>
        <p:txBody>
          <a:bodyPr/>
          <a:lstStyle/>
          <a:p>
            <a:r>
              <a:rPr lang="es-ES_tradnl" b="1" u="sng" dirty="0"/>
              <a:t>SUB CAPÍTULO SEGUNDO: </a:t>
            </a:r>
            <a:endParaRPr lang="es-ES_tradnl" b="1" dirty="0"/>
          </a:p>
          <a:p>
            <a:r>
              <a:rPr lang="es-ES_tradnl" b="1" dirty="0"/>
              <a:t>ORGANIZACIÓN JURÍDICA DE LAS EMPRESAS</a:t>
            </a:r>
          </a:p>
          <a:p>
            <a:r>
              <a:rPr lang="es-ES_tradnl" b="1" dirty="0"/>
              <a:t> </a:t>
            </a:r>
            <a:endParaRPr lang="es-ES_tradnl" dirty="0"/>
          </a:p>
          <a:p>
            <a:r>
              <a:rPr lang="es-ES_tradnl" b="1" dirty="0"/>
              <a:t>CLASIFICACION DE LA EMPRESA</a:t>
            </a:r>
          </a:p>
          <a:p>
            <a:r>
              <a:rPr lang="es-ES_tradnl" dirty="0"/>
              <a:t>La empresa ha sido clasifica de distintas formas, de las cuales resaltaremos algunas.</a:t>
            </a:r>
          </a:p>
          <a:p>
            <a:endParaRPr lang="es-ES" dirty="0"/>
          </a:p>
        </p:txBody>
      </p:sp>
    </p:spTree>
    <p:extLst>
      <p:ext uri="{BB962C8B-B14F-4D97-AF65-F5344CB8AC3E}">
        <p14:creationId xmlns:p14="http://schemas.microsoft.com/office/powerpoint/2010/main" val="6666482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360" y="116632"/>
            <a:ext cx="8596668" cy="1320800"/>
          </a:xfrm>
        </p:spPr>
        <p:txBody>
          <a:bodyPr/>
          <a:lstStyle/>
          <a:p>
            <a:r>
              <a:rPr lang="es-ES_tradnl" b="1" dirty="0"/>
              <a:t>1.- CLASIFICACIÓN TRADICIONAL DE LA EMPRESA</a:t>
            </a:r>
            <a:endParaRPr lang="es-ES" dirty="0"/>
          </a:p>
        </p:txBody>
      </p:sp>
      <p:sp>
        <p:nvSpPr>
          <p:cNvPr id="3" name="Marcador de contenido 2"/>
          <p:cNvSpPr>
            <a:spLocks noGrp="1"/>
          </p:cNvSpPr>
          <p:nvPr>
            <p:ph idx="1"/>
          </p:nvPr>
        </p:nvSpPr>
        <p:spPr>
          <a:xfrm>
            <a:off x="2423592" y="980728"/>
            <a:ext cx="7992888" cy="5521102"/>
          </a:xfrm>
        </p:spPr>
        <p:txBody>
          <a:bodyPr/>
          <a:lstStyle/>
          <a:p>
            <a:r>
              <a:rPr lang="es-ES_tradnl" b="1" dirty="0"/>
              <a:t>1.- CLASIFICACIÓN TRADICIONAL DE LA EMPRESA</a:t>
            </a:r>
            <a:endParaRPr lang="es-ES_tradnl" dirty="0"/>
          </a:p>
          <a:p>
            <a:r>
              <a:rPr lang="es-ES_tradnl" dirty="0"/>
              <a:t>La empresa ha sido clasificada tradicionalmente en a) Empresa privada y b) Empresa pública. </a:t>
            </a:r>
          </a:p>
          <a:p>
            <a:endParaRPr lang="es-ES_tradnl" b="1" dirty="0"/>
          </a:p>
          <a:p>
            <a:r>
              <a:rPr lang="es-ES_tradnl" b="1" dirty="0"/>
              <a:t>Empresa Privada</a:t>
            </a:r>
            <a:endParaRPr lang="es-ES_tradnl" dirty="0"/>
          </a:p>
          <a:p>
            <a:r>
              <a:rPr lang="es-ES_tradnl" dirty="0"/>
              <a:t>La empresa privada a su vez, se clasifica en: a) Empresa Individual (persona natural); y, b) Empresa Societaria (persona jurídica).</a:t>
            </a:r>
          </a:p>
          <a:p>
            <a:r>
              <a:rPr lang="es-ES_tradnl" dirty="0"/>
              <a:t>Las empresas privadas son creadas ante notario, e inscripción en los registros públicos dentro del registro de personas jurídicas. Tienen titularidad privada. Responden al régimen de la actividad privada.</a:t>
            </a:r>
          </a:p>
          <a:p>
            <a:endParaRPr lang="es-ES_tradnl" b="1" dirty="0"/>
          </a:p>
          <a:p>
            <a:r>
              <a:rPr lang="es-ES_tradnl" b="1" dirty="0"/>
              <a:t>Empresas Estatales</a:t>
            </a:r>
            <a:endParaRPr lang="es-ES_tradnl" dirty="0"/>
          </a:p>
          <a:p>
            <a:r>
              <a:rPr lang="es-ES_tradnl" dirty="0"/>
              <a:t>Son creadas mediante ley, inscritas también en los registros públicos, se encuentran dentro del régimen de la actividad pública. </a:t>
            </a:r>
          </a:p>
          <a:p>
            <a:endParaRPr lang="es-ES" dirty="0"/>
          </a:p>
        </p:txBody>
      </p:sp>
    </p:spTree>
    <p:extLst>
      <p:ext uri="{BB962C8B-B14F-4D97-AF65-F5344CB8AC3E}">
        <p14:creationId xmlns:p14="http://schemas.microsoft.com/office/powerpoint/2010/main" val="4251282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a:t>Antecedentes: El Derecho Empresarial.- </a:t>
            </a:r>
            <a:endParaRPr lang="es-ES" dirty="0"/>
          </a:p>
        </p:txBody>
      </p:sp>
      <p:sp>
        <p:nvSpPr>
          <p:cNvPr id="3" name="Marcador de contenido 2"/>
          <p:cNvSpPr>
            <a:spLocks noGrp="1"/>
          </p:cNvSpPr>
          <p:nvPr>
            <p:ph idx="1"/>
          </p:nvPr>
        </p:nvSpPr>
        <p:spPr/>
        <p:txBody>
          <a:bodyPr>
            <a:normAutofit fontScale="92500" lnSpcReduction="10000"/>
          </a:bodyPr>
          <a:lstStyle/>
          <a:p>
            <a:r>
              <a:rPr lang="es-PE" sz="2400" dirty="0"/>
              <a:t>El Derecho de Empresa es el “sistema normativo que regula las conductas nacidas de la relación entre capital y trabajo, entre capitalistas y trabajadores”. </a:t>
            </a:r>
          </a:p>
          <a:p>
            <a:r>
              <a:rPr lang="es-PE" sz="2400" dirty="0"/>
              <a:t> </a:t>
            </a:r>
            <a:endParaRPr lang="es-ES_tradnl" sz="2400" dirty="0"/>
          </a:p>
          <a:p>
            <a:r>
              <a:rPr lang="es-PE" sz="2400" dirty="0"/>
              <a:t>El Derecho empresarial es una disciplina nacida de todo un proceso histórico que pasa por el desarrollo de la economía y de los comerciantes; puesto que antaño no existían los “empresarios”, sino los “comerciantes”. También los conceptos de economía y de lucro han sufrido un proceso para su reconocimiento, puesto que eran considerados negativos para la sociedad.</a:t>
            </a:r>
            <a:endParaRPr lang="es-ES" dirty="0"/>
          </a:p>
        </p:txBody>
      </p:sp>
    </p:spTree>
    <p:extLst>
      <p:ext uri="{BB962C8B-B14F-4D97-AF65-F5344CB8AC3E}">
        <p14:creationId xmlns:p14="http://schemas.microsoft.com/office/powerpoint/2010/main" val="32918279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9376" y="116632"/>
            <a:ext cx="8596668" cy="1320800"/>
          </a:xfrm>
        </p:spPr>
        <p:txBody>
          <a:bodyPr/>
          <a:lstStyle/>
          <a:p>
            <a:r>
              <a:rPr lang="es-ES_tradnl" b="1" dirty="0"/>
              <a:t>Empresas sin fines de lucro.-</a:t>
            </a:r>
            <a:endParaRPr lang="es-ES" dirty="0"/>
          </a:p>
        </p:txBody>
      </p:sp>
      <p:sp>
        <p:nvSpPr>
          <p:cNvPr id="3" name="Marcador de contenido 2"/>
          <p:cNvSpPr>
            <a:spLocks noGrp="1"/>
          </p:cNvSpPr>
          <p:nvPr>
            <p:ph idx="1"/>
          </p:nvPr>
        </p:nvSpPr>
        <p:spPr>
          <a:xfrm>
            <a:off x="1703512" y="860226"/>
            <a:ext cx="8712968" cy="5521102"/>
          </a:xfrm>
        </p:spPr>
        <p:txBody>
          <a:bodyPr>
            <a:normAutofit fontScale="92500" lnSpcReduction="20000"/>
          </a:bodyPr>
          <a:lstStyle/>
          <a:p>
            <a:r>
              <a:rPr lang="es-ES_tradnl" sz="1700" dirty="0"/>
              <a:t>Hemos considerado las siguientes instituciones, que en la legislación son consideradas no como empresas sino como personas jurídicas de carácter civil; sin embargo por sus efectos reúnen a nuestro parecer todas las características de una empresa. </a:t>
            </a:r>
          </a:p>
          <a:p>
            <a:endParaRPr lang="es-ES_tradnl" sz="1100" dirty="0"/>
          </a:p>
          <a:p>
            <a:r>
              <a:rPr lang="es-ES_tradnl" sz="1700" b="1" dirty="0"/>
              <a:t>a) Asociaciones.- </a:t>
            </a:r>
            <a:r>
              <a:rPr lang="es-ES_tradnl" sz="1700" dirty="0"/>
              <a:t>Las Asociaciones son personas jurídicas que persiguen un fin altruista, pero básicamente son también la conjunción de capital y trabajo. Según el Art. 80° del Código Civil, “</a:t>
            </a:r>
            <a:r>
              <a:rPr lang="es-PE" sz="1700" dirty="0"/>
              <a:t>La asociación es una organización estable de personas naturales o jurídicas, o de ambas, que a través de una actividad común persigue un fin no lucrativo.”</a:t>
            </a:r>
          </a:p>
          <a:p>
            <a:endParaRPr lang="es-ES_tradnl" sz="600" dirty="0"/>
          </a:p>
          <a:p>
            <a:r>
              <a:rPr lang="es-ES_tradnl" sz="1700" b="1" dirty="0"/>
              <a:t>b) Fundaciones.- </a:t>
            </a:r>
            <a:r>
              <a:rPr lang="es-ES_tradnl" sz="1700" dirty="0"/>
              <a:t>La Fundación es una organización que persigue una finalidad religiosa, asistencial, cultural, o cualquiera de interés social, y no tiene fin lucrativo, sino asistencial.</a:t>
            </a:r>
          </a:p>
          <a:p>
            <a:r>
              <a:rPr lang="es-ES_tradnl" sz="1700" dirty="0"/>
              <a:t>Según el Art. </a:t>
            </a:r>
            <a:r>
              <a:rPr lang="es-PE" sz="1700" dirty="0"/>
              <a:t>99° del Código Civil, </a:t>
            </a:r>
            <a:r>
              <a:rPr lang="es-PE" sz="1700" b="1" dirty="0"/>
              <a:t>“</a:t>
            </a:r>
            <a:r>
              <a:rPr lang="es-PE" sz="1700" dirty="0"/>
              <a:t>La fundación es una organización no lucrativa instituida mediante la afectación de uno o más bienes para la realización de objetivos de carácter religioso, asistencial, cultural u otros de interés social.”</a:t>
            </a:r>
            <a:endParaRPr lang="es-ES_tradnl" sz="1700" dirty="0"/>
          </a:p>
          <a:p>
            <a:endParaRPr lang="es-ES_tradnl" sz="600" b="1" dirty="0"/>
          </a:p>
          <a:p>
            <a:r>
              <a:rPr lang="es-ES_tradnl" sz="1700" b="1" dirty="0"/>
              <a:t>c) Comités.- </a:t>
            </a:r>
            <a:r>
              <a:rPr lang="es-ES_tradnl" sz="1700" dirty="0"/>
              <a:t>Los Comités es un tipo de organización con finalidad altruista, y para recolección de fondos para lograr esta. </a:t>
            </a:r>
          </a:p>
          <a:p>
            <a:r>
              <a:rPr lang="es-ES_tradnl" sz="1700" dirty="0"/>
              <a:t>Según el Art. 111°, “</a:t>
            </a:r>
            <a:r>
              <a:rPr lang="es-PE" sz="1700" dirty="0"/>
              <a:t>El comité es la organización de personas naturales o jurídicas, o de ambas, dedicada a la recaudación pública de aportes destinados a una finalidad altruísta.”.</a:t>
            </a:r>
            <a:endParaRPr lang="es-ES_tradnl" sz="1700" dirty="0"/>
          </a:p>
          <a:p>
            <a:endParaRPr lang="es-ES" sz="1700" dirty="0"/>
          </a:p>
        </p:txBody>
      </p:sp>
    </p:spTree>
    <p:extLst>
      <p:ext uri="{BB962C8B-B14F-4D97-AF65-F5344CB8AC3E}">
        <p14:creationId xmlns:p14="http://schemas.microsoft.com/office/powerpoint/2010/main" val="21386500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B8A5374C-883E-7BFF-5646-3935A17F2DFA}"/>
              </a:ext>
            </a:extLst>
          </p:cNvPr>
          <p:cNvSpPr/>
          <p:nvPr/>
        </p:nvSpPr>
        <p:spPr>
          <a:xfrm>
            <a:off x="0" y="0"/>
            <a:ext cx="10344472"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2196328" y="1700467"/>
            <a:ext cx="6431345" cy="174222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chemeClr val="bg1"/>
                </a:solidFill>
                <a:effectLst/>
                <a:uLnTx/>
                <a:uFillTx/>
                <a:latin typeface="Berlin Sans FB" panose="020E0602020502020306" pitchFamily="34" charset="0"/>
                <a:ea typeface="+mj-ea"/>
                <a:cs typeface="+mj-cs"/>
              </a:rPr>
              <a:t>AS SOCIEDADES EMPRESARIALES</a:t>
            </a:r>
            <a:endParaRPr kumimoji="0" lang="es-PE" sz="4400" b="1" i="0" u="none" strike="noStrike" kern="1200" cap="none" spc="0" normalizeH="0" baseline="0" noProof="0" dirty="0">
              <a:ln>
                <a:noFill/>
              </a:ln>
              <a:solidFill>
                <a:schemeClr val="bg1"/>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19336" y="92754"/>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2783632" y="3573016"/>
            <a:ext cx="5472608"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E" sz="2000" b="0" i="0" u="none" strike="noStrike" kern="1200" cap="none" spc="0" normalizeH="0" baseline="0" noProof="0" dirty="0">
                <a:ln>
                  <a:noFill/>
                </a:ln>
                <a:solidFill>
                  <a:srgbClr val="FFC000"/>
                </a:solidFill>
                <a:effectLst/>
                <a:uLnTx/>
                <a:uFillTx/>
                <a:latin typeface="Trebuchet MS" panose="020B0603020202020204"/>
                <a:ea typeface="+mn-ea"/>
                <a:cs typeface="+mn-cs"/>
              </a:rPr>
              <a:t>Nociones preliminares</a:t>
            </a:r>
            <a:endParaRPr kumimoji="0" lang="es-PE" sz="2000" b="0" i="0" u="none" strike="noStrike" kern="1200" cap="none" spc="0" normalizeH="0" baseline="0" noProof="0" dirty="0">
              <a:ln>
                <a:noFill/>
              </a:ln>
              <a:solidFill>
                <a:srgbClr val="FFC000"/>
              </a:solidFill>
              <a:effectLst/>
              <a:uLnTx/>
              <a:uFillTx/>
              <a:latin typeface="Georgia"/>
              <a:ea typeface="+mn-ea"/>
              <a:cs typeface="+mn-cs"/>
            </a:endParaRPr>
          </a:p>
        </p:txBody>
      </p:sp>
    </p:spTree>
    <p:extLst>
      <p:ext uri="{BB962C8B-B14F-4D97-AF65-F5344CB8AC3E}">
        <p14:creationId xmlns:p14="http://schemas.microsoft.com/office/powerpoint/2010/main" val="21079035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855BC2-6053-E77F-521D-B6822246104A}"/>
              </a:ext>
            </a:extLst>
          </p:cNvPr>
          <p:cNvSpPr/>
          <p:nvPr/>
        </p:nvSpPr>
        <p:spPr>
          <a:xfrm>
            <a:off x="227347" y="1"/>
            <a:ext cx="142007" cy="219156"/>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2161636" y="980728"/>
            <a:ext cx="6431345" cy="174222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AS SOCIEDADES EMPRESARIALES</a:t>
            </a:r>
            <a:endParaRPr kumimoji="0" lang="es-PE" sz="4400" b="1" i="0" u="none" strike="noStrike" kern="1200" cap="none" spc="0" normalizeH="0" baseline="0" noProof="0" dirty="0">
              <a:ln>
                <a:noFill/>
              </a:ln>
              <a:solidFill>
                <a:srgbClr val="0070C0"/>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91344" y="188640"/>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1704900" y="2636912"/>
            <a:ext cx="7631460" cy="3477875"/>
          </a:xfrm>
          <a:prstGeom prst="rect">
            <a:avLst/>
          </a:prstGeom>
          <a:noFill/>
        </p:spPr>
        <p:txBody>
          <a:bodyPr wrap="square">
            <a:spAutoFit/>
          </a:bodyPr>
          <a:lstStyle/>
          <a:p>
            <a:pPr marL="342900" marR="0" lvl="0" indent="-342900"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lang="es-PE" sz="2000" dirty="0">
                <a:solidFill>
                  <a:prstClr val="black">
                    <a:lumMod val="75000"/>
                    <a:lumOff val="25000"/>
                  </a:prstClr>
                </a:solidFill>
                <a:latin typeface="Trebuchet MS" panose="020B0603020202020204"/>
              </a:rPr>
              <a:t>Las sociedades empresariales, son personas jurídicas, constituidas de diversas modalidades:</a:t>
            </a:r>
          </a:p>
          <a:p>
            <a:pPr marL="800100" lvl="1" indent="-342900">
              <a:buClr>
                <a:srgbClr val="FF0000"/>
              </a:buClr>
              <a:buFontTx/>
              <a:buChar char="-"/>
              <a:defRPr/>
            </a:pPr>
            <a:r>
              <a:rPr lang="es-PE" sz="2000" dirty="0">
                <a:solidFill>
                  <a:prstClr val="black">
                    <a:lumMod val="75000"/>
                    <a:lumOff val="25000"/>
                  </a:prstClr>
                </a:solidFill>
                <a:latin typeface="Trebuchet MS" panose="020B0603020202020204"/>
              </a:rPr>
              <a:t>Sociedades Anónimas </a:t>
            </a:r>
          </a:p>
          <a:p>
            <a:pPr marL="800100" lvl="1" indent="-342900">
              <a:buClr>
                <a:srgbClr val="FF0000"/>
              </a:buClr>
              <a:buFontTx/>
              <a:buChar char="-"/>
              <a:defRPr/>
            </a:pPr>
            <a:r>
              <a:rPr lang="es-PE" sz="2000" dirty="0">
                <a:solidFill>
                  <a:prstClr val="black">
                    <a:lumMod val="75000"/>
                    <a:lumOff val="25000"/>
                  </a:prstClr>
                </a:solidFill>
                <a:latin typeface="Trebuchet MS" panose="020B0603020202020204"/>
              </a:rPr>
              <a:t>Sociedades Colectivas</a:t>
            </a:r>
          </a:p>
          <a:p>
            <a:pPr marL="800100" lvl="1" indent="-342900">
              <a:buClr>
                <a:srgbClr val="FF0000"/>
              </a:buClr>
              <a:buFontTx/>
              <a:buChar char="-"/>
              <a:defRPr/>
            </a:pPr>
            <a:r>
              <a:rPr lang="es-PE" sz="2000" dirty="0">
                <a:solidFill>
                  <a:prstClr val="black">
                    <a:lumMod val="75000"/>
                    <a:lumOff val="25000"/>
                  </a:prstClr>
                </a:solidFill>
                <a:latin typeface="Trebuchet MS" panose="020B0603020202020204"/>
              </a:rPr>
              <a:t>Sociedades Comerciales de R. Ltda.</a:t>
            </a:r>
          </a:p>
          <a:p>
            <a:pPr marL="800100" lvl="1" indent="-342900">
              <a:buClr>
                <a:srgbClr val="FF0000"/>
              </a:buClr>
              <a:buFontTx/>
              <a:buChar char="-"/>
              <a:defRPr/>
            </a:pPr>
            <a:r>
              <a:rPr lang="es-PE" sz="2000" dirty="0">
                <a:solidFill>
                  <a:prstClr val="black">
                    <a:lumMod val="75000"/>
                    <a:lumOff val="25000"/>
                  </a:prstClr>
                </a:solidFill>
                <a:latin typeface="Trebuchet MS" panose="020B0603020202020204"/>
              </a:rPr>
              <a:t>Sociedades en Comandita</a:t>
            </a:r>
          </a:p>
          <a:p>
            <a:pPr marL="800100" lvl="1" indent="-342900">
              <a:buClr>
                <a:srgbClr val="FF0000"/>
              </a:buClr>
              <a:buFontTx/>
              <a:buChar char="-"/>
              <a:defRPr/>
            </a:pPr>
            <a:r>
              <a:rPr lang="es-PE" sz="2000" dirty="0">
                <a:solidFill>
                  <a:prstClr val="black">
                    <a:lumMod val="75000"/>
                    <a:lumOff val="25000"/>
                  </a:prstClr>
                </a:solidFill>
                <a:latin typeface="Trebuchet MS" panose="020B0603020202020204"/>
              </a:rPr>
              <a:t>Sociedades Civiles</a:t>
            </a:r>
          </a:p>
          <a:p>
            <a:pPr lvl="1">
              <a:buClr>
                <a:srgbClr val="FF0000"/>
              </a:buClr>
              <a:defRPr/>
            </a:pPr>
            <a:r>
              <a:rPr lang="es-PE" sz="2000" dirty="0">
                <a:solidFill>
                  <a:prstClr val="black">
                    <a:lumMod val="75000"/>
                    <a:lumOff val="25000"/>
                  </a:prstClr>
                </a:solidFill>
                <a:latin typeface="Trebuchet MS" panose="020B0603020202020204"/>
              </a:rPr>
              <a:t>Formadas por el acuerdo de dos o más personas para reunir capital y/o trabajo, con la finalidad de tener ganancias (lucro) y poder repartírselas (utilidades, dividendos).</a:t>
            </a:r>
          </a:p>
          <a:p>
            <a:pPr lvl="1">
              <a:buClr>
                <a:srgbClr val="FF0000"/>
              </a:buClr>
              <a:defRPr/>
            </a:pPr>
            <a:endParaRPr lang="es-PE" sz="2000" dirty="0">
              <a:solidFill>
                <a:prstClr val="black"/>
              </a:solidFill>
              <a:latin typeface="Georgia"/>
            </a:endParaRPr>
          </a:p>
        </p:txBody>
      </p:sp>
    </p:spTree>
    <p:extLst>
      <p:ext uri="{BB962C8B-B14F-4D97-AF65-F5344CB8AC3E}">
        <p14:creationId xmlns:p14="http://schemas.microsoft.com/office/powerpoint/2010/main" val="3699715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Conceptos de Sociedades Empresariales.-</a:t>
            </a:r>
            <a:endParaRPr lang="es-ES" dirty="0">
              <a:solidFill>
                <a:srgbClr val="0070C0"/>
              </a:solidFill>
            </a:endParaRPr>
          </a:p>
        </p:txBody>
      </p:sp>
      <p:sp>
        <p:nvSpPr>
          <p:cNvPr id="5" name="CuadroTexto 4">
            <a:extLst>
              <a:ext uri="{FF2B5EF4-FFF2-40B4-BE49-F238E27FC236}">
                <a16:creationId xmlns:a16="http://schemas.microsoft.com/office/drawing/2014/main" id="{C67C31AF-9135-38FE-C699-95590C57D42B}"/>
              </a:ext>
            </a:extLst>
          </p:cNvPr>
          <p:cNvSpPr txBox="1"/>
          <p:nvPr/>
        </p:nvSpPr>
        <p:spPr>
          <a:xfrm>
            <a:off x="767408" y="904944"/>
            <a:ext cx="1656184" cy="707886"/>
          </a:xfrm>
          <a:prstGeom prst="rect">
            <a:avLst/>
          </a:prstGeom>
          <a:noFill/>
        </p:spPr>
        <p:txBody>
          <a:bodyPr wrap="square">
            <a:spAutoFit/>
          </a:bodyPr>
          <a:lstStyle/>
          <a:p>
            <a:r>
              <a:rPr lang="es-PE" sz="2000" b="1" dirty="0">
                <a:latin typeface="Calibri" panose="020F0502020204030204" pitchFamily="34" charset="0"/>
                <a:ea typeface="SimSun" panose="02010600030101010101" pitchFamily="2" charset="-122"/>
                <a:cs typeface="Times New Roman" panose="02020603050405020304" pitchFamily="18" charset="0"/>
              </a:rPr>
              <a:t>La </a:t>
            </a:r>
            <a:r>
              <a:rPr lang="es-PE" sz="2000" b="1" dirty="0">
                <a:effectLst/>
                <a:latin typeface="Calibri" panose="020F0502020204030204" pitchFamily="34" charset="0"/>
                <a:ea typeface="SimSun" panose="02010600030101010101" pitchFamily="2" charset="-122"/>
                <a:cs typeface="Times New Roman" panose="02020603050405020304" pitchFamily="18" charset="0"/>
              </a:rPr>
              <a:t>Sociedad según la RAE</a:t>
            </a:r>
          </a:p>
        </p:txBody>
      </p:sp>
      <p:sp>
        <p:nvSpPr>
          <p:cNvPr id="9" name="CuadroTexto 8">
            <a:extLst>
              <a:ext uri="{FF2B5EF4-FFF2-40B4-BE49-F238E27FC236}">
                <a16:creationId xmlns:a16="http://schemas.microsoft.com/office/drawing/2014/main" id="{CC47AF5E-F621-136D-6178-D3406ECE2184}"/>
              </a:ext>
            </a:extLst>
          </p:cNvPr>
          <p:cNvSpPr txBox="1"/>
          <p:nvPr/>
        </p:nvSpPr>
        <p:spPr>
          <a:xfrm>
            <a:off x="3143672" y="766445"/>
            <a:ext cx="6172200" cy="1015663"/>
          </a:xfrm>
          <a:prstGeom prst="rect">
            <a:avLst/>
          </a:prstGeom>
          <a:noFill/>
        </p:spPr>
        <p:txBody>
          <a:bodyPr wrap="square">
            <a:spAutoFit/>
          </a:bodyPr>
          <a:lstStyle/>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Agrupación comercial </a:t>
            </a: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D</a:t>
            </a:r>
            <a:r>
              <a:rPr lang="es-PE" sz="2000" dirty="0">
                <a:effectLst/>
                <a:latin typeface="Calibri" panose="020F0502020204030204" pitchFamily="34" charset="0"/>
                <a:ea typeface="SimSun" panose="02010600030101010101" pitchFamily="2" charset="-122"/>
                <a:cs typeface="Times New Roman" panose="02020603050405020304" pitchFamily="18" charset="0"/>
              </a:rPr>
              <a:t>e carácter legal </a:t>
            </a:r>
          </a:p>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Con capital inicial (aportaciones de sus miembros) </a:t>
            </a:r>
            <a:endParaRPr lang="es-PE" sz="2000" dirty="0"/>
          </a:p>
        </p:txBody>
      </p:sp>
      <p:cxnSp>
        <p:nvCxnSpPr>
          <p:cNvPr id="11" name="Conector recto de flecha 10">
            <a:extLst>
              <a:ext uri="{FF2B5EF4-FFF2-40B4-BE49-F238E27FC236}">
                <a16:creationId xmlns:a16="http://schemas.microsoft.com/office/drawing/2014/main" id="{4F2E6DA3-EB76-1C27-5D28-5286D34346F8}"/>
              </a:ext>
            </a:extLst>
          </p:cNvPr>
          <p:cNvCxnSpPr>
            <a:cxnSpLocks/>
            <a:stCxn id="5" idx="3"/>
          </p:cNvCxnSpPr>
          <p:nvPr/>
        </p:nvCxnSpPr>
        <p:spPr>
          <a:xfrm flipV="1">
            <a:off x="2423592" y="904944"/>
            <a:ext cx="648072" cy="3539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D3A91AB7-58C0-E8AC-06AA-26651FCBE99E}"/>
              </a:ext>
            </a:extLst>
          </p:cNvPr>
          <p:cNvCxnSpPr>
            <a:cxnSpLocks/>
            <a:stCxn id="5" idx="3"/>
            <a:endCxn id="9" idx="1"/>
          </p:cNvCxnSpPr>
          <p:nvPr/>
        </p:nvCxnSpPr>
        <p:spPr>
          <a:xfrm>
            <a:off x="2423592" y="1258887"/>
            <a:ext cx="720080" cy="153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DB3C02CB-E351-8254-5D5D-FBFC3E1DA5F8}"/>
              </a:ext>
            </a:extLst>
          </p:cNvPr>
          <p:cNvCxnSpPr>
            <a:cxnSpLocks/>
            <a:stCxn id="5" idx="3"/>
          </p:cNvCxnSpPr>
          <p:nvPr/>
        </p:nvCxnSpPr>
        <p:spPr>
          <a:xfrm>
            <a:off x="2423592" y="1258887"/>
            <a:ext cx="648072" cy="3539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5E3AF4FF-0A9D-90F6-E4C1-914AE0460DA5}"/>
              </a:ext>
            </a:extLst>
          </p:cNvPr>
          <p:cNvSpPr txBox="1"/>
          <p:nvPr/>
        </p:nvSpPr>
        <p:spPr>
          <a:xfrm>
            <a:off x="767408" y="2716797"/>
            <a:ext cx="2225976" cy="707886"/>
          </a:xfrm>
          <a:prstGeom prst="rect">
            <a:avLst/>
          </a:prstGeom>
          <a:noFill/>
        </p:spPr>
        <p:txBody>
          <a:bodyPr wrap="square">
            <a:spAutoFit/>
          </a:bodyPr>
          <a:lstStyle/>
          <a:p>
            <a:r>
              <a:rPr lang="es-PE" sz="2000" b="1" dirty="0">
                <a:effectLst/>
                <a:latin typeface="Calibri" panose="020F0502020204030204" pitchFamily="34" charset="0"/>
                <a:ea typeface="SimSun" panose="02010600030101010101" pitchFamily="2" charset="-122"/>
                <a:cs typeface="Times New Roman" panose="02020603050405020304" pitchFamily="18" charset="0"/>
              </a:rPr>
              <a:t>La Sociedad según Manuel Ossorio</a:t>
            </a:r>
          </a:p>
        </p:txBody>
      </p:sp>
      <p:sp>
        <p:nvSpPr>
          <p:cNvPr id="21" name="CuadroTexto 20">
            <a:extLst>
              <a:ext uri="{FF2B5EF4-FFF2-40B4-BE49-F238E27FC236}">
                <a16:creationId xmlns:a16="http://schemas.microsoft.com/office/drawing/2014/main" id="{8468534F-5129-1BC8-BEE3-2515D4C25555}"/>
              </a:ext>
            </a:extLst>
          </p:cNvPr>
          <p:cNvSpPr txBox="1"/>
          <p:nvPr/>
        </p:nvSpPr>
        <p:spPr>
          <a:xfrm>
            <a:off x="4130212" y="2181272"/>
            <a:ext cx="5185660" cy="1938992"/>
          </a:xfrm>
          <a:prstGeom prst="rect">
            <a:avLst/>
          </a:prstGeom>
          <a:noFill/>
        </p:spPr>
        <p:txBody>
          <a:bodyPr wrap="square">
            <a:spAutoFit/>
          </a:bodyPr>
          <a:lstStyle/>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Compañía o sociedad mercantil </a:t>
            </a: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C</a:t>
            </a:r>
            <a:r>
              <a:rPr lang="es-PE" sz="2000" dirty="0">
                <a:effectLst/>
                <a:latin typeface="Calibri" panose="020F0502020204030204" pitchFamily="34" charset="0"/>
                <a:ea typeface="SimSun" panose="02010600030101010101" pitchFamily="2" charset="-122"/>
                <a:cs typeface="Times New Roman" panose="02020603050405020304" pitchFamily="18" charset="0"/>
              </a:rPr>
              <a:t>ontrato que une a dos o más personas </a:t>
            </a: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Se pone </a:t>
            </a:r>
            <a:r>
              <a:rPr lang="es-PE" sz="2000" dirty="0">
                <a:effectLst/>
                <a:latin typeface="Calibri" panose="020F0502020204030204" pitchFamily="34" charset="0"/>
                <a:ea typeface="SimSun" panose="02010600030101010101" pitchFamily="2" charset="-122"/>
                <a:cs typeface="Times New Roman" panose="02020603050405020304" pitchFamily="18" charset="0"/>
              </a:rPr>
              <a:t>en común sus bienes e industrias</a:t>
            </a:r>
          </a:p>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para practicar actos de comercio</a:t>
            </a:r>
          </a:p>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con ánimo de partir el lucro producido</a:t>
            </a:r>
          </a:p>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y soportar las pérdidas en su caso</a:t>
            </a:r>
            <a:endParaRPr lang="es-PE" dirty="0"/>
          </a:p>
        </p:txBody>
      </p:sp>
      <p:cxnSp>
        <p:nvCxnSpPr>
          <p:cNvPr id="22" name="Conector recto de flecha 21">
            <a:extLst>
              <a:ext uri="{FF2B5EF4-FFF2-40B4-BE49-F238E27FC236}">
                <a16:creationId xmlns:a16="http://schemas.microsoft.com/office/drawing/2014/main" id="{27CB331E-5D8D-DFBC-AD06-5C31F49A5C95}"/>
              </a:ext>
            </a:extLst>
          </p:cNvPr>
          <p:cNvCxnSpPr>
            <a:cxnSpLocks/>
            <a:stCxn id="20" idx="3"/>
          </p:cNvCxnSpPr>
          <p:nvPr/>
        </p:nvCxnSpPr>
        <p:spPr>
          <a:xfrm flipV="1">
            <a:off x="2993384" y="2393632"/>
            <a:ext cx="1080120" cy="67710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4B0F1D57-1FB1-E70D-DFC2-774035A7E044}"/>
              </a:ext>
            </a:extLst>
          </p:cNvPr>
          <p:cNvCxnSpPr>
            <a:cxnSpLocks/>
            <a:stCxn id="20" idx="3"/>
          </p:cNvCxnSpPr>
          <p:nvPr/>
        </p:nvCxnSpPr>
        <p:spPr>
          <a:xfrm>
            <a:off x="2993384" y="3070740"/>
            <a:ext cx="1050394" cy="8107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5E173C4D-58B5-E15B-1DD7-95DAA8166C06}"/>
              </a:ext>
            </a:extLst>
          </p:cNvPr>
          <p:cNvCxnSpPr>
            <a:cxnSpLocks/>
            <a:stCxn id="20" idx="3"/>
          </p:cNvCxnSpPr>
          <p:nvPr/>
        </p:nvCxnSpPr>
        <p:spPr>
          <a:xfrm flipV="1">
            <a:off x="2993384" y="2724383"/>
            <a:ext cx="1050394" cy="3463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06B7F37D-4D4F-0389-5833-CCFE1D1344AB}"/>
              </a:ext>
            </a:extLst>
          </p:cNvPr>
          <p:cNvCxnSpPr>
            <a:cxnSpLocks/>
            <a:stCxn id="20" idx="3"/>
          </p:cNvCxnSpPr>
          <p:nvPr/>
        </p:nvCxnSpPr>
        <p:spPr>
          <a:xfrm flipV="1">
            <a:off x="2993384" y="2996662"/>
            <a:ext cx="1050394" cy="740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2995651A-866B-F0EB-CAB9-3E2EEE4ADE7D}"/>
              </a:ext>
            </a:extLst>
          </p:cNvPr>
          <p:cNvCxnSpPr>
            <a:cxnSpLocks/>
            <a:stCxn id="20" idx="3"/>
          </p:cNvCxnSpPr>
          <p:nvPr/>
        </p:nvCxnSpPr>
        <p:spPr>
          <a:xfrm>
            <a:off x="2993384" y="3070740"/>
            <a:ext cx="1050394" cy="23470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A37CE3E4-BCDF-E81D-32FF-4DC8594E3EA6}"/>
              </a:ext>
            </a:extLst>
          </p:cNvPr>
          <p:cNvCxnSpPr>
            <a:cxnSpLocks/>
            <a:stCxn id="20" idx="3"/>
          </p:cNvCxnSpPr>
          <p:nvPr/>
        </p:nvCxnSpPr>
        <p:spPr>
          <a:xfrm>
            <a:off x="2993384" y="3070740"/>
            <a:ext cx="1050394" cy="5227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1" name="CuadroTexto 80">
            <a:extLst>
              <a:ext uri="{FF2B5EF4-FFF2-40B4-BE49-F238E27FC236}">
                <a16:creationId xmlns:a16="http://schemas.microsoft.com/office/drawing/2014/main" id="{48F81330-E7E4-F3D2-FCD1-581703D6D6FD}"/>
              </a:ext>
            </a:extLst>
          </p:cNvPr>
          <p:cNvSpPr txBox="1"/>
          <p:nvPr/>
        </p:nvSpPr>
        <p:spPr>
          <a:xfrm>
            <a:off x="623392" y="5014351"/>
            <a:ext cx="2355566" cy="707886"/>
          </a:xfrm>
          <a:prstGeom prst="rect">
            <a:avLst/>
          </a:prstGeom>
          <a:noFill/>
        </p:spPr>
        <p:txBody>
          <a:bodyPr wrap="square">
            <a:spAutoFit/>
          </a:bodyPr>
          <a:lstStyle/>
          <a:p>
            <a:r>
              <a:rPr lang="es-PE" sz="2000" b="1" dirty="0">
                <a:effectLst/>
                <a:latin typeface="Calibri" panose="020F0502020204030204" pitchFamily="34" charset="0"/>
                <a:ea typeface="SimSun" panose="02010600030101010101" pitchFamily="2" charset="-122"/>
                <a:cs typeface="Times New Roman" panose="02020603050405020304" pitchFamily="18" charset="0"/>
              </a:rPr>
              <a:t>La Sociedad según  G. Cabanellas</a:t>
            </a:r>
          </a:p>
        </p:txBody>
      </p:sp>
      <p:sp>
        <p:nvSpPr>
          <p:cNvPr id="82" name="CuadroTexto 81">
            <a:extLst>
              <a:ext uri="{FF2B5EF4-FFF2-40B4-BE49-F238E27FC236}">
                <a16:creationId xmlns:a16="http://schemas.microsoft.com/office/drawing/2014/main" id="{248C7D5D-BB10-2DBE-7A38-CAEE1B9D6E21}"/>
              </a:ext>
            </a:extLst>
          </p:cNvPr>
          <p:cNvSpPr txBox="1"/>
          <p:nvPr/>
        </p:nvSpPr>
        <p:spPr>
          <a:xfrm>
            <a:off x="4130212" y="4658509"/>
            <a:ext cx="4558076" cy="1323439"/>
          </a:xfrm>
          <a:prstGeom prst="rect">
            <a:avLst/>
          </a:prstGeom>
          <a:noFill/>
        </p:spPr>
        <p:txBody>
          <a:bodyPr wrap="square">
            <a:spAutoFit/>
          </a:bodyPr>
          <a:lstStyle/>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Contrato de dos o más personas</a:t>
            </a:r>
          </a:p>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Se pone en común bienes o industria</a:t>
            </a: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Para obtener una ganancia</a:t>
            </a:r>
          </a:p>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Y repartirse los beneficios</a:t>
            </a:r>
            <a:endParaRPr lang="es-PE" sz="2000" dirty="0"/>
          </a:p>
        </p:txBody>
      </p:sp>
      <p:cxnSp>
        <p:nvCxnSpPr>
          <p:cNvPr id="83" name="Conector recto de flecha 82">
            <a:extLst>
              <a:ext uri="{FF2B5EF4-FFF2-40B4-BE49-F238E27FC236}">
                <a16:creationId xmlns:a16="http://schemas.microsoft.com/office/drawing/2014/main" id="{F5335297-4BA4-143E-0C6A-37547AC20194}"/>
              </a:ext>
            </a:extLst>
          </p:cNvPr>
          <p:cNvCxnSpPr>
            <a:cxnSpLocks/>
            <a:stCxn id="81" idx="3"/>
          </p:cNvCxnSpPr>
          <p:nvPr/>
        </p:nvCxnSpPr>
        <p:spPr>
          <a:xfrm flipV="1">
            <a:off x="2978958" y="4845554"/>
            <a:ext cx="1050394" cy="5227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ector recto de flecha 84">
            <a:extLst>
              <a:ext uri="{FF2B5EF4-FFF2-40B4-BE49-F238E27FC236}">
                <a16:creationId xmlns:a16="http://schemas.microsoft.com/office/drawing/2014/main" id="{45F6CDE6-AE31-33A2-2DB6-DC5BDBD10B0C}"/>
              </a:ext>
            </a:extLst>
          </p:cNvPr>
          <p:cNvCxnSpPr>
            <a:cxnSpLocks/>
            <a:stCxn id="81" idx="3"/>
          </p:cNvCxnSpPr>
          <p:nvPr/>
        </p:nvCxnSpPr>
        <p:spPr>
          <a:xfrm flipV="1">
            <a:off x="2978958" y="5162565"/>
            <a:ext cx="1050394" cy="20572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ector recto de flecha 85">
            <a:extLst>
              <a:ext uri="{FF2B5EF4-FFF2-40B4-BE49-F238E27FC236}">
                <a16:creationId xmlns:a16="http://schemas.microsoft.com/office/drawing/2014/main" id="{C34CC9FB-29F1-3ED0-30D9-C54E784AF627}"/>
              </a:ext>
            </a:extLst>
          </p:cNvPr>
          <p:cNvCxnSpPr>
            <a:cxnSpLocks/>
            <a:stCxn id="81" idx="3"/>
          </p:cNvCxnSpPr>
          <p:nvPr/>
        </p:nvCxnSpPr>
        <p:spPr>
          <a:xfrm>
            <a:off x="2978958" y="5368294"/>
            <a:ext cx="1050394" cy="8230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ector recto de flecha 86">
            <a:extLst>
              <a:ext uri="{FF2B5EF4-FFF2-40B4-BE49-F238E27FC236}">
                <a16:creationId xmlns:a16="http://schemas.microsoft.com/office/drawing/2014/main" id="{AC3B9613-7429-CADF-6EEC-C4F63DBF921C}"/>
              </a:ext>
            </a:extLst>
          </p:cNvPr>
          <p:cNvCxnSpPr>
            <a:cxnSpLocks/>
            <a:stCxn id="81" idx="3"/>
          </p:cNvCxnSpPr>
          <p:nvPr/>
        </p:nvCxnSpPr>
        <p:spPr>
          <a:xfrm>
            <a:off x="2978958" y="5368294"/>
            <a:ext cx="1064820" cy="4015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15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20" name="CuadroTexto 19">
            <a:extLst>
              <a:ext uri="{FF2B5EF4-FFF2-40B4-BE49-F238E27FC236}">
                <a16:creationId xmlns:a16="http://schemas.microsoft.com/office/drawing/2014/main" id="{5E3AF4FF-0A9D-90F6-E4C1-914AE0460DA5}"/>
              </a:ext>
            </a:extLst>
          </p:cNvPr>
          <p:cNvSpPr txBox="1"/>
          <p:nvPr/>
        </p:nvSpPr>
        <p:spPr>
          <a:xfrm>
            <a:off x="1046976" y="4883154"/>
            <a:ext cx="2516734" cy="1015663"/>
          </a:xfrm>
          <a:prstGeom prst="rect">
            <a:avLst/>
          </a:prstGeom>
          <a:noFill/>
        </p:spPr>
        <p:txBody>
          <a:bodyPr wrap="square">
            <a:spAutoFit/>
          </a:bodyPr>
          <a:lstStyle/>
          <a:p>
            <a:r>
              <a:rPr lang="es-PE" sz="2000" b="1" dirty="0">
                <a:effectLst/>
                <a:latin typeface="Calibri" panose="020F0502020204030204" pitchFamily="34" charset="0"/>
                <a:ea typeface="SimSun" panose="02010600030101010101" pitchFamily="2" charset="-122"/>
                <a:cs typeface="Times New Roman" panose="02020603050405020304" pitchFamily="18" charset="0"/>
              </a:rPr>
              <a:t>Tipos de Sociedad según La Ley General de Sociedades</a:t>
            </a:r>
          </a:p>
        </p:txBody>
      </p:sp>
      <p:sp>
        <p:nvSpPr>
          <p:cNvPr id="21" name="CuadroTexto 20">
            <a:extLst>
              <a:ext uri="{FF2B5EF4-FFF2-40B4-BE49-F238E27FC236}">
                <a16:creationId xmlns:a16="http://schemas.microsoft.com/office/drawing/2014/main" id="{8468534F-5129-1BC8-BEE3-2515D4C25555}"/>
              </a:ext>
            </a:extLst>
          </p:cNvPr>
          <p:cNvSpPr txBox="1"/>
          <p:nvPr/>
        </p:nvSpPr>
        <p:spPr>
          <a:xfrm>
            <a:off x="4571822" y="4576725"/>
            <a:ext cx="4608512" cy="1631216"/>
          </a:xfrm>
          <a:prstGeom prst="rect">
            <a:avLst/>
          </a:prstGeom>
          <a:noFill/>
        </p:spPr>
        <p:txBody>
          <a:bodyPr wrap="square">
            <a:spAutoFit/>
          </a:bodyPr>
          <a:lstStyle/>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Sociedad Anónima</a:t>
            </a: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Sociedad Colectiva</a:t>
            </a:r>
          </a:p>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Sociedad en Comandita</a:t>
            </a: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Sociedad Comercial de R. Ltda.</a:t>
            </a: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Sociedades Civiles</a:t>
            </a:r>
            <a:endParaRPr lang="es-PE" sz="2000" dirty="0"/>
          </a:p>
        </p:txBody>
      </p:sp>
      <p:cxnSp>
        <p:nvCxnSpPr>
          <p:cNvPr id="22" name="Conector recto de flecha 21">
            <a:extLst>
              <a:ext uri="{FF2B5EF4-FFF2-40B4-BE49-F238E27FC236}">
                <a16:creationId xmlns:a16="http://schemas.microsoft.com/office/drawing/2014/main" id="{27CB331E-5D8D-DFBC-AD06-5C31F49A5C95}"/>
              </a:ext>
            </a:extLst>
          </p:cNvPr>
          <p:cNvCxnSpPr>
            <a:cxnSpLocks/>
            <a:stCxn id="20" idx="3"/>
          </p:cNvCxnSpPr>
          <p:nvPr/>
        </p:nvCxnSpPr>
        <p:spPr>
          <a:xfrm flipV="1">
            <a:off x="3563710" y="4768116"/>
            <a:ext cx="1008112" cy="62287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5E173C4D-58B5-E15B-1DD7-95DAA8166C06}"/>
              </a:ext>
            </a:extLst>
          </p:cNvPr>
          <p:cNvCxnSpPr>
            <a:cxnSpLocks/>
            <a:stCxn id="20" idx="3"/>
          </p:cNvCxnSpPr>
          <p:nvPr/>
        </p:nvCxnSpPr>
        <p:spPr>
          <a:xfrm flipV="1">
            <a:off x="3563710" y="5023480"/>
            <a:ext cx="1008112" cy="36750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06B7F37D-4D4F-0389-5833-CCFE1D1344AB}"/>
              </a:ext>
            </a:extLst>
          </p:cNvPr>
          <p:cNvCxnSpPr>
            <a:cxnSpLocks/>
            <a:stCxn id="20" idx="3"/>
            <a:endCxn id="21" idx="1"/>
          </p:cNvCxnSpPr>
          <p:nvPr/>
        </p:nvCxnSpPr>
        <p:spPr>
          <a:xfrm>
            <a:off x="3563710" y="5390986"/>
            <a:ext cx="1008112" cy="134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2995651A-866B-F0EB-CAB9-3E2EEE4ADE7D}"/>
              </a:ext>
            </a:extLst>
          </p:cNvPr>
          <p:cNvCxnSpPr>
            <a:cxnSpLocks/>
            <a:stCxn id="20" idx="3"/>
          </p:cNvCxnSpPr>
          <p:nvPr/>
        </p:nvCxnSpPr>
        <p:spPr>
          <a:xfrm>
            <a:off x="3563710" y="5390986"/>
            <a:ext cx="1008112" cy="36750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A37CE3E4-BCDF-E81D-32FF-4DC8594E3EA6}"/>
              </a:ext>
            </a:extLst>
          </p:cNvPr>
          <p:cNvCxnSpPr>
            <a:cxnSpLocks/>
            <a:stCxn id="20" idx="3"/>
          </p:cNvCxnSpPr>
          <p:nvPr/>
        </p:nvCxnSpPr>
        <p:spPr>
          <a:xfrm>
            <a:off x="3563710" y="5390986"/>
            <a:ext cx="1008112" cy="62287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CuadroTexto 48">
            <a:extLst>
              <a:ext uri="{FF2B5EF4-FFF2-40B4-BE49-F238E27FC236}">
                <a16:creationId xmlns:a16="http://schemas.microsoft.com/office/drawing/2014/main" id="{C372B970-919F-7D6E-C2DC-D6541908D2BB}"/>
              </a:ext>
            </a:extLst>
          </p:cNvPr>
          <p:cNvSpPr txBox="1"/>
          <p:nvPr/>
        </p:nvSpPr>
        <p:spPr>
          <a:xfrm>
            <a:off x="1046976" y="2921572"/>
            <a:ext cx="2516734" cy="707886"/>
          </a:xfrm>
          <a:prstGeom prst="rect">
            <a:avLst/>
          </a:prstGeom>
          <a:noFill/>
        </p:spPr>
        <p:txBody>
          <a:bodyPr wrap="square">
            <a:spAutoFit/>
          </a:bodyPr>
          <a:lstStyle/>
          <a:p>
            <a:r>
              <a:rPr lang="es-PE" sz="2000" b="1" dirty="0">
                <a:effectLst/>
                <a:latin typeface="Calibri" panose="020F0502020204030204" pitchFamily="34" charset="0"/>
                <a:ea typeface="SimSun" panose="02010600030101010101" pitchFamily="2" charset="-122"/>
                <a:cs typeface="Times New Roman" panose="02020603050405020304" pitchFamily="18" charset="0"/>
              </a:rPr>
              <a:t>Concepto de Sociedad según la LGS</a:t>
            </a:r>
          </a:p>
        </p:txBody>
      </p:sp>
      <p:sp>
        <p:nvSpPr>
          <p:cNvPr id="50" name="CuadroTexto 49">
            <a:extLst>
              <a:ext uri="{FF2B5EF4-FFF2-40B4-BE49-F238E27FC236}">
                <a16:creationId xmlns:a16="http://schemas.microsoft.com/office/drawing/2014/main" id="{F9EF2F76-62D7-008D-E8AB-AC2BB42C4E7B}"/>
              </a:ext>
            </a:extLst>
          </p:cNvPr>
          <p:cNvSpPr txBox="1"/>
          <p:nvPr/>
        </p:nvSpPr>
        <p:spPr>
          <a:xfrm>
            <a:off x="4571822" y="2663565"/>
            <a:ext cx="5124578" cy="1015663"/>
          </a:xfrm>
          <a:prstGeom prst="rect">
            <a:avLst/>
          </a:prstGeom>
          <a:noFill/>
        </p:spPr>
        <p:txBody>
          <a:bodyPr wrap="square">
            <a:spAutoFit/>
          </a:bodyPr>
          <a:lstStyle/>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Convenio de personas</a:t>
            </a: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Aporte de bienes y servicios</a:t>
            </a: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Ejercicio común de actividades económicas</a:t>
            </a:r>
            <a:endParaRPr lang="es-PE" sz="2000" dirty="0"/>
          </a:p>
        </p:txBody>
      </p:sp>
      <p:cxnSp>
        <p:nvCxnSpPr>
          <p:cNvPr id="51" name="Conector recto de flecha 50">
            <a:extLst>
              <a:ext uri="{FF2B5EF4-FFF2-40B4-BE49-F238E27FC236}">
                <a16:creationId xmlns:a16="http://schemas.microsoft.com/office/drawing/2014/main" id="{867FC70B-D610-DA73-927D-14207853FDEA}"/>
              </a:ext>
            </a:extLst>
          </p:cNvPr>
          <p:cNvCxnSpPr>
            <a:cxnSpLocks/>
            <a:stCxn id="49" idx="3"/>
          </p:cNvCxnSpPr>
          <p:nvPr/>
        </p:nvCxnSpPr>
        <p:spPr>
          <a:xfrm flipV="1">
            <a:off x="3563710" y="2920226"/>
            <a:ext cx="1008112" cy="35528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a:extLst>
              <a:ext uri="{FF2B5EF4-FFF2-40B4-BE49-F238E27FC236}">
                <a16:creationId xmlns:a16="http://schemas.microsoft.com/office/drawing/2014/main" id="{20F6DB7D-3EEF-43D9-81E0-AC8EE1112243}"/>
              </a:ext>
            </a:extLst>
          </p:cNvPr>
          <p:cNvCxnSpPr>
            <a:cxnSpLocks/>
            <a:stCxn id="49" idx="3"/>
            <a:endCxn id="50" idx="1"/>
          </p:cNvCxnSpPr>
          <p:nvPr/>
        </p:nvCxnSpPr>
        <p:spPr>
          <a:xfrm flipV="1">
            <a:off x="3563710" y="3171397"/>
            <a:ext cx="1008112" cy="1041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7EB08F82-D1AA-E807-519B-36C9C6854337}"/>
              </a:ext>
            </a:extLst>
          </p:cNvPr>
          <p:cNvSpPr txBox="1"/>
          <p:nvPr/>
        </p:nvSpPr>
        <p:spPr>
          <a:xfrm>
            <a:off x="4715838" y="650059"/>
            <a:ext cx="4824536" cy="1200329"/>
          </a:xfrm>
          <a:prstGeom prst="rect">
            <a:avLst/>
          </a:prstGeom>
          <a:noFill/>
          <a:ln>
            <a:solidFill>
              <a:schemeClr val="accent6">
                <a:lumMod val="75000"/>
              </a:schemeClr>
            </a:solidFill>
          </a:ln>
        </p:spPr>
        <p:txBody>
          <a:bodyPr wrap="square">
            <a:spAutoFit/>
          </a:bodyPr>
          <a:lstStyle/>
          <a:p>
            <a:r>
              <a:rPr lang="es-ES" dirty="0">
                <a:latin typeface="Arial" panose="020B0604020202020204" pitchFamily="34" charset="0"/>
                <a:cs typeface="Arial" panose="020B0604020202020204" pitchFamily="34" charset="0"/>
              </a:rPr>
              <a:t>Artículo 1.- La Sociedad.- </a:t>
            </a:r>
          </a:p>
          <a:p>
            <a:r>
              <a:rPr lang="es-ES" dirty="0">
                <a:latin typeface="Arial" panose="020B0604020202020204" pitchFamily="34" charset="0"/>
                <a:cs typeface="Arial" panose="020B0604020202020204" pitchFamily="34" charset="0"/>
              </a:rPr>
              <a:t>Quienes constituyen la Sociedad convienen en aportar bienes o servicios para el ejercicio en común de actividades económicas.</a:t>
            </a:r>
          </a:p>
        </p:txBody>
      </p:sp>
      <p:sp>
        <p:nvSpPr>
          <p:cNvPr id="37" name="CuadroTexto 36">
            <a:extLst>
              <a:ext uri="{FF2B5EF4-FFF2-40B4-BE49-F238E27FC236}">
                <a16:creationId xmlns:a16="http://schemas.microsoft.com/office/drawing/2014/main" id="{97E4CD97-D1B7-1437-D90B-42D8430305A9}"/>
              </a:ext>
            </a:extLst>
          </p:cNvPr>
          <p:cNvSpPr txBox="1"/>
          <p:nvPr/>
        </p:nvSpPr>
        <p:spPr>
          <a:xfrm>
            <a:off x="1046976" y="865294"/>
            <a:ext cx="3236814" cy="707886"/>
          </a:xfrm>
          <a:prstGeom prst="rect">
            <a:avLst/>
          </a:prstGeom>
          <a:noFill/>
        </p:spPr>
        <p:txBody>
          <a:bodyPr wrap="square">
            <a:spAutoFit/>
          </a:bodyPr>
          <a:lstStyle/>
          <a:p>
            <a:r>
              <a:rPr lang="es-PE" sz="2000" b="1" dirty="0">
                <a:effectLst/>
                <a:latin typeface="Calibri" panose="020F0502020204030204" pitchFamily="34" charset="0"/>
                <a:ea typeface="SimSun" panose="02010600030101010101" pitchFamily="2" charset="-122"/>
                <a:cs typeface="Times New Roman" panose="02020603050405020304" pitchFamily="18" charset="0"/>
              </a:rPr>
              <a:t>Ley Gral</a:t>
            </a:r>
            <a:r>
              <a:rPr lang="es-PE" sz="2000" b="1" dirty="0">
                <a:latin typeface="Calibri" panose="020F0502020204030204" pitchFamily="34" charset="0"/>
                <a:ea typeface="SimSun" panose="02010600030101010101" pitchFamily="2" charset="-122"/>
                <a:cs typeface="Times New Roman" panose="02020603050405020304" pitchFamily="18" charset="0"/>
              </a:rPr>
              <a:t>. Soc.</a:t>
            </a:r>
            <a:r>
              <a:rPr lang="es-PE" sz="2000" b="1" dirty="0">
                <a:effectLst/>
                <a:latin typeface="Calibri" panose="020F0502020204030204" pitchFamily="34" charset="0"/>
                <a:ea typeface="SimSun" panose="02010600030101010101" pitchFamily="2" charset="-122"/>
                <a:cs typeface="Times New Roman" panose="02020603050405020304" pitchFamily="18" charset="0"/>
              </a:rPr>
              <a:t> - Ley </a:t>
            </a:r>
            <a:r>
              <a:rPr lang="es-PE" sz="1800" b="1" kern="1800" dirty="0">
                <a:solidFill>
                  <a:srgbClr val="000000"/>
                </a:solidFill>
                <a:effectLst/>
                <a:latin typeface="Arial" panose="020B0604020202020204" pitchFamily="34" charset="0"/>
                <a:ea typeface="Times New Roman" panose="02020603050405020304" pitchFamily="18" charset="0"/>
              </a:rPr>
              <a:t>26887</a:t>
            </a:r>
            <a:r>
              <a:rPr lang="es-PE" sz="2000" b="1" dirty="0">
                <a:effectLst/>
                <a:latin typeface="Calibri" panose="020F0502020204030204" pitchFamily="34" charset="0"/>
                <a:ea typeface="SimSun" panose="02010600030101010101" pitchFamily="2" charset="-122"/>
                <a:cs typeface="Times New Roman" panose="02020603050405020304" pitchFamily="18" charset="0"/>
              </a:rPr>
              <a:t> </a:t>
            </a:r>
          </a:p>
          <a:p>
            <a:r>
              <a:rPr lang="es-PE" sz="2000" b="1" dirty="0">
                <a:effectLst/>
                <a:latin typeface="Calibri" panose="020F0502020204030204" pitchFamily="34" charset="0"/>
                <a:ea typeface="SimSun" panose="02010600030101010101" pitchFamily="2" charset="-122"/>
                <a:cs typeface="Times New Roman" panose="02020603050405020304" pitchFamily="18" charset="0"/>
              </a:rPr>
              <a:t>(Ley General de Sociedades)</a:t>
            </a:r>
          </a:p>
        </p:txBody>
      </p:sp>
      <p:cxnSp>
        <p:nvCxnSpPr>
          <p:cNvPr id="41" name="Conector recto de flecha 40">
            <a:extLst>
              <a:ext uri="{FF2B5EF4-FFF2-40B4-BE49-F238E27FC236}">
                <a16:creationId xmlns:a16="http://schemas.microsoft.com/office/drawing/2014/main" id="{349DDD2D-5EF3-2400-8907-E7FC9C721DFF}"/>
              </a:ext>
            </a:extLst>
          </p:cNvPr>
          <p:cNvCxnSpPr>
            <a:cxnSpLocks/>
            <a:endCxn id="35" idx="1"/>
          </p:cNvCxnSpPr>
          <p:nvPr/>
        </p:nvCxnSpPr>
        <p:spPr>
          <a:xfrm>
            <a:off x="4139774" y="1250224"/>
            <a:ext cx="57606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72EF0765-945B-73CF-6631-95C2DB2F8408}"/>
              </a:ext>
            </a:extLst>
          </p:cNvPr>
          <p:cNvCxnSpPr>
            <a:cxnSpLocks/>
            <a:stCxn id="49" idx="3"/>
          </p:cNvCxnSpPr>
          <p:nvPr/>
        </p:nvCxnSpPr>
        <p:spPr>
          <a:xfrm>
            <a:off x="3563710" y="3275515"/>
            <a:ext cx="1008112" cy="15348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ítulo 1">
            <a:extLst>
              <a:ext uri="{FF2B5EF4-FFF2-40B4-BE49-F238E27FC236}">
                <a16:creationId xmlns:a16="http://schemas.microsoft.com/office/drawing/2014/main" id="{AE017283-9C7F-B070-DFAE-73B63E1B32E8}"/>
              </a:ext>
            </a:extLst>
          </p:cNvPr>
          <p:cNvSpPr>
            <a:spLocks noGrp="1"/>
          </p:cNvSpPr>
          <p:nvPr>
            <p:ph type="title"/>
          </p:nvPr>
        </p:nvSpPr>
        <p:spPr>
          <a:xfrm>
            <a:off x="407368" y="0"/>
            <a:ext cx="9616404" cy="533400"/>
          </a:xfrm>
        </p:spPr>
        <p:txBody>
          <a:bodyPr>
            <a:normAutofit/>
          </a:bodyPr>
          <a:lstStyle/>
          <a:p>
            <a:r>
              <a:rPr lang="es-ES" b="1" dirty="0">
                <a:solidFill>
                  <a:srgbClr val="0070C0"/>
                </a:solidFill>
              </a:rPr>
              <a:t>Las </a:t>
            </a:r>
            <a:r>
              <a:rPr lang="es-PE" b="1" dirty="0">
                <a:solidFill>
                  <a:srgbClr val="0070C0"/>
                </a:solidFill>
              </a:rPr>
              <a:t>Sociedades según la Ley General de Sociedades (LGS).-</a:t>
            </a:r>
            <a:endParaRPr lang="es-ES" dirty="0">
              <a:solidFill>
                <a:srgbClr val="0070C0"/>
              </a:solidFill>
            </a:endParaRPr>
          </a:p>
        </p:txBody>
      </p:sp>
    </p:spTree>
    <p:extLst>
      <p:ext uri="{BB962C8B-B14F-4D97-AF65-F5344CB8AC3E}">
        <p14:creationId xmlns:p14="http://schemas.microsoft.com/office/powerpoint/2010/main" val="1728089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20" name="CuadroTexto 19">
            <a:extLst>
              <a:ext uri="{FF2B5EF4-FFF2-40B4-BE49-F238E27FC236}">
                <a16:creationId xmlns:a16="http://schemas.microsoft.com/office/drawing/2014/main" id="{5E3AF4FF-0A9D-90F6-E4C1-914AE0460DA5}"/>
              </a:ext>
            </a:extLst>
          </p:cNvPr>
          <p:cNvSpPr txBox="1"/>
          <p:nvPr/>
        </p:nvSpPr>
        <p:spPr>
          <a:xfrm>
            <a:off x="1058986" y="2223261"/>
            <a:ext cx="1724646" cy="1015663"/>
          </a:xfrm>
          <a:prstGeom prst="rect">
            <a:avLst/>
          </a:prstGeom>
          <a:noFill/>
        </p:spPr>
        <p:txBody>
          <a:bodyPr wrap="square">
            <a:spAutoFit/>
          </a:bodyPr>
          <a:lstStyle/>
          <a:p>
            <a:r>
              <a:rPr lang="es-PE" sz="2000" b="1" dirty="0">
                <a:effectLst/>
                <a:latin typeface="Calibri" panose="020F0502020204030204" pitchFamily="34" charset="0"/>
                <a:ea typeface="SimSun" panose="02010600030101010101" pitchFamily="2" charset="-122"/>
                <a:cs typeface="Times New Roman" panose="02020603050405020304" pitchFamily="18" charset="0"/>
              </a:rPr>
              <a:t>La SOCIEDAD según Julio Salas Sánchez</a:t>
            </a:r>
          </a:p>
        </p:txBody>
      </p:sp>
      <p:sp>
        <p:nvSpPr>
          <p:cNvPr id="21" name="CuadroTexto 20">
            <a:extLst>
              <a:ext uri="{FF2B5EF4-FFF2-40B4-BE49-F238E27FC236}">
                <a16:creationId xmlns:a16="http://schemas.microsoft.com/office/drawing/2014/main" id="{8468534F-5129-1BC8-BEE3-2515D4C25555}"/>
              </a:ext>
            </a:extLst>
          </p:cNvPr>
          <p:cNvSpPr txBox="1"/>
          <p:nvPr/>
        </p:nvSpPr>
        <p:spPr>
          <a:xfrm>
            <a:off x="3575720" y="1052736"/>
            <a:ext cx="5616624" cy="3754874"/>
          </a:xfrm>
          <a:prstGeom prst="rect">
            <a:avLst/>
          </a:prstGeom>
          <a:noFill/>
        </p:spPr>
        <p:txBody>
          <a:bodyPr wrap="square">
            <a:spAutoFit/>
          </a:bodyPr>
          <a:lstStyle/>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Persona jurídica distinta de los socios</a:t>
            </a: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ES" sz="1800" b="0" i="0" u="none" strike="noStrike" baseline="0" dirty="0">
                <a:latin typeface="AGaramondPro-Regular"/>
              </a:rPr>
              <a:t>Voluntad común de constituir la sociedad.</a:t>
            </a:r>
          </a:p>
          <a:p>
            <a:pPr marL="342900" indent="-342900">
              <a:buAutoNum type="arabicParenR"/>
            </a:pPr>
            <a:endParaRPr lang="es-ES" sz="1800" b="0" i="0" u="none" strike="noStrike" baseline="0" dirty="0">
              <a:latin typeface="AGaramondPro-Regular"/>
            </a:endParaRPr>
          </a:p>
          <a:p>
            <a:pPr marL="342900" indent="-342900">
              <a:buAutoNum type="arabicParenR"/>
            </a:pPr>
            <a:r>
              <a:rPr lang="es-ES" sz="1800" b="0" i="0" u="none" strike="noStrike" baseline="0" dirty="0">
                <a:latin typeface="AGaramondPro-Regular"/>
              </a:rPr>
              <a:t>Pluralidad de participantes en la sociedad</a:t>
            </a:r>
          </a:p>
          <a:p>
            <a:pPr marL="342900" indent="-342900">
              <a:buAutoNum type="arabicParenR"/>
            </a:pPr>
            <a:endParaRPr lang="es-ES" sz="1800" b="0" i="0" u="none" strike="noStrike" baseline="0" dirty="0">
              <a:latin typeface="AGaramondPro-Regular"/>
            </a:endParaRPr>
          </a:p>
          <a:p>
            <a:pPr marL="342900" indent="-342900">
              <a:buAutoNum type="arabicParenR"/>
            </a:pPr>
            <a:r>
              <a:rPr lang="es-ES" sz="1800" b="0" i="0" u="none" strike="noStrike" baseline="0" dirty="0">
                <a:latin typeface="AGaramondPro-Regular"/>
              </a:rPr>
              <a:t>Obligación de aportar bienes, derechos o dinero para el negocio común, transfiriéndolos en propiedad, en uso o usufructo a favor </a:t>
            </a:r>
            <a:r>
              <a:rPr lang="es-PE" sz="1800" b="0" i="0" u="none" strike="noStrike" baseline="0" dirty="0">
                <a:latin typeface="AGaramondPro-Regular"/>
              </a:rPr>
              <a:t>de la sociedad</a:t>
            </a:r>
          </a:p>
          <a:p>
            <a:pPr marL="342900" indent="-342900">
              <a:buAutoNum type="arabicParenR"/>
            </a:pPr>
            <a:endParaRPr lang="es-PE" sz="1800" b="0" i="0" u="none" strike="noStrike" baseline="0" dirty="0">
              <a:latin typeface="AGaramondPro-Regular"/>
            </a:endParaRPr>
          </a:p>
          <a:p>
            <a:pPr marL="342900" indent="-342900">
              <a:buAutoNum type="arabicParenR"/>
            </a:pPr>
            <a:r>
              <a:rPr lang="es-ES" sz="1800" b="0" i="0" u="none" strike="noStrike" baseline="0" dirty="0">
                <a:latin typeface="AGaramondPro-Regular"/>
              </a:rPr>
              <a:t>Participación común sobre las ganancias que se distribuirán entre los socios que efectuaron sus aportes, en las proporciones que hayan </a:t>
            </a:r>
            <a:r>
              <a:rPr lang="es-PE" sz="1800" b="0" i="0" u="none" strike="noStrike" baseline="0" dirty="0">
                <a:latin typeface="AGaramondPro-Regular"/>
              </a:rPr>
              <a:t>pactado.</a:t>
            </a: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p:txBody>
      </p:sp>
      <p:cxnSp>
        <p:nvCxnSpPr>
          <p:cNvPr id="22" name="Conector recto de flecha 21">
            <a:extLst>
              <a:ext uri="{FF2B5EF4-FFF2-40B4-BE49-F238E27FC236}">
                <a16:creationId xmlns:a16="http://schemas.microsoft.com/office/drawing/2014/main" id="{27CB331E-5D8D-DFBC-AD06-5C31F49A5C95}"/>
              </a:ext>
            </a:extLst>
          </p:cNvPr>
          <p:cNvCxnSpPr>
            <a:cxnSpLocks/>
            <a:stCxn id="20" idx="3"/>
          </p:cNvCxnSpPr>
          <p:nvPr/>
        </p:nvCxnSpPr>
        <p:spPr>
          <a:xfrm flipV="1">
            <a:off x="2783632" y="1844824"/>
            <a:ext cx="720080" cy="8862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5E173C4D-58B5-E15B-1DD7-95DAA8166C06}"/>
              </a:ext>
            </a:extLst>
          </p:cNvPr>
          <p:cNvCxnSpPr>
            <a:cxnSpLocks/>
            <a:stCxn id="20" idx="3"/>
          </p:cNvCxnSpPr>
          <p:nvPr/>
        </p:nvCxnSpPr>
        <p:spPr>
          <a:xfrm flipV="1">
            <a:off x="2783632" y="2420888"/>
            <a:ext cx="792088" cy="31020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06B7F37D-4D4F-0389-5833-CCFE1D1344AB}"/>
              </a:ext>
            </a:extLst>
          </p:cNvPr>
          <p:cNvCxnSpPr>
            <a:cxnSpLocks/>
            <a:stCxn id="20" idx="3"/>
          </p:cNvCxnSpPr>
          <p:nvPr/>
        </p:nvCxnSpPr>
        <p:spPr>
          <a:xfrm flipV="1">
            <a:off x="2783632" y="1268760"/>
            <a:ext cx="792088" cy="14623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2995651A-866B-F0EB-CAB9-3E2EEE4ADE7D}"/>
              </a:ext>
            </a:extLst>
          </p:cNvPr>
          <p:cNvCxnSpPr>
            <a:cxnSpLocks/>
            <a:stCxn id="20" idx="3"/>
            <a:endCxn id="21" idx="1"/>
          </p:cNvCxnSpPr>
          <p:nvPr/>
        </p:nvCxnSpPr>
        <p:spPr>
          <a:xfrm>
            <a:off x="2783632" y="2731093"/>
            <a:ext cx="792088" cy="1990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A37CE3E4-BCDF-E81D-32FF-4DC8594E3EA6}"/>
              </a:ext>
            </a:extLst>
          </p:cNvPr>
          <p:cNvCxnSpPr>
            <a:cxnSpLocks/>
            <a:stCxn id="20" idx="3"/>
          </p:cNvCxnSpPr>
          <p:nvPr/>
        </p:nvCxnSpPr>
        <p:spPr>
          <a:xfrm>
            <a:off x="2783632" y="2731093"/>
            <a:ext cx="792088" cy="12739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ítulo 1">
            <a:extLst>
              <a:ext uri="{FF2B5EF4-FFF2-40B4-BE49-F238E27FC236}">
                <a16:creationId xmlns:a16="http://schemas.microsoft.com/office/drawing/2014/main" id="{AF96D917-1DE7-2783-1ED9-69E33E052FEB}"/>
              </a:ext>
            </a:extLst>
          </p:cNvPr>
          <p:cNvSpPr>
            <a:spLocks noGrp="1"/>
          </p:cNvSpPr>
          <p:nvPr>
            <p:ph type="title"/>
          </p:nvPr>
        </p:nvSpPr>
        <p:spPr>
          <a:xfrm>
            <a:off x="407368" y="0"/>
            <a:ext cx="9616404" cy="533400"/>
          </a:xfrm>
        </p:spPr>
        <p:txBody>
          <a:bodyPr>
            <a:normAutofit/>
          </a:bodyPr>
          <a:lstStyle/>
          <a:p>
            <a:r>
              <a:rPr lang="es-ES" b="1" dirty="0">
                <a:solidFill>
                  <a:srgbClr val="0070C0"/>
                </a:solidFill>
              </a:rPr>
              <a:t>Las </a:t>
            </a:r>
            <a:r>
              <a:rPr lang="es-PE" b="1" dirty="0">
                <a:solidFill>
                  <a:srgbClr val="0070C0"/>
                </a:solidFill>
              </a:rPr>
              <a:t>Sociedades según Julio Salas.-</a:t>
            </a:r>
            <a:endParaRPr lang="es-ES" dirty="0">
              <a:solidFill>
                <a:srgbClr val="0070C0"/>
              </a:solidFill>
            </a:endParaRPr>
          </a:p>
        </p:txBody>
      </p:sp>
    </p:spTree>
    <p:extLst>
      <p:ext uri="{BB962C8B-B14F-4D97-AF65-F5344CB8AC3E}">
        <p14:creationId xmlns:p14="http://schemas.microsoft.com/office/powerpoint/2010/main" val="1797013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855BC2-6053-E77F-521D-B6822246104A}"/>
              </a:ext>
            </a:extLst>
          </p:cNvPr>
          <p:cNvSpPr/>
          <p:nvPr/>
        </p:nvSpPr>
        <p:spPr>
          <a:xfrm>
            <a:off x="227347" y="1"/>
            <a:ext cx="142007" cy="219156"/>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2161636" y="980728"/>
            <a:ext cx="6431345" cy="174222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6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L</a:t>
            </a:r>
            <a:r>
              <a:rPr kumimoji="0" lang="es-ES" sz="44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AS FORMAS SOCIETARIAS</a:t>
            </a:r>
            <a:endParaRPr kumimoji="0" lang="es-PE" sz="4400" b="1" i="0" u="none" strike="noStrike" kern="1200" cap="none" spc="0" normalizeH="0" baseline="0" noProof="0" dirty="0">
              <a:ln>
                <a:noFill/>
              </a:ln>
              <a:solidFill>
                <a:srgbClr val="0070C0"/>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91344" y="188640"/>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3503712" y="3028890"/>
            <a:ext cx="5688632" cy="400110"/>
          </a:xfrm>
          <a:prstGeom prst="rect">
            <a:avLst/>
          </a:prstGeom>
          <a:noFill/>
        </p:spPr>
        <p:txBody>
          <a:bodyPr wrap="square">
            <a:spAutoFit/>
          </a:bodyPr>
          <a:lstStyle/>
          <a:p>
            <a:pPr marL="342900" marR="0" lvl="0" indent="-342900"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lang="es-PE" sz="2000" dirty="0">
                <a:solidFill>
                  <a:prstClr val="black">
                    <a:lumMod val="75000"/>
                    <a:lumOff val="25000"/>
                  </a:prstClr>
                </a:solidFill>
                <a:latin typeface="Trebuchet MS" panose="020B0603020202020204"/>
              </a:rPr>
              <a:t>Las sociedades y sus formas</a:t>
            </a:r>
            <a:endParaRPr lang="es-PE" sz="2000" dirty="0">
              <a:solidFill>
                <a:prstClr val="black"/>
              </a:solidFill>
              <a:latin typeface="Georgia"/>
            </a:endParaRPr>
          </a:p>
        </p:txBody>
      </p:sp>
    </p:spTree>
    <p:extLst>
      <p:ext uri="{BB962C8B-B14F-4D97-AF65-F5344CB8AC3E}">
        <p14:creationId xmlns:p14="http://schemas.microsoft.com/office/powerpoint/2010/main" val="3730492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FORMAS SOCIETARIAS.-</a:t>
            </a:r>
            <a:endParaRPr lang="es-ES" dirty="0">
              <a:solidFill>
                <a:srgbClr val="0070C0"/>
              </a:solidFill>
            </a:endParaRPr>
          </a:p>
        </p:txBody>
      </p:sp>
      <p:sp>
        <p:nvSpPr>
          <p:cNvPr id="20" name="CuadroTexto 19">
            <a:extLst>
              <a:ext uri="{FF2B5EF4-FFF2-40B4-BE49-F238E27FC236}">
                <a16:creationId xmlns:a16="http://schemas.microsoft.com/office/drawing/2014/main" id="{5E3AF4FF-0A9D-90F6-E4C1-914AE0460DA5}"/>
              </a:ext>
            </a:extLst>
          </p:cNvPr>
          <p:cNvSpPr txBox="1"/>
          <p:nvPr/>
        </p:nvSpPr>
        <p:spPr>
          <a:xfrm>
            <a:off x="405788" y="2492896"/>
            <a:ext cx="1440160" cy="707886"/>
          </a:xfrm>
          <a:prstGeom prst="rect">
            <a:avLst/>
          </a:prstGeom>
          <a:noFill/>
        </p:spPr>
        <p:txBody>
          <a:bodyPr wrap="square">
            <a:spAutoFit/>
          </a:bodyPr>
          <a:lstStyle/>
          <a:p>
            <a:r>
              <a:rPr lang="es-PE" sz="2000" b="1" dirty="0">
                <a:effectLst/>
                <a:latin typeface="Calibri" panose="020F0502020204030204" pitchFamily="34" charset="0"/>
                <a:ea typeface="SimSun" panose="02010600030101010101" pitchFamily="2" charset="-122"/>
                <a:cs typeface="Times New Roman" panose="02020603050405020304" pitchFamily="18" charset="0"/>
              </a:rPr>
              <a:t>Formas Societarias</a:t>
            </a:r>
          </a:p>
        </p:txBody>
      </p:sp>
      <p:cxnSp>
        <p:nvCxnSpPr>
          <p:cNvPr id="24" name="Conector recto de flecha 23">
            <a:extLst>
              <a:ext uri="{FF2B5EF4-FFF2-40B4-BE49-F238E27FC236}">
                <a16:creationId xmlns:a16="http://schemas.microsoft.com/office/drawing/2014/main" id="{5E173C4D-58B5-E15B-1DD7-95DAA8166C06}"/>
              </a:ext>
            </a:extLst>
          </p:cNvPr>
          <p:cNvCxnSpPr>
            <a:cxnSpLocks/>
            <a:stCxn id="20" idx="3"/>
          </p:cNvCxnSpPr>
          <p:nvPr/>
        </p:nvCxnSpPr>
        <p:spPr>
          <a:xfrm flipV="1">
            <a:off x="1845948" y="1844824"/>
            <a:ext cx="1009692" cy="100201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2995651A-866B-F0EB-CAB9-3E2EEE4ADE7D}"/>
              </a:ext>
            </a:extLst>
          </p:cNvPr>
          <p:cNvCxnSpPr>
            <a:cxnSpLocks/>
            <a:stCxn id="20" idx="3"/>
          </p:cNvCxnSpPr>
          <p:nvPr/>
        </p:nvCxnSpPr>
        <p:spPr>
          <a:xfrm flipV="1">
            <a:off x="1845948" y="2420888"/>
            <a:ext cx="1009692" cy="4259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CD040C8E-52B9-8E93-BBEA-A38E2BB8F7B1}"/>
              </a:ext>
            </a:extLst>
          </p:cNvPr>
          <p:cNvSpPr txBox="1"/>
          <p:nvPr/>
        </p:nvSpPr>
        <p:spPr>
          <a:xfrm>
            <a:off x="2999655" y="1615732"/>
            <a:ext cx="7200801" cy="3170099"/>
          </a:xfrm>
          <a:prstGeom prst="rect">
            <a:avLst/>
          </a:prstGeom>
          <a:noFill/>
        </p:spPr>
        <p:txBody>
          <a:bodyPr wrap="square">
            <a:spAutoFit/>
          </a:bodyPr>
          <a:lstStyle/>
          <a:p>
            <a:pPr marL="457200" indent="-457200">
              <a:buFont typeface="+mj-lt"/>
              <a:buAutoNum type="arabicPeriod"/>
            </a:pPr>
            <a:r>
              <a:rPr lang="es-ES_tradnl" sz="2000" dirty="0">
                <a:latin typeface="Arial" panose="020B0604020202020204" pitchFamily="34" charset="0"/>
                <a:cs typeface="Arial" panose="020B0604020202020204" pitchFamily="34" charset="0"/>
              </a:rPr>
              <a:t>Las Sociedades Anónimas (Art. 50 y </a:t>
            </a:r>
            <a:r>
              <a:rPr lang="es-ES_tradnl" sz="2000" dirty="0" err="1">
                <a:latin typeface="Arial" panose="020B0604020202020204" pitchFamily="34" charset="0"/>
                <a:cs typeface="Arial" panose="020B0604020202020204" pitchFamily="34" charset="0"/>
              </a:rPr>
              <a:t>sgtes</a:t>
            </a:r>
            <a:r>
              <a:rPr lang="es-ES_tradnl" sz="2000" dirty="0">
                <a:latin typeface="Arial" panose="020B0604020202020204" pitchFamily="34" charset="0"/>
                <a:cs typeface="Arial" panose="020B0604020202020204" pitchFamily="34" charset="0"/>
              </a:rPr>
              <a:t>. de la LGS)</a:t>
            </a:r>
          </a:p>
          <a:p>
            <a:pPr marL="457200" indent="-457200">
              <a:buFont typeface="+mj-lt"/>
              <a:buAutoNum type="arabicPeriod"/>
            </a:pPr>
            <a:endParaRPr lang="es-ES_tradnl" sz="2000" dirty="0">
              <a:latin typeface="Arial" panose="020B0604020202020204" pitchFamily="34" charset="0"/>
              <a:cs typeface="Arial" panose="020B0604020202020204" pitchFamily="34" charset="0"/>
            </a:endParaRPr>
          </a:p>
          <a:p>
            <a:pPr marL="457200" indent="-457200">
              <a:buFont typeface="+mj-lt"/>
              <a:buAutoNum type="arabicPeriod"/>
            </a:pPr>
            <a:r>
              <a:rPr lang="es-ES_tradnl" sz="2000" dirty="0">
                <a:latin typeface="Arial" panose="020B0604020202020204" pitchFamily="34" charset="0"/>
                <a:cs typeface="Arial" panose="020B0604020202020204" pitchFamily="34" charset="0"/>
              </a:rPr>
              <a:t>Las Sociedades Colectivas (Arts. 265 y </a:t>
            </a:r>
            <a:r>
              <a:rPr lang="es-ES_tradnl" sz="2000" dirty="0" err="1">
                <a:latin typeface="Arial" panose="020B0604020202020204" pitchFamily="34" charset="0"/>
                <a:cs typeface="Arial" panose="020B0604020202020204" pitchFamily="34" charset="0"/>
              </a:rPr>
              <a:t>sgtes</a:t>
            </a:r>
            <a:r>
              <a:rPr lang="es-ES_tradnl" sz="2000" dirty="0">
                <a:latin typeface="Arial" panose="020B0604020202020204" pitchFamily="34" charset="0"/>
                <a:cs typeface="Arial" panose="020B0604020202020204" pitchFamily="34" charset="0"/>
              </a:rPr>
              <a:t>. de la LGS)</a:t>
            </a:r>
          </a:p>
          <a:p>
            <a:pPr marL="457200" indent="-457200">
              <a:buFont typeface="+mj-lt"/>
              <a:buAutoNum type="arabicPeriod"/>
            </a:pPr>
            <a:endParaRPr lang="es-ES_tradnl" sz="2000" dirty="0">
              <a:latin typeface="Arial" panose="020B0604020202020204" pitchFamily="34" charset="0"/>
              <a:cs typeface="Arial" panose="020B0604020202020204" pitchFamily="34" charset="0"/>
            </a:endParaRPr>
          </a:p>
          <a:p>
            <a:pPr marL="457200" indent="-457200">
              <a:buFont typeface="+mj-lt"/>
              <a:buAutoNum type="arabicPeriod"/>
            </a:pPr>
            <a:r>
              <a:rPr lang="es-ES_tradnl" sz="2000" dirty="0">
                <a:latin typeface="Arial" panose="020B0604020202020204" pitchFamily="34" charset="0"/>
                <a:cs typeface="Arial" panose="020B0604020202020204" pitchFamily="34" charset="0"/>
              </a:rPr>
              <a:t>Las Sociedades en Comandita (Arts. 278 y ss. de la LGS)</a:t>
            </a:r>
          </a:p>
          <a:p>
            <a:pPr marL="457200" indent="-457200">
              <a:buFont typeface="+mj-lt"/>
              <a:buAutoNum type="arabicPeriod"/>
            </a:pPr>
            <a:endParaRPr lang="es-ES_tradnl" sz="2000" dirty="0">
              <a:latin typeface="Arial" panose="020B0604020202020204" pitchFamily="34" charset="0"/>
              <a:cs typeface="Arial" panose="020B0604020202020204" pitchFamily="34" charset="0"/>
            </a:endParaRPr>
          </a:p>
          <a:p>
            <a:pPr marL="457200" indent="-457200">
              <a:buFont typeface="+mj-lt"/>
              <a:buAutoNum type="arabicPeriod"/>
            </a:pPr>
            <a:r>
              <a:rPr lang="es-ES_tradnl" sz="2000" dirty="0">
                <a:latin typeface="Arial" panose="020B0604020202020204" pitchFamily="34" charset="0"/>
                <a:cs typeface="Arial" panose="020B0604020202020204" pitchFamily="34" charset="0"/>
              </a:rPr>
              <a:t>La Sociedad de Responsabilidad Limitada (-Arts. 283 y </a:t>
            </a:r>
            <a:r>
              <a:rPr lang="es-ES_tradnl" sz="2000" dirty="0" err="1">
                <a:latin typeface="Arial" panose="020B0604020202020204" pitchFamily="34" charset="0"/>
                <a:cs typeface="Arial" panose="020B0604020202020204" pitchFamily="34" charset="0"/>
              </a:rPr>
              <a:t>sgtes</a:t>
            </a:r>
            <a:r>
              <a:rPr lang="es-ES_tradnl" sz="2000" dirty="0">
                <a:latin typeface="Arial" panose="020B0604020202020204" pitchFamily="34" charset="0"/>
                <a:cs typeface="Arial" panose="020B0604020202020204" pitchFamily="34" charset="0"/>
              </a:rPr>
              <a:t>. de la LGS)</a:t>
            </a:r>
          </a:p>
          <a:p>
            <a:pPr marL="457200" indent="-457200">
              <a:buFont typeface="+mj-lt"/>
              <a:buAutoNum type="arabicPeriod"/>
            </a:pPr>
            <a:endParaRPr lang="es-ES_tradnl" sz="2000" dirty="0">
              <a:latin typeface="Arial" panose="020B0604020202020204" pitchFamily="34" charset="0"/>
              <a:cs typeface="Arial" panose="020B0604020202020204" pitchFamily="34" charset="0"/>
            </a:endParaRPr>
          </a:p>
          <a:p>
            <a:pPr marL="457200" indent="-457200">
              <a:buFont typeface="+mj-lt"/>
              <a:buAutoNum type="arabicPeriod"/>
            </a:pPr>
            <a:r>
              <a:rPr lang="es-ES_tradnl" sz="2000" dirty="0">
                <a:latin typeface="Arial" panose="020B0604020202020204" pitchFamily="34" charset="0"/>
                <a:cs typeface="Arial" panose="020B0604020202020204" pitchFamily="34" charset="0"/>
              </a:rPr>
              <a:t>Las Sociedades Civiles (Arts. 295 y </a:t>
            </a:r>
            <a:r>
              <a:rPr lang="es-ES_tradnl" sz="2000" dirty="0" err="1">
                <a:latin typeface="Arial" panose="020B0604020202020204" pitchFamily="34" charset="0"/>
                <a:cs typeface="Arial" panose="020B0604020202020204" pitchFamily="34" charset="0"/>
              </a:rPr>
              <a:t>sgtes</a:t>
            </a:r>
            <a:r>
              <a:rPr lang="es-ES_tradnl" sz="2000" dirty="0">
                <a:latin typeface="Arial" panose="020B0604020202020204" pitchFamily="34" charset="0"/>
                <a:cs typeface="Arial" panose="020B0604020202020204" pitchFamily="34" charset="0"/>
              </a:rPr>
              <a:t>. de la LGS)</a:t>
            </a:r>
            <a:endParaRPr lang="es-ES_tradnl" dirty="0"/>
          </a:p>
        </p:txBody>
      </p:sp>
      <p:cxnSp>
        <p:nvCxnSpPr>
          <p:cNvPr id="29" name="Conector recto de flecha 28">
            <a:extLst>
              <a:ext uri="{FF2B5EF4-FFF2-40B4-BE49-F238E27FC236}">
                <a16:creationId xmlns:a16="http://schemas.microsoft.com/office/drawing/2014/main" id="{5ABD1BE3-705C-53F7-67E9-4A98B5D7120C}"/>
              </a:ext>
            </a:extLst>
          </p:cNvPr>
          <p:cNvCxnSpPr>
            <a:cxnSpLocks/>
            <a:stCxn id="20" idx="3"/>
          </p:cNvCxnSpPr>
          <p:nvPr/>
        </p:nvCxnSpPr>
        <p:spPr>
          <a:xfrm>
            <a:off x="1845948" y="2846839"/>
            <a:ext cx="1001307" cy="79818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93152A15-4B9F-71AB-6BE1-275F952DB273}"/>
              </a:ext>
            </a:extLst>
          </p:cNvPr>
          <p:cNvCxnSpPr>
            <a:cxnSpLocks/>
            <a:stCxn id="20" idx="3"/>
          </p:cNvCxnSpPr>
          <p:nvPr/>
        </p:nvCxnSpPr>
        <p:spPr>
          <a:xfrm>
            <a:off x="1845948" y="2846839"/>
            <a:ext cx="1001307" cy="1524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9421BAB7-196E-F697-7D53-9F036A72965A}"/>
              </a:ext>
            </a:extLst>
          </p:cNvPr>
          <p:cNvCxnSpPr>
            <a:cxnSpLocks/>
            <a:stCxn id="20" idx="3"/>
          </p:cNvCxnSpPr>
          <p:nvPr/>
        </p:nvCxnSpPr>
        <p:spPr>
          <a:xfrm>
            <a:off x="1845948" y="2846839"/>
            <a:ext cx="1001307" cy="16622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550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FORMAS SOCIETARIAS.-</a:t>
            </a:r>
            <a:endParaRPr lang="es-ES" dirty="0">
              <a:solidFill>
                <a:srgbClr val="0070C0"/>
              </a:solidFill>
            </a:endParaRPr>
          </a:p>
        </p:txBody>
      </p:sp>
      <p:sp>
        <p:nvSpPr>
          <p:cNvPr id="20" name="CuadroTexto 19">
            <a:extLst>
              <a:ext uri="{FF2B5EF4-FFF2-40B4-BE49-F238E27FC236}">
                <a16:creationId xmlns:a16="http://schemas.microsoft.com/office/drawing/2014/main" id="{5E3AF4FF-0A9D-90F6-E4C1-914AE0460DA5}"/>
              </a:ext>
            </a:extLst>
          </p:cNvPr>
          <p:cNvSpPr txBox="1"/>
          <p:nvPr/>
        </p:nvSpPr>
        <p:spPr>
          <a:xfrm>
            <a:off x="171446" y="2609840"/>
            <a:ext cx="1440160" cy="707886"/>
          </a:xfrm>
          <a:prstGeom prst="rect">
            <a:avLst/>
          </a:prstGeom>
          <a:noFill/>
        </p:spPr>
        <p:txBody>
          <a:bodyPr wrap="square">
            <a:spAutoFit/>
          </a:bodyPr>
          <a:lstStyle/>
          <a:p>
            <a:pPr algn="r"/>
            <a:r>
              <a:rPr lang="es-PE" sz="2000" b="1" dirty="0">
                <a:effectLst/>
                <a:latin typeface="Calibri" panose="020F0502020204030204" pitchFamily="34" charset="0"/>
                <a:ea typeface="SimSun" panose="02010600030101010101" pitchFamily="2" charset="-122"/>
                <a:cs typeface="Times New Roman" panose="02020603050405020304" pitchFamily="18" charset="0"/>
              </a:rPr>
              <a:t>Formas Societarias</a:t>
            </a:r>
          </a:p>
        </p:txBody>
      </p:sp>
      <p:sp>
        <p:nvSpPr>
          <p:cNvPr id="21" name="CuadroTexto 20">
            <a:extLst>
              <a:ext uri="{FF2B5EF4-FFF2-40B4-BE49-F238E27FC236}">
                <a16:creationId xmlns:a16="http://schemas.microsoft.com/office/drawing/2014/main" id="{8468534F-5129-1BC8-BEE3-2515D4C25555}"/>
              </a:ext>
            </a:extLst>
          </p:cNvPr>
          <p:cNvSpPr txBox="1"/>
          <p:nvPr/>
        </p:nvSpPr>
        <p:spPr>
          <a:xfrm>
            <a:off x="2423592" y="1316898"/>
            <a:ext cx="2379812" cy="3785652"/>
          </a:xfrm>
          <a:prstGeom prst="rect">
            <a:avLst/>
          </a:prstGeom>
          <a:noFill/>
        </p:spPr>
        <p:txBody>
          <a:bodyPr wrap="square">
            <a:spAutoFit/>
          </a:bodyPr>
          <a:lstStyle/>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SOCIEDADES DE PERSONAS o Sociedades civiles</a:t>
            </a: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endParaRPr lang="es-PE" sz="2000" dirty="0">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endParaRPr lang="es-PE" sz="2000" dirty="0">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SOCIEDADES DE CAPITALES o Mercantiles</a:t>
            </a: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p:txBody>
      </p:sp>
      <p:cxnSp>
        <p:nvCxnSpPr>
          <p:cNvPr id="24" name="Conector recto de flecha 23">
            <a:extLst>
              <a:ext uri="{FF2B5EF4-FFF2-40B4-BE49-F238E27FC236}">
                <a16:creationId xmlns:a16="http://schemas.microsoft.com/office/drawing/2014/main" id="{5E173C4D-58B5-E15B-1DD7-95DAA8166C06}"/>
              </a:ext>
            </a:extLst>
          </p:cNvPr>
          <p:cNvCxnSpPr>
            <a:cxnSpLocks/>
            <a:stCxn id="20" idx="3"/>
          </p:cNvCxnSpPr>
          <p:nvPr/>
        </p:nvCxnSpPr>
        <p:spPr>
          <a:xfrm flipV="1">
            <a:off x="1611606" y="1636608"/>
            <a:ext cx="739978" cy="13271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2995651A-866B-F0EB-CAB9-3E2EEE4ADE7D}"/>
              </a:ext>
            </a:extLst>
          </p:cNvPr>
          <p:cNvCxnSpPr>
            <a:cxnSpLocks/>
            <a:stCxn id="20" idx="3"/>
          </p:cNvCxnSpPr>
          <p:nvPr/>
        </p:nvCxnSpPr>
        <p:spPr>
          <a:xfrm>
            <a:off x="1611606" y="2963783"/>
            <a:ext cx="739978" cy="13271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5CFE452D-1909-1007-20E2-8180216A45FD}"/>
              </a:ext>
            </a:extLst>
          </p:cNvPr>
          <p:cNvSpPr txBox="1"/>
          <p:nvPr/>
        </p:nvSpPr>
        <p:spPr>
          <a:xfrm>
            <a:off x="6335470" y="460775"/>
            <a:ext cx="3185939" cy="2246769"/>
          </a:xfrm>
          <a:prstGeom prst="rect">
            <a:avLst/>
          </a:prstGeom>
          <a:noFill/>
        </p:spPr>
        <p:txBody>
          <a:bodyPr wrap="square">
            <a:spAutoFit/>
          </a:bodyPr>
          <a:lstStyle/>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Sociedades Colectiva</a:t>
            </a: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Sociedad Civil</a:t>
            </a:r>
          </a:p>
          <a:p>
            <a:pPr marL="342900" indent="-342900">
              <a:buAutoNum type="arabicParenR"/>
            </a:pPr>
            <a:endParaRPr lang="es-PE" sz="2000" dirty="0">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Sociedad comanditaria simple</a:t>
            </a: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p:txBody>
      </p:sp>
      <p:cxnSp>
        <p:nvCxnSpPr>
          <p:cNvPr id="14" name="Conector recto de flecha 13">
            <a:extLst>
              <a:ext uri="{FF2B5EF4-FFF2-40B4-BE49-F238E27FC236}">
                <a16:creationId xmlns:a16="http://schemas.microsoft.com/office/drawing/2014/main" id="{3EA86974-2711-75C3-E58D-8C6A414D8E39}"/>
              </a:ext>
            </a:extLst>
          </p:cNvPr>
          <p:cNvCxnSpPr>
            <a:cxnSpLocks/>
          </p:cNvCxnSpPr>
          <p:nvPr/>
        </p:nvCxnSpPr>
        <p:spPr>
          <a:xfrm flipV="1">
            <a:off x="4803404" y="692696"/>
            <a:ext cx="1444996" cy="10801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BD3AA1DB-54F0-85BA-0E07-369DE56DD115}"/>
              </a:ext>
            </a:extLst>
          </p:cNvPr>
          <p:cNvSpPr txBox="1"/>
          <p:nvPr/>
        </p:nvSpPr>
        <p:spPr>
          <a:xfrm>
            <a:off x="6335470" y="3563667"/>
            <a:ext cx="3053002" cy="2862322"/>
          </a:xfrm>
          <a:prstGeom prst="rect">
            <a:avLst/>
          </a:prstGeom>
          <a:noFill/>
        </p:spPr>
        <p:txBody>
          <a:bodyPr wrap="square">
            <a:spAutoFit/>
          </a:bodyPr>
          <a:lstStyle/>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Sociedades Anónimas</a:t>
            </a: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Sociedad Comercial de R. Ltda.</a:t>
            </a:r>
          </a:p>
          <a:p>
            <a:pPr marL="342900" indent="-342900">
              <a:buAutoNum type="arabicParenR"/>
            </a:pPr>
            <a:endParaRPr lang="es-PE" sz="2000" dirty="0">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Sociedades Comanditarias por acciones</a:t>
            </a: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p:txBody>
      </p:sp>
      <p:cxnSp>
        <p:nvCxnSpPr>
          <p:cNvPr id="31" name="Conector recto de flecha 30">
            <a:extLst>
              <a:ext uri="{FF2B5EF4-FFF2-40B4-BE49-F238E27FC236}">
                <a16:creationId xmlns:a16="http://schemas.microsoft.com/office/drawing/2014/main" id="{7D145B8A-E4AA-68C7-AACA-59B03436D43B}"/>
              </a:ext>
            </a:extLst>
          </p:cNvPr>
          <p:cNvCxnSpPr>
            <a:cxnSpLocks/>
          </p:cNvCxnSpPr>
          <p:nvPr/>
        </p:nvCxnSpPr>
        <p:spPr>
          <a:xfrm flipV="1">
            <a:off x="4803404" y="1316898"/>
            <a:ext cx="1349690" cy="4559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E6CB8227-23BB-412A-9427-5F1AB9395CBE}"/>
              </a:ext>
            </a:extLst>
          </p:cNvPr>
          <p:cNvCxnSpPr>
            <a:cxnSpLocks/>
          </p:cNvCxnSpPr>
          <p:nvPr/>
        </p:nvCxnSpPr>
        <p:spPr>
          <a:xfrm>
            <a:off x="4803404" y="1772816"/>
            <a:ext cx="1349690" cy="1440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9CF7D17B-2A52-9654-5204-277DBAB84591}"/>
              </a:ext>
            </a:extLst>
          </p:cNvPr>
          <p:cNvCxnSpPr>
            <a:cxnSpLocks/>
          </p:cNvCxnSpPr>
          <p:nvPr/>
        </p:nvCxnSpPr>
        <p:spPr>
          <a:xfrm flipV="1">
            <a:off x="4649670" y="3789040"/>
            <a:ext cx="1444996" cy="7734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a:extLst>
              <a:ext uri="{FF2B5EF4-FFF2-40B4-BE49-F238E27FC236}">
                <a16:creationId xmlns:a16="http://schemas.microsoft.com/office/drawing/2014/main" id="{42E2A83C-CEE1-3E86-C18D-90F7B45CD8B2}"/>
              </a:ext>
            </a:extLst>
          </p:cNvPr>
          <p:cNvCxnSpPr>
            <a:cxnSpLocks/>
          </p:cNvCxnSpPr>
          <p:nvPr/>
        </p:nvCxnSpPr>
        <p:spPr>
          <a:xfrm flipV="1">
            <a:off x="4649670" y="4433542"/>
            <a:ext cx="1444996" cy="1289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id="{97A0AC9F-DB25-BAEE-D922-ABE7052EE73F}"/>
              </a:ext>
            </a:extLst>
          </p:cNvPr>
          <p:cNvCxnSpPr>
            <a:cxnSpLocks/>
          </p:cNvCxnSpPr>
          <p:nvPr/>
        </p:nvCxnSpPr>
        <p:spPr>
          <a:xfrm>
            <a:off x="4649670" y="4562490"/>
            <a:ext cx="1444996" cy="7380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7242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SOCIEDADES DE PERSONAS.-</a:t>
            </a:r>
            <a:endParaRPr lang="es-ES" dirty="0">
              <a:solidFill>
                <a:srgbClr val="0070C0"/>
              </a:solidFill>
            </a:endParaRPr>
          </a:p>
        </p:txBody>
      </p:sp>
      <p:sp>
        <p:nvSpPr>
          <p:cNvPr id="20" name="CuadroTexto 19">
            <a:extLst>
              <a:ext uri="{FF2B5EF4-FFF2-40B4-BE49-F238E27FC236}">
                <a16:creationId xmlns:a16="http://schemas.microsoft.com/office/drawing/2014/main" id="{5E3AF4FF-0A9D-90F6-E4C1-914AE0460DA5}"/>
              </a:ext>
            </a:extLst>
          </p:cNvPr>
          <p:cNvSpPr txBox="1"/>
          <p:nvPr/>
        </p:nvSpPr>
        <p:spPr>
          <a:xfrm>
            <a:off x="251954" y="1776899"/>
            <a:ext cx="2891717" cy="707886"/>
          </a:xfrm>
          <a:prstGeom prst="rect">
            <a:avLst/>
          </a:prstGeom>
          <a:noFill/>
        </p:spPr>
        <p:txBody>
          <a:bodyPr wrap="square">
            <a:spAutoFit/>
          </a:bodyPr>
          <a:lstStyle/>
          <a:p>
            <a:r>
              <a:rPr lang="es-PE" sz="2000" b="1" dirty="0">
                <a:effectLst/>
                <a:latin typeface="Calibri" panose="020F0502020204030204" pitchFamily="34" charset="0"/>
                <a:ea typeface="SimSun" panose="02010600030101010101" pitchFamily="2" charset="-122"/>
                <a:cs typeface="Times New Roman" panose="02020603050405020304" pitchFamily="18" charset="0"/>
              </a:rPr>
              <a:t>Sociedades de PERSONAS </a:t>
            </a:r>
          </a:p>
          <a:p>
            <a:r>
              <a:rPr lang="es-PE" sz="2000" dirty="0">
                <a:effectLst/>
                <a:latin typeface="Calibri" panose="020F0502020204030204" pitchFamily="34" charset="0"/>
                <a:ea typeface="SimSun" panose="02010600030101010101" pitchFamily="2" charset="-122"/>
                <a:cs typeface="Times New Roman" panose="02020603050405020304" pitchFamily="18" charset="0"/>
              </a:rPr>
              <a:t>empresas de personas</a:t>
            </a:r>
          </a:p>
        </p:txBody>
      </p:sp>
      <p:sp>
        <p:nvSpPr>
          <p:cNvPr id="21" name="CuadroTexto 20">
            <a:extLst>
              <a:ext uri="{FF2B5EF4-FFF2-40B4-BE49-F238E27FC236}">
                <a16:creationId xmlns:a16="http://schemas.microsoft.com/office/drawing/2014/main" id="{8468534F-5129-1BC8-BEE3-2515D4C25555}"/>
              </a:ext>
            </a:extLst>
          </p:cNvPr>
          <p:cNvSpPr txBox="1"/>
          <p:nvPr/>
        </p:nvSpPr>
        <p:spPr>
          <a:xfrm>
            <a:off x="3861762" y="692696"/>
            <a:ext cx="5818938" cy="5940088"/>
          </a:xfrm>
          <a:prstGeom prst="rect">
            <a:avLst/>
          </a:prstGeom>
          <a:noFill/>
        </p:spPr>
        <p:txBody>
          <a:bodyPr wrap="square">
            <a:spAutoFit/>
          </a:bodyPr>
          <a:lstStyle/>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Son empresas constituidas en base al factor “persona”, es </a:t>
            </a:r>
            <a:r>
              <a:rPr lang="es-PE" sz="2000" dirty="0">
                <a:latin typeface="Calibri" panose="020F0502020204030204" pitchFamily="34" charset="0"/>
                <a:ea typeface="SimSun" panose="02010600030101010101" pitchFamily="2" charset="-122"/>
                <a:cs typeface="Times New Roman" panose="02020603050405020304" pitchFamily="18" charset="0"/>
              </a:rPr>
              <a:t>decir, lo importante es la persona, no el capital u otro factor</a:t>
            </a:r>
          </a:p>
          <a:p>
            <a:pPr marL="342900" indent="-342900">
              <a:buAutoNum type="arabicParenR"/>
            </a:pPr>
            <a:endParaRPr lang="es-PE" sz="2000" dirty="0">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La persona tiene el poder político –de gestión- de la empresa la  El voto es por persona y no por capital. En la toma de decisiones el peso político en la junta general se da por el número de personas que votan y no el monto del aporte de los socios al capital social (ejemplo, sociedad colectiva) </a:t>
            </a:r>
          </a:p>
          <a:p>
            <a:pPr marL="342900" indent="-342900">
              <a:buAutoNum type="arabicParenR"/>
            </a:pPr>
            <a:endParaRPr lang="es-PE" sz="2000" dirty="0">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Cada persona tiene un voto, sin importar el capital que tenga en la empresa</a:t>
            </a:r>
          </a:p>
          <a:p>
            <a:pPr marL="342900" indent="-342900">
              <a:buAutoNum type="arabicParenR"/>
            </a:pPr>
            <a:endParaRPr lang="es-PE" sz="2000" dirty="0">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endParaRPr lang="es-PE" sz="2000" dirty="0">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endParaRPr lang="es-PE" sz="2000" dirty="0">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endParaRPr lang="es-PE" sz="2000" dirty="0">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endParaRPr lang="es-PE" sz="2000" dirty="0">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endParaRPr lang="es-PE" sz="2000" dirty="0">
              <a:latin typeface="Calibri" panose="020F0502020204030204" pitchFamily="34" charset="0"/>
              <a:ea typeface="SimSun" panose="02010600030101010101" pitchFamily="2" charset="-122"/>
              <a:cs typeface="Times New Roman" panose="02020603050405020304" pitchFamily="18" charset="0"/>
            </a:endParaRPr>
          </a:p>
        </p:txBody>
      </p:sp>
      <p:cxnSp>
        <p:nvCxnSpPr>
          <p:cNvPr id="24" name="Conector recto de flecha 23">
            <a:extLst>
              <a:ext uri="{FF2B5EF4-FFF2-40B4-BE49-F238E27FC236}">
                <a16:creationId xmlns:a16="http://schemas.microsoft.com/office/drawing/2014/main" id="{5E173C4D-58B5-E15B-1DD7-95DAA8166C06}"/>
              </a:ext>
            </a:extLst>
          </p:cNvPr>
          <p:cNvCxnSpPr>
            <a:cxnSpLocks/>
            <a:stCxn id="20" idx="3"/>
          </p:cNvCxnSpPr>
          <p:nvPr/>
        </p:nvCxnSpPr>
        <p:spPr>
          <a:xfrm flipV="1">
            <a:off x="3143671" y="987488"/>
            <a:ext cx="718091" cy="114335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2995651A-866B-F0EB-CAB9-3E2EEE4ADE7D}"/>
              </a:ext>
            </a:extLst>
          </p:cNvPr>
          <p:cNvCxnSpPr>
            <a:cxnSpLocks/>
            <a:stCxn id="20" idx="3"/>
          </p:cNvCxnSpPr>
          <p:nvPr/>
        </p:nvCxnSpPr>
        <p:spPr>
          <a:xfrm>
            <a:off x="3143671" y="2130842"/>
            <a:ext cx="71809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3ABE1F61-5249-B5CC-15DE-470ABF46AAFD}"/>
              </a:ext>
            </a:extLst>
          </p:cNvPr>
          <p:cNvCxnSpPr>
            <a:cxnSpLocks/>
            <a:stCxn id="20" idx="3"/>
          </p:cNvCxnSpPr>
          <p:nvPr/>
        </p:nvCxnSpPr>
        <p:spPr>
          <a:xfrm>
            <a:off x="3143671" y="2130842"/>
            <a:ext cx="718091" cy="216225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769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6909" y="0"/>
            <a:ext cx="8596668" cy="1320800"/>
          </a:xfrm>
        </p:spPr>
        <p:txBody>
          <a:bodyPr/>
          <a:lstStyle/>
          <a:p>
            <a:r>
              <a:rPr lang="es-PE" b="1" dirty="0"/>
              <a:t>Antecedentes: El Derecho Empresarial.- </a:t>
            </a:r>
            <a:endParaRPr lang="es-ES" dirty="0"/>
          </a:p>
        </p:txBody>
      </p:sp>
      <p:sp>
        <p:nvSpPr>
          <p:cNvPr id="3" name="Marcador de contenido 2"/>
          <p:cNvSpPr>
            <a:spLocks noGrp="1"/>
          </p:cNvSpPr>
          <p:nvPr>
            <p:ph idx="1"/>
          </p:nvPr>
        </p:nvSpPr>
        <p:spPr>
          <a:xfrm>
            <a:off x="677334" y="1320800"/>
            <a:ext cx="8596668" cy="5060527"/>
          </a:xfrm>
        </p:spPr>
        <p:txBody>
          <a:bodyPr>
            <a:normAutofit/>
          </a:bodyPr>
          <a:lstStyle/>
          <a:p>
            <a:r>
              <a:rPr lang="es-PE" dirty="0"/>
              <a:t>2.- La actividad comercial no era bien vista desde Aristóteles, que pensaba que la virtud consistía en ser filósofos; relegando el comercio y a los comerciantes en una categoría no deseable. </a:t>
            </a:r>
          </a:p>
          <a:p>
            <a:r>
              <a:rPr lang="es-PE" dirty="0"/>
              <a:t>Con la religión dicha noción se acentuó, puesto que la riqueza no era bien considerada. </a:t>
            </a:r>
          </a:p>
          <a:p>
            <a:r>
              <a:rPr lang="es-PE" dirty="0"/>
              <a:t>La idea de empresario aún no existía, puesto que comerciante no era quien producía sino quien “transmitía” un producto a otros, y a quienes les cobraba un costo adicional por trasladar el producto de un lugar a otro.</a:t>
            </a:r>
          </a:p>
          <a:p>
            <a:r>
              <a:rPr lang="es-PE" dirty="0"/>
              <a:t>Con el nacimiento del empresario la constitución de lo que era la riqueza es ya distinta.</a:t>
            </a:r>
            <a:endParaRPr lang="es-ES_tradnl" dirty="0"/>
          </a:p>
          <a:p>
            <a:r>
              <a:rPr lang="es-PE" dirty="0"/>
              <a:t>3.- El Derecho empresarial trata de la regulación de las conductas que nacen de las voluntades autodeterminativas, autogestionarias para producir bienes y servicios, por lo tanto merecen ser tomadas como prioritarias porque fundan el movimiento económico, social y jurídico de la sociedad. </a:t>
            </a:r>
            <a:endParaRPr lang="es-ES_tradnl" dirty="0"/>
          </a:p>
          <a:p>
            <a:pPr marL="109537" indent="0">
              <a:buNone/>
            </a:pPr>
            <a:endParaRPr lang="es-ES_tradnl" dirty="0"/>
          </a:p>
        </p:txBody>
      </p:sp>
    </p:spTree>
    <p:extLst>
      <p:ext uri="{BB962C8B-B14F-4D97-AF65-F5344CB8AC3E}">
        <p14:creationId xmlns:p14="http://schemas.microsoft.com/office/powerpoint/2010/main" val="42522995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SOCIEDADES DE CAPITALES.-</a:t>
            </a:r>
            <a:endParaRPr lang="es-ES" dirty="0">
              <a:solidFill>
                <a:srgbClr val="0070C0"/>
              </a:solidFill>
            </a:endParaRPr>
          </a:p>
        </p:txBody>
      </p:sp>
      <p:sp>
        <p:nvSpPr>
          <p:cNvPr id="20" name="CuadroTexto 19">
            <a:extLst>
              <a:ext uri="{FF2B5EF4-FFF2-40B4-BE49-F238E27FC236}">
                <a16:creationId xmlns:a16="http://schemas.microsoft.com/office/drawing/2014/main" id="{5E3AF4FF-0A9D-90F6-E4C1-914AE0460DA5}"/>
              </a:ext>
            </a:extLst>
          </p:cNvPr>
          <p:cNvSpPr txBox="1"/>
          <p:nvPr/>
        </p:nvSpPr>
        <p:spPr>
          <a:xfrm>
            <a:off x="176632" y="3075057"/>
            <a:ext cx="2895032" cy="707886"/>
          </a:xfrm>
          <a:prstGeom prst="rect">
            <a:avLst/>
          </a:prstGeom>
          <a:noFill/>
        </p:spPr>
        <p:txBody>
          <a:bodyPr wrap="square">
            <a:spAutoFit/>
          </a:bodyPr>
          <a:lstStyle/>
          <a:p>
            <a:r>
              <a:rPr lang="es-PE" sz="2000" b="1" dirty="0">
                <a:effectLst/>
                <a:latin typeface="Calibri" panose="020F0502020204030204" pitchFamily="34" charset="0"/>
                <a:ea typeface="SimSun" panose="02010600030101010101" pitchFamily="2" charset="-122"/>
                <a:cs typeface="Times New Roman" panose="02020603050405020304" pitchFamily="18" charset="0"/>
              </a:rPr>
              <a:t>Sociedades de </a:t>
            </a:r>
            <a:r>
              <a:rPr lang="es-PE" sz="2000" b="1" dirty="0">
                <a:latin typeface="Calibri" panose="020F0502020204030204" pitchFamily="34" charset="0"/>
                <a:ea typeface="SimSun" panose="02010600030101010101" pitchFamily="2" charset="-122"/>
                <a:cs typeface="Times New Roman" panose="02020603050405020304" pitchFamily="18" charset="0"/>
              </a:rPr>
              <a:t>CAPITALES</a:t>
            </a:r>
            <a:endParaRPr lang="es-PE" sz="2000" b="1" dirty="0">
              <a:effectLst/>
              <a:latin typeface="Calibri" panose="020F0502020204030204" pitchFamily="34" charset="0"/>
              <a:ea typeface="SimSun" panose="02010600030101010101" pitchFamily="2" charset="-122"/>
              <a:cs typeface="Times New Roman" panose="02020603050405020304" pitchFamily="18" charset="0"/>
            </a:endParaRPr>
          </a:p>
          <a:p>
            <a:r>
              <a:rPr lang="es-PE" sz="2000" dirty="0">
                <a:effectLst/>
                <a:latin typeface="Calibri" panose="020F0502020204030204" pitchFamily="34" charset="0"/>
                <a:ea typeface="SimSun" panose="02010600030101010101" pitchFamily="2" charset="-122"/>
                <a:cs typeface="Times New Roman" panose="02020603050405020304" pitchFamily="18" charset="0"/>
              </a:rPr>
              <a:t>empresas mercantiles</a:t>
            </a:r>
          </a:p>
        </p:txBody>
      </p:sp>
      <p:sp>
        <p:nvSpPr>
          <p:cNvPr id="21" name="CuadroTexto 20">
            <a:extLst>
              <a:ext uri="{FF2B5EF4-FFF2-40B4-BE49-F238E27FC236}">
                <a16:creationId xmlns:a16="http://schemas.microsoft.com/office/drawing/2014/main" id="{8468534F-5129-1BC8-BEE3-2515D4C25555}"/>
              </a:ext>
            </a:extLst>
          </p:cNvPr>
          <p:cNvSpPr txBox="1"/>
          <p:nvPr/>
        </p:nvSpPr>
        <p:spPr>
          <a:xfrm>
            <a:off x="4295800" y="1240128"/>
            <a:ext cx="5384900" cy="4401205"/>
          </a:xfrm>
          <a:prstGeom prst="rect">
            <a:avLst/>
          </a:prstGeom>
          <a:noFill/>
        </p:spPr>
        <p:txBody>
          <a:bodyPr wrap="square">
            <a:spAutoFit/>
          </a:bodyPr>
          <a:lstStyle/>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Son empresas constituidas en base al factor CAPITAL</a:t>
            </a: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No importan las personas sino las acciones, las participaciones, el capital</a:t>
            </a:r>
          </a:p>
          <a:p>
            <a:pPr marL="342900" indent="-342900">
              <a:buAutoNum type="arabicParenR"/>
            </a:pPr>
            <a:endParaRPr lang="es-PE" sz="2000" dirty="0">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PE" sz="2000" dirty="0">
                <a:effectLst/>
                <a:latin typeface="Calibri" panose="020F0502020204030204" pitchFamily="34" charset="0"/>
                <a:ea typeface="SimSun" panose="02010600030101010101" pitchFamily="2" charset="-122"/>
                <a:cs typeface="Times New Roman" panose="02020603050405020304" pitchFamily="18" charset="0"/>
              </a:rPr>
              <a:t>El voto es por número de acciones o participaciones, cada acción representa un voto, de tal forma que es el capital el que determina la dirección de la votación</a:t>
            </a:r>
          </a:p>
          <a:p>
            <a:pPr marL="342900" indent="-342900">
              <a:buAutoNum type="arabicParenR"/>
            </a:pP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AutoNum type="arabicParenR"/>
            </a:pPr>
            <a:r>
              <a:rPr lang="es-PE" sz="2000" dirty="0">
                <a:latin typeface="Calibri" panose="020F0502020204030204" pitchFamily="34" charset="0"/>
                <a:ea typeface="SimSun" panose="02010600030101010101" pitchFamily="2" charset="-122"/>
                <a:cs typeface="Times New Roman" panose="02020603050405020304" pitchFamily="18" charset="0"/>
              </a:rPr>
              <a:t>“A mayor número de acciones o de participaciones, mayor peso político, de gestión”</a:t>
            </a:r>
          </a:p>
        </p:txBody>
      </p:sp>
      <p:cxnSp>
        <p:nvCxnSpPr>
          <p:cNvPr id="36" name="Conector recto de flecha 35">
            <a:extLst>
              <a:ext uri="{FF2B5EF4-FFF2-40B4-BE49-F238E27FC236}">
                <a16:creationId xmlns:a16="http://schemas.microsoft.com/office/drawing/2014/main" id="{2995651A-866B-F0EB-CAB9-3E2EEE4ADE7D}"/>
              </a:ext>
            </a:extLst>
          </p:cNvPr>
          <p:cNvCxnSpPr>
            <a:cxnSpLocks/>
            <a:stCxn id="20" idx="3"/>
          </p:cNvCxnSpPr>
          <p:nvPr/>
        </p:nvCxnSpPr>
        <p:spPr>
          <a:xfrm flipV="1">
            <a:off x="3071664" y="3356992"/>
            <a:ext cx="1080120" cy="7200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4">
            <a:extLst>
              <a:ext uri="{FF2B5EF4-FFF2-40B4-BE49-F238E27FC236}">
                <a16:creationId xmlns:a16="http://schemas.microsoft.com/office/drawing/2014/main" id="{9CEBF7DE-91D1-8846-E875-848C5F7DD833}"/>
              </a:ext>
            </a:extLst>
          </p:cNvPr>
          <p:cNvCxnSpPr>
            <a:cxnSpLocks/>
            <a:stCxn id="20" idx="3"/>
          </p:cNvCxnSpPr>
          <p:nvPr/>
        </p:nvCxnSpPr>
        <p:spPr>
          <a:xfrm flipV="1">
            <a:off x="3071664" y="1451580"/>
            <a:ext cx="1080120" cy="19774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7303F3B3-BCC5-2D09-7936-CC00C9AEDD60}"/>
              </a:ext>
            </a:extLst>
          </p:cNvPr>
          <p:cNvCxnSpPr>
            <a:cxnSpLocks/>
            <a:stCxn id="20" idx="3"/>
          </p:cNvCxnSpPr>
          <p:nvPr/>
        </p:nvCxnSpPr>
        <p:spPr>
          <a:xfrm flipV="1">
            <a:off x="3071664" y="2348880"/>
            <a:ext cx="1080120" cy="10801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C8329552-804B-3B57-9D9C-5309A5E05741}"/>
              </a:ext>
            </a:extLst>
          </p:cNvPr>
          <p:cNvCxnSpPr>
            <a:cxnSpLocks/>
            <a:stCxn id="20" idx="3"/>
          </p:cNvCxnSpPr>
          <p:nvPr/>
        </p:nvCxnSpPr>
        <p:spPr>
          <a:xfrm>
            <a:off x="3071664" y="3429000"/>
            <a:ext cx="1080120" cy="12961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582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855BC2-6053-E77F-521D-B6822246104A}"/>
              </a:ext>
            </a:extLst>
          </p:cNvPr>
          <p:cNvSpPr/>
          <p:nvPr/>
        </p:nvSpPr>
        <p:spPr>
          <a:xfrm>
            <a:off x="227347" y="1"/>
            <a:ext cx="142007" cy="219156"/>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Título 1">
            <a:extLst>
              <a:ext uri="{FF2B5EF4-FFF2-40B4-BE49-F238E27FC236}">
                <a16:creationId xmlns:a16="http://schemas.microsoft.com/office/drawing/2014/main" id="{CD0B7479-0FB0-ED69-845F-3057AED2BC5E}"/>
              </a:ext>
            </a:extLst>
          </p:cNvPr>
          <p:cNvSpPr txBox="1">
            <a:spLocks/>
          </p:cNvSpPr>
          <p:nvPr/>
        </p:nvSpPr>
        <p:spPr>
          <a:xfrm>
            <a:off x="2063552" y="1686775"/>
            <a:ext cx="6431345" cy="174222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a:ln>
                  <a:noFill/>
                </a:ln>
                <a:solidFill>
                  <a:srgbClr val="0070C0"/>
                </a:solidFill>
                <a:effectLst/>
                <a:uLnTx/>
                <a:uFillTx/>
                <a:latin typeface="Berlin Sans FB" panose="020E0602020502020306" pitchFamily="34" charset="0"/>
                <a:ea typeface="+mj-ea"/>
                <a:cs typeface="+mj-cs"/>
              </a:rPr>
              <a:t>CLASIFICACIÓN DE LAS EMPRESAS</a:t>
            </a:r>
            <a:endParaRPr kumimoji="0" lang="es-PE" sz="4400" b="1" i="0" u="none" strike="noStrike" kern="1200" cap="none" spc="0" normalizeH="0" baseline="0" noProof="0" dirty="0">
              <a:ln>
                <a:noFill/>
              </a:ln>
              <a:solidFill>
                <a:srgbClr val="0070C0"/>
              </a:solidFill>
              <a:effectLst/>
              <a:uLnTx/>
              <a:uFillTx/>
              <a:latin typeface="Agency FB" panose="020B0503020202020204" pitchFamily="34" charset="0"/>
              <a:ea typeface="+mj-ea"/>
              <a:cs typeface="+mj-cs"/>
            </a:endParaRPr>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132616" y="797372"/>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0B8D968-F1DF-01B1-7A9D-7BCF3131E21F}"/>
              </a:ext>
            </a:extLst>
          </p:cNvPr>
          <p:cNvSpPr/>
          <p:nvPr/>
        </p:nvSpPr>
        <p:spPr>
          <a:xfrm flipH="1" flipV="1">
            <a:off x="191344" y="188640"/>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CuadroTexto 8">
            <a:extLst>
              <a:ext uri="{FF2B5EF4-FFF2-40B4-BE49-F238E27FC236}">
                <a16:creationId xmlns:a16="http://schemas.microsoft.com/office/drawing/2014/main" id="{106DFDF1-4F1E-3FCD-E3FB-6BE10BBC57C7}"/>
              </a:ext>
            </a:extLst>
          </p:cNvPr>
          <p:cNvSpPr txBox="1"/>
          <p:nvPr/>
        </p:nvSpPr>
        <p:spPr>
          <a:xfrm>
            <a:off x="3405628" y="3734937"/>
            <a:ext cx="5688632" cy="400110"/>
          </a:xfrm>
          <a:prstGeom prst="rect">
            <a:avLst/>
          </a:prstGeom>
          <a:noFill/>
        </p:spPr>
        <p:txBody>
          <a:bodyPr wrap="square">
            <a:spAutoFit/>
          </a:bodyPr>
          <a:lstStyle/>
          <a:p>
            <a:pPr marL="342900" marR="0" lvl="0" indent="-342900" defTabSz="4572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lang="es-PE" sz="2000" dirty="0">
                <a:solidFill>
                  <a:prstClr val="black">
                    <a:lumMod val="75000"/>
                    <a:lumOff val="25000"/>
                  </a:prstClr>
                </a:solidFill>
                <a:latin typeface="Trebuchet MS" panose="020B0603020202020204"/>
              </a:rPr>
              <a:t>Las sociedades</a:t>
            </a:r>
            <a:endParaRPr lang="es-PE" sz="2000" dirty="0">
              <a:solidFill>
                <a:prstClr val="black"/>
              </a:solidFill>
              <a:latin typeface="Georgia"/>
            </a:endParaRPr>
          </a:p>
        </p:txBody>
      </p:sp>
    </p:spTree>
    <p:extLst>
      <p:ext uri="{BB962C8B-B14F-4D97-AF65-F5344CB8AC3E}">
        <p14:creationId xmlns:p14="http://schemas.microsoft.com/office/powerpoint/2010/main" val="34794423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CLASIFICACIÓN DE LAS EMPRESAS.-</a:t>
            </a:r>
            <a:endParaRPr lang="es-ES" dirty="0">
              <a:solidFill>
                <a:srgbClr val="0070C0"/>
              </a:solidFill>
            </a:endParaRPr>
          </a:p>
        </p:txBody>
      </p:sp>
      <p:sp>
        <p:nvSpPr>
          <p:cNvPr id="8" name="CuadroTexto 7">
            <a:extLst>
              <a:ext uri="{FF2B5EF4-FFF2-40B4-BE49-F238E27FC236}">
                <a16:creationId xmlns:a16="http://schemas.microsoft.com/office/drawing/2014/main" id="{F1606CA7-1423-75C1-0CE5-FCFB39D53AEC}"/>
              </a:ext>
            </a:extLst>
          </p:cNvPr>
          <p:cNvSpPr txBox="1"/>
          <p:nvPr/>
        </p:nvSpPr>
        <p:spPr>
          <a:xfrm>
            <a:off x="3183012" y="1024125"/>
            <a:ext cx="6840760" cy="5324535"/>
          </a:xfrm>
          <a:prstGeom prst="rect">
            <a:avLst/>
          </a:prstGeom>
          <a:noFill/>
        </p:spPr>
        <p:txBody>
          <a:bodyPr wrap="square">
            <a:spAutoFit/>
          </a:bodyPr>
          <a:lstStyle/>
          <a:p>
            <a:r>
              <a:rPr lang="es-ES_tradnl" sz="1800" dirty="0">
                <a:latin typeface="Arial" panose="020B0604020202020204" pitchFamily="34" charset="0"/>
                <a:cs typeface="Arial" panose="020B0604020202020204" pitchFamily="34" charset="0"/>
              </a:rPr>
              <a:t>1</a:t>
            </a:r>
            <a:r>
              <a:rPr lang="es-ES_tradnl" sz="2000" dirty="0">
                <a:latin typeface="Arial" panose="020B0604020202020204" pitchFamily="34" charset="0"/>
                <a:cs typeface="Arial" panose="020B0604020202020204" pitchFamily="34" charset="0"/>
              </a:rPr>
              <a:t>. </a:t>
            </a:r>
            <a:r>
              <a:rPr lang="es-ES_tradnl" sz="2000" b="1" dirty="0">
                <a:latin typeface="Arial" panose="020B0604020202020204" pitchFamily="34" charset="0"/>
                <a:cs typeface="Arial" panose="020B0604020202020204" pitchFamily="34" charset="0"/>
              </a:rPr>
              <a:t>Sociedades Anónimas (Art. 50 y </a:t>
            </a:r>
            <a:r>
              <a:rPr lang="es-ES_tradnl" sz="2000" b="1" dirty="0" err="1">
                <a:latin typeface="Arial" panose="020B0604020202020204" pitchFamily="34" charset="0"/>
                <a:cs typeface="Arial" panose="020B0604020202020204" pitchFamily="34" charset="0"/>
              </a:rPr>
              <a:t>sgtes</a:t>
            </a:r>
            <a:r>
              <a:rPr lang="es-ES_tradnl" sz="2000" b="1" dirty="0">
                <a:latin typeface="Arial" panose="020B0604020202020204" pitchFamily="34" charset="0"/>
                <a:cs typeface="Arial" panose="020B0604020202020204" pitchFamily="34" charset="0"/>
              </a:rPr>
              <a:t>. de la LGS)</a:t>
            </a:r>
          </a:p>
          <a:p>
            <a:endParaRPr lang="es-ES_tradnl" sz="2000" b="1" dirty="0">
              <a:latin typeface="Arial" panose="020B0604020202020204" pitchFamily="34" charset="0"/>
              <a:cs typeface="Arial" panose="020B0604020202020204" pitchFamily="34" charset="0"/>
            </a:endParaRPr>
          </a:p>
          <a:p>
            <a:r>
              <a:rPr lang="es-ES_tradnl" sz="2000" b="1" dirty="0">
                <a:latin typeface="Arial" panose="020B0604020202020204" pitchFamily="34" charset="0"/>
                <a:cs typeface="Arial" panose="020B0604020202020204" pitchFamily="34" charset="0"/>
              </a:rPr>
              <a:t>2. Sociedades Colectivas (Arts. 265 y </a:t>
            </a:r>
            <a:r>
              <a:rPr lang="es-ES_tradnl" sz="2000" b="1" dirty="0" err="1">
                <a:latin typeface="Arial" panose="020B0604020202020204" pitchFamily="34" charset="0"/>
                <a:cs typeface="Arial" panose="020B0604020202020204" pitchFamily="34" charset="0"/>
              </a:rPr>
              <a:t>sgtes</a:t>
            </a:r>
            <a:r>
              <a:rPr lang="es-ES_tradnl" sz="2000" b="1" dirty="0">
                <a:latin typeface="Arial" panose="020B0604020202020204" pitchFamily="34" charset="0"/>
                <a:cs typeface="Arial" panose="020B0604020202020204" pitchFamily="34" charset="0"/>
              </a:rPr>
              <a:t>. de la LGS)</a:t>
            </a:r>
          </a:p>
          <a:p>
            <a:endParaRPr lang="es-ES_tradnl" sz="2000" b="1" dirty="0">
              <a:latin typeface="Arial" panose="020B0604020202020204" pitchFamily="34" charset="0"/>
              <a:cs typeface="Arial" panose="020B0604020202020204" pitchFamily="34" charset="0"/>
            </a:endParaRPr>
          </a:p>
          <a:p>
            <a:r>
              <a:rPr lang="es-ES_tradnl" sz="2000" b="1" dirty="0">
                <a:latin typeface="Arial" panose="020B0604020202020204" pitchFamily="34" charset="0"/>
                <a:cs typeface="Arial" panose="020B0604020202020204" pitchFamily="34" charset="0"/>
              </a:rPr>
              <a:t>3. Sociedades en Comandita (Arts. 278 y ss. de la LGS)</a:t>
            </a:r>
          </a:p>
          <a:p>
            <a:endParaRPr lang="es-ES_tradnl" sz="2000" b="1" dirty="0">
              <a:latin typeface="Arial" panose="020B0604020202020204" pitchFamily="34" charset="0"/>
              <a:cs typeface="Arial" panose="020B0604020202020204" pitchFamily="34" charset="0"/>
            </a:endParaRPr>
          </a:p>
          <a:p>
            <a:r>
              <a:rPr lang="es-ES_tradnl" sz="2000" b="1" dirty="0">
                <a:latin typeface="Arial" panose="020B0604020202020204" pitchFamily="34" charset="0"/>
                <a:cs typeface="Arial" panose="020B0604020202020204" pitchFamily="34" charset="0"/>
              </a:rPr>
              <a:t>4. Sociedad de Responsabilidad Limitada (-Arts. 283 y </a:t>
            </a:r>
            <a:r>
              <a:rPr lang="es-ES_tradnl" sz="2000" b="1" dirty="0" err="1">
                <a:latin typeface="Arial" panose="020B0604020202020204" pitchFamily="34" charset="0"/>
                <a:cs typeface="Arial" panose="020B0604020202020204" pitchFamily="34" charset="0"/>
              </a:rPr>
              <a:t>sgtes</a:t>
            </a:r>
            <a:r>
              <a:rPr lang="es-ES_tradnl" sz="2000" b="1" dirty="0">
                <a:latin typeface="Arial" panose="020B0604020202020204" pitchFamily="34" charset="0"/>
                <a:cs typeface="Arial" panose="020B0604020202020204" pitchFamily="34" charset="0"/>
              </a:rPr>
              <a:t>. de la LGS)</a:t>
            </a:r>
          </a:p>
          <a:p>
            <a:endParaRPr lang="es-ES_tradnl" sz="2000" b="1" dirty="0">
              <a:latin typeface="Arial" panose="020B0604020202020204" pitchFamily="34" charset="0"/>
              <a:cs typeface="Arial" panose="020B0604020202020204" pitchFamily="34" charset="0"/>
            </a:endParaRPr>
          </a:p>
          <a:p>
            <a:r>
              <a:rPr lang="es-ES_tradnl" sz="2000" b="1" dirty="0">
                <a:latin typeface="Arial" panose="020B0604020202020204" pitchFamily="34" charset="0"/>
                <a:cs typeface="Arial" panose="020B0604020202020204" pitchFamily="34" charset="0"/>
              </a:rPr>
              <a:t>5. Sociedades Civiles (Arts. 295 y </a:t>
            </a:r>
            <a:r>
              <a:rPr lang="es-ES_tradnl" sz="2000" b="1" dirty="0" err="1">
                <a:latin typeface="Arial" panose="020B0604020202020204" pitchFamily="34" charset="0"/>
                <a:cs typeface="Arial" panose="020B0604020202020204" pitchFamily="34" charset="0"/>
              </a:rPr>
              <a:t>sgtes</a:t>
            </a:r>
            <a:r>
              <a:rPr lang="es-ES_tradnl" sz="2000" b="1" dirty="0">
                <a:latin typeface="Arial" panose="020B0604020202020204" pitchFamily="34" charset="0"/>
                <a:cs typeface="Arial" panose="020B0604020202020204" pitchFamily="34" charset="0"/>
              </a:rPr>
              <a:t>. de la LGS)</a:t>
            </a:r>
          </a:p>
          <a:p>
            <a:endParaRPr lang="es-ES_tradnl" sz="2000" b="1" dirty="0">
              <a:latin typeface="Arial" panose="020B0604020202020204" pitchFamily="34" charset="0"/>
              <a:cs typeface="Arial" panose="020B0604020202020204" pitchFamily="34" charset="0"/>
            </a:endParaRPr>
          </a:p>
          <a:p>
            <a:r>
              <a:rPr lang="es-ES_tradnl" sz="2000" b="1" dirty="0">
                <a:latin typeface="Arial" panose="020B0604020202020204" pitchFamily="34" charset="0"/>
                <a:cs typeface="Arial" panose="020B0604020202020204" pitchFamily="34" charset="0"/>
              </a:rPr>
              <a:t>6. Empresa Individual de Responsabilidad Limitada (D.L. </a:t>
            </a:r>
            <a:r>
              <a:rPr lang="es-ES_tradnl" sz="2000" b="1" dirty="0" err="1">
                <a:latin typeface="Arial" panose="020B0604020202020204" pitchFamily="34" charset="0"/>
                <a:cs typeface="Arial" panose="020B0604020202020204" pitchFamily="34" charset="0"/>
              </a:rPr>
              <a:t>N°</a:t>
            </a:r>
            <a:r>
              <a:rPr lang="es-ES_tradnl" sz="2000" b="1" dirty="0">
                <a:latin typeface="Arial" panose="020B0604020202020204" pitchFamily="34" charset="0"/>
                <a:cs typeface="Arial" panose="020B0604020202020204" pitchFamily="34" charset="0"/>
              </a:rPr>
              <a:t>. 21621)</a:t>
            </a:r>
          </a:p>
          <a:p>
            <a:endParaRPr lang="es-ES_tradnl" sz="2000" b="1" dirty="0">
              <a:latin typeface="Arial" panose="020B0604020202020204" pitchFamily="34" charset="0"/>
              <a:cs typeface="Arial" panose="020B0604020202020204" pitchFamily="34" charset="0"/>
            </a:endParaRPr>
          </a:p>
          <a:p>
            <a:r>
              <a:rPr lang="es-ES_tradnl" sz="2000" b="1" dirty="0">
                <a:latin typeface="Arial" panose="020B0604020202020204" pitchFamily="34" charset="0"/>
                <a:cs typeface="Arial" panose="020B0604020202020204" pitchFamily="34" charset="0"/>
              </a:rPr>
              <a:t>7. SACS </a:t>
            </a:r>
            <a:r>
              <a:rPr lang="es-ES" sz="2000" b="1" i="0" dirty="0">
                <a:solidFill>
                  <a:srgbClr val="232323"/>
                </a:solidFill>
                <a:effectLst/>
                <a:latin typeface="Arial" panose="020B0604020202020204" pitchFamily="34" charset="0"/>
                <a:cs typeface="Arial" panose="020B0604020202020204" pitchFamily="34" charset="0"/>
              </a:rPr>
              <a:t>Sociedad por Acciones Cerrada Simplificada (D. </a:t>
            </a:r>
            <a:r>
              <a:rPr lang="es-ES" sz="2000" b="1" i="0" dirty="0" err="1">
                <a:solidFill>
                  <a:srgbClr val="232323"/>
                </a:solidFill>
                <a:effectLst/>
                <a:latin typeface="Arial" panose="020B0604020202020204" pitchFamily="34" charset="0"/>
                <a:cs typeface="Arial" panose="020B0604020202020204" pitchFamily="34" charset="0"/>
              </a:rPr>
              <a:t>Leg.No</a:t>
            </a:r>
            <a:r>
              <a:rPr lang="es-ES" sz="2000" b="1" i="0" dirty="0">
                <a:solidFill>
                  <a:srgbClr val="232323"/>
                </a:solidFill>
                <a:effectLst/>
                <a:latin typeface="Arial" panose="020B0604020202020204" pitchFamily="34" charset="0"/>
                <a:cs typeface="Arial" panose="020B0604020202020204" pitchFamily="34" charset="0"/>
              </a:rPr>
              <a:t>. 1409)</a:t>
            </a:r>
          </a:p>
          <a:p>
            <a:endParaRPr lang="es-ES_tradnl" sz="2000" dirty="0"/>
          </a:p>
        </p:txBody>
      </p:sp>
      <p:sp>
        <p:nvSpPr>
          <p:cNvPr id="10" name="CuadroTexto 9">
            <a:extLst>
              <a:ext uri="{FF2B5EF4-FFF2-40B4-BE49-F238E27FC236}">
                <a16:creationId xmlns:a16="http://schemas.microsoft.com/office/drawing/2014/main" id="{2F7D4DA5-00B9-594C-9C1E-22705C60BCAC}"/>
              </a:ext>
            </a:extLst>
          </p:cNvPr>
          <p:cNvSpPr txBox="1"/>
          <p:nvPr/>
        </p:nvSpPr>
        <p:spPr>
          <a:xfrm>
            <a:off x="433878" y="2564904"/>
            <a:ext cx="1734350" cy="923330"/>
          </a:xfrm>
          <a:prstGeom prst="rect">
            <a:avLst/>
          </a:prstGeom>
          <a:noFill/>
        </p:spPr>
        <p:txBody>
          <a:bodyPr wrap="square">
            <a:spAutoFit/>
          </a:bodyPr>
          <a:lstStyle/>
          <a:p>
            <a:pPr marL="0" indent="0">
              <a:buNone/>
            </a:pPr>
            <a:r>
              <a:rPr lang="es-ES_tradnl" sz="1800" b="1" dirty="0">
                <a:latin typeface="Arial" panose="020B0604020202020204" pitchFamily="34" charset="0"/>
                <a:cs typeface="Arial" panose="020B0604020202020204" pitchFamily="34" charset="0"/>
              </a:rPr>
              <a:t>Ordenamiento jurídico nacional</a:t>
            </a:r>
          </a:p>
        </p:txBody>
      </p:sp>
      <p:cxnSp>
        <p:nvCxnSpPr>
          <p:cNvPr id="12" name="Conector recto de flecha 11">
            <a:extLst>
              <a:ext uri="{FF2B5EF4-FFF2-40B4-BE49-F238E27FC236}">
                <a16:creationId xmlns:a16="http://schemas.microsoft.com/office/drawing/2014/main" id="{389DC360-547B-0EF5-EB8F-76A308DF40AA}"/>
              </a:ext>
            </a:extLst>
          </p:cNvPr>
          <p:cNvCxnSpPr>
            <a:stCxn id="10" idx="3"/>
          </p:cNvCxnSpPr>
          <p:nvPr/>
        </p:nvCxnSpPr>
        <p:spPr>
          <a:xfrm flipV="1">
            <a:off x="2168228" y="1340768"/>
            <a:ext cx="903436" cy="16858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85CA9524-179B-6840-7E4D-9CEAC62A596E}"/>
              </a:ext>
            </a:extLst>
          </p:cNvPr>
          <p:cNvCxnSpPr>
            <a:cxnSpLocks/>
            <a:stCxn id="10" idx="3"/>
          </p:cNvCxnSpPr>
          <p:nvPr/>
        </p:nvCxnSpPr>
        <p:spPr>
          <a:xfrm flipV="1">
            <a:off x="2168228" y="1757536"/>
            <a:ext cx="903436" cy="126903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74A32F0A-2B70-D88C-5B35-BE157C3C78EF}"/>
              </a:ext>
            </a:extLst>
          </p:cNvPr>
          <p:cNvCxnSpPr>
            <a:cxnSpLocks/>
            <a:stCxn id="10" idx="3"/>
          </p:cNvCxnSpPr>
          <p:nvPr/>
        </p:nvCxnSpPr>
        <p:spPr>
          <a:xfrm flipV="1">
            <a:off x="2168228" y="2436949"/>
            <a:ext cx="903436" cy="58962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02112D36-91C7-3DCA-BDFF-8263DE8EE70A}"/>
              </a:ext>
            </a:extLst>
          </p:cNvPr>
          <p:cNvCxnSpPr>
            <a:cxnSpLocks/>
            <a:stCxn id="10" idx="3"/>
          </p:cNvCxnSpPr>
          <p:nvPr/>
        </p:nvCxnSpPr>
        <p:spPr>
          <a:xfrm>
            <a:off x="2168228" y="3026569"/>
            <a:ext cx="87261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06CBE3E6-D7CF-7E00-C21F-6464C1FDD812}"/>
              </a:ext>
            </a:extLst>
          </p:cNvPr>
          <p:cNvCxnSpPr>
            <a:cxnSpLocks/>
            <a:stCxn id="10" idx="3"/>
          </p:cNvCxnSpPr>
          <p:nvPr/>
        </p:nvCxnSpPr>
        <p:spPr>
          <a:xfrm>
            <a:off x="2168228" y="3026569"/>
            <a:ext cx="872616" cy="93532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82535F31-B5FA-1778-B641-05DE418BC34D}"/>
              </a:ext>
            </a:extLst>
          </p:cNvPr>
          <p:cNvCxnSpPr>
            <a:cxnSpLocks/>
            <a:stCxn id="10" idx="3"/>
          </p:cNvCxnSpPr>
          <p:nvPr/>
        </p:nvCxnSpPr>
        <p:spPr>
          <a:xfrm>
            <a:off x="2168228" y="3026569"/>
            <a:ext cx="903436" cy="155784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1B28440F-4873-6F8F-BF3F-03C5B7E12177}"/>
              </a:ext>
            </a:extLst>
          </p:cNvPr>
          <p:cNvCxnSpPr>
            <a:cxnSpLocks/>
            <a:stCxn id="10" idx="3"/>
          </p:cNvCxnSpPr>
          <p:nvPr/>
        </p:nvCxnSpPr>
        <p:spPr>
          <a:xfrm>
            <a:off x="2168228" y="3026569"/>
            <a:ext cx="872616" cy="249066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b="1" dirty="0">
                <a:solidFill>
                  <a:srgbClr val="0070C0"/>
                </a:solidFill>
              </a:rPr>
              <a:t>CLASIFICACIÓN DE LAS EMPRESAS según factores específicos.-</a:t>
            </a:r>
            <a:endParaRPr lang="es-ES" dirty="0">
              <a:solidFill>
                <a:srgbClr val="0070C0"/>
              </a:solidFill>
            </a:endParaRPr>
          </a:p>
        </p:txBody>
      </p:sp>
      <p:sp>
        <p:nvSpPr>
          <p:cNvPr id="3" name="Marcador de contenido 2">
            <a:extLst>
              <a:ext uri="{FF2B5EF4-FFF2-40B4-BE49-F238E27FC236}">
                <a16:creationId xmlns:a16="http://schemas.microsoft.com/office/drawing/2014/main" id="{98583418-E927-3D4D-AE6D-14F9E4975978}"/>
              </a:ext>
            </a:extLst>
          </p:cNvPr>
          <p:cNvSpPr>
            <a:spLocks noGrp="1"/>
          </p:cNvSpPr>
          <p:nvPr>
            <p:ph idx="1"/>
          </p:nvPr>
        </p:nvSpPr>
        <p:spPr>
          <a:xfrm>
            <a:off x="3431704" y="1700808"/>
            <a:ext cx="6048672" cy="2313410"/>
          </a:xfrm>
        </p:spPr>
        <p:txBody>
          <a:bodyPr>
            <a:normAutofit/>
          </a:bodyPr>
          <a:lstStyle/>
          <a:p>
            <a:pPr marL="109537" indent="0">
              <a:buNone/>
            </a:pPr>
            <a:r>
              <a:rPr lang="es-PE" sz="1800" b="1" dirty="0"/>
              <a:t>1) SEGÚN LOS SECTORES PRODUCTIVOS</a:t>
            </a:r>
            <a:endParaRPr lang="es-ES_tradnl" sz="1800" dirty="0"/>
          </a:p>
          <a:p>
            <a:endParaRPr lang="es-ES_tradnl" sz="1200" dirty="0"/>
          </a:p>
          <a:p>
            <a:pPr marL="109537" indent="0">
              <a:buNone/>
            </a:pPr>
            <a:r>
              <a:rPr lang="es-PE" sz="1800" b="1" dirty="0"/>
              <a:t>2) SEGÚN LAS ACTIVIDADES ECONÓMICAS</a:t>
            </a:r>
            <a:endParaRPr lang="es-ES_tradnl" sz="1800" dirty="0"/>
          </a:p>
          <a:p>
            <a:endParaRPr lang="es-ES_tradnl" sz="1100" dirty="0"/>
          </a:p>
          <a:p>
            <a:pPr marL="109537" indent="0">
              <a:buNone/>
            </a:pPr>
            <a:r>
              <a:rPr lang="es-PE" sz="1800" b="1" dirty="0"/>
              <a:t>3) SEGÚN LA NATURALEZA JURÍDICA</a:t>
            </a:r>
            <a:endParaRPr lang="es-ES_tradnl" sz="1800" dirty="0"/>
          </a:p>
          <a:p>
            <a:pPr marL="109537" indent="0">
              <a:buNone/>
            </a:pPr>
            <a:endParaRPr lang="es-ES_tradnl" sz="1050" dirty="0"/>
          </a:p>
          <a:p>
            <a:pPr marL="109537" indent="0">
              <a:buNone/>
            </a:pPr>
            <a:r>
              <a:rPr lang="es-PE" sz="1800" b="1" dirty="0"/>
              <a:t>4) SEGÚN CRITERIO CUANTITATIVO</a:t>
            </a:r>
            <a:endParaRPr lang="es-ES_tradnl" sz="1800" dirty="0"/>
          </a:p>
        </p:txBody>
      </p:sp>
      <p:sp>
        <p:nvSpPr>
          <p:cNvPr id="5" name="Marcador de contenido 2">
            <a:extLst>
              <a:ext uri="{FF2B5EF4-FFF2-40B4-BE49-F238E27FC236}">
                <a16:creationId xmlns:a16="http://schemas.microsoft.com/office/drawing/2014/main" id="{27124C00-5E4C-3F1F-CC53-45302479D400}"/>
              </a:ext>
            </a:extLst>
          </p:cNvPr>
          <p:cNvSpPr txBox="1">
            <a:spLocks/>
          </p:cNvSpPr>
          <p:nvPr/>
        </p:nvSpPr>
        <p:spPr bwMode="auto">
          <a:xfrm>
            <a:off x="378595" y="2348880"/>
            <a:ext cx="2243646" cy="148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65125" indent="-255588" algn="just" rtl="0" eaLnBrk="0" fontAlgn="base" hangingPunct="0">
              <a:spcBef>
                <a:spcPts val="300"/>
              </a:spcBef>
              <a:spcAft>
                <a:spcPct val="0"/>
              </a:spcAft>
              <a:buClr>
                <a:schemeClr val="accent4"/>
              </a:buClr>
              <a:buFont typeface="Wingdings" charset="2"/>
              <a:buChar char="§"/>
              <a:defRPr sz="2000" kern="1200">
                <a:solidFill>
                  <a:schemeClr val="tx1"/>
                </a:solidFill>
                <a:latin typeface=""/>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6">
                  <a:lumMod val="50000"/>
                </a:schemeClr>
              </a:buClr>
              <a:buFont typeface="Georgia" charset="0"/>
              <a:buChar char="▫"/>
              <a:defRPr sz="2000" kern="1200">
                <a:solidFill>
                  <a:schemeClr val="accent2"/>
                </a:solidFill>
                <a:latin typeface=""/>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0"/>
              <a:buChar char=""/>
              <a:defRPr sz="2000" kern="1200">
                <a:solidFill>
                  <a:schemeClr val="accent1"/>
                </a:solidFill>
                <a:latin typeface=""/>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lgn="ctr" defTabSz="914400">
              <a:buFont typeface="Wingdings" charset="2"/>
              <a:buNone/>
            </a:pPr>
            <a:r>
              <a:rPr lang="es-ES" sz="1800" b="1" dirty="0"/>
              <a:t>CLASIFICACIÓN DE LA EMPRESA SEGÚN ESPECÍFICOS FACTORES</a:t>
            </a:r>
            <a:endParaRPr lang="es-ES_tradnl" sz="1800" dirty="0"/>
          </a:p>
        </p:txBody>
      </p:sp>
      <p:cxnSp>
        <p:nvCxnSpPr>
          <p:cNvPr id="8" name="Conector recto de flecha 7">
            <a:extLst>
              <a:ext uri="{FF2B5EF4-FFF2-40B4-BE49-F238E27FC236}">
                <a16:creationId xmlns:a16="http://schemas.microsoft.com/office/drawing/2014/main" id="{72DB099F-1610-89D2-492C-5FEF4CCDFC27}"/>
              </a:ext>
            </a:extLst>
          </p:cNvPr>
          <p:cNvCxnSpPr>
            <a:cxnSpLocks/>
          </p:cNvCxnSpPr>
          <p:nvPr/>
        </p:nvCxnSpPr>
        <p:spPr>
          <a:xfrm flipV="1">
            <a:off x="2622241" y="1877254"/>
            <a:ext cx="903436" cy="126903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C6655404-49F4-3F37-D38E-305C5FE7B974}"/>
              </a:ext>
            </a:extLst>
          </p:cNvPr>
          <p:cNvCxnSpPr>
            <a:cxnSpLocks/>
          </p:cNvCxnSpPr>
          <p:nvPr/>
        </p:nvCxnSpPr>
        <p:spPr>
          <a:xfrm flipV="1">
            <a:off x="2622241" y="2420888"/>
            <a:ext cx="809463" cy="72539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F969640E-2699-F1DC-4526-243632CD5DB7}"/>
              </a:ext>
            </a:extLst>
          </p:cNvPr>
          <p:cNvCxnSpPr>
            <a:cxnSpLocks/>
          </p:cNvCxnSpPr>
          <p:nvPr/>
        </p:nvCxnSpPr>
        <p:spPr>
          <a:xfrm flipV="1">
            <a:off x="2622241" y="2996952"/>
            <a:ext cx="809463" cy="14933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2D0916DE-6694-DD5B-3B02-FC1EA7C68F82}"/>
              </a:ext>
            </a:extLst>
          </p:cNvPr>
          <p:cNvCxnSpPr>
            <a:cxnSpLocks/>
          </p:cNvCxnSpPr>
          <p:nvPr/>
        </p:nvCxnSpPr>
        <p:spPr>
          <a:xfrm>
            <a:off x="2622241" y="3146287"/>
            <a:ext cx="809463" cy="28271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853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Clasificación según los SECTORES PRODUCTIVOS.-</a:t>
            </a:r>
            <a:endParaRPr lang="es-ES" dirty="0">
              <a:solidFill>
                <a:srgbClr val="0070C0"/>
              </a:solidFill>
            </a:endParaRPr>
          </a:p>
        </p:txBody>
      </p:sp>
      <p:sp>
        <p:nvSpPr>
          <p:cNvPr id="6" name="CuadroTexto 5">
            <a:extLst>
              <a:ext uri="{FF2B5EF4-FFF2-40B4-BE49-F238E27FC236}">
                <a16:creationId xmlns:a16="http://schemas.microsoft.com/office/drawing/2014/main" id="{437E8791-2033-6E8E-2E75-758560C67C27}"/>
              </a:ext>
            </a:extLst>
          </p:cNvPr>
          <p:cNvSpPr txBox="1"/>
          <p:nvPr/>
        </p:nvSpPr>
        <p:spPr>
          <a:xfrm>
            <a:off x="551384" y="2228671"/>
            <a:ext cx="3080423" cy="1323439"/>
          </a:xfrm>
          <a:prstGeom prst="rect">
            <a:avLst/>
          </a:prstGeom>
          <a:noFill/>
        </p:spPr>
        <p:txBody>
          <a:bodyPr wrap="square">
            <a:spAutoFit/>
          </a:bodyPr>
          <a:lstStyle/>
          <a:p>
            <a:pPr marL="109537" indent="0">
              <a:buNone/>
            </a:pPr>
            <a:r>
              <a:rPr lang="es-PE" sz="2000" b="1" dirty="0">
                <a:latin typeface="Arial" panose="020B0604020202020204" pitchFamily="34" charset="0"/>
                <a:cs typeface="Arial" panose="020B0604020202020204" pitchFamily="34" charset="0"/>
              </a:rPr>
              <a:t>LAS EMPRESAS SEGÚN LOS SECTORES PRODUCTIVOS</a:t>
            </a:r>
            <a:endParaRPr lang="es-ES_tradnl" sz="20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AA56AC71-F5D4-5A2C-B25E-8A447E330AC6}"/>
              </a:ext>
            </a:extLst>
          </p:cNvPr>
          <p:cNvSpPr txBox="1"/>
          <p:nvPr/>
        </p:nvSpPr>
        <p:spPr>
          <a:xfrm>
            <a:off x="4151784" y="1867140"/>
            <a:ext cx="5472608" cy="1938992"/>
          </a:xfrm>
          <a:prstGeom prst="rect">
            <a:avLst/>
          </a:prstGeom>
          <a:noFill/>
        </p:spPr>
        <p:txBody>
          <a:bodyPr wrap="square">
            <a:spAutoFit/>
          </a:bodyPr>
          <a:lstStyle/>
          <a:p>
            <a:pPr marL="514350" indent="-514350">
              <a:buAutoNum type="alphaLcParenR"/>
            </a:pPr>
            <a:r>
              <a:rPr lang="es-PE" sz="2400" dirty="0">
                <a:latin typeface="Arial" panose="020B0604020202020204" pitchFamily="34" charset="0"/>
                <a:cs typeface="Arial" panose="020B0604020202020204" pitchFamily="34" charset="0"/>
              </a:rPr>
              <a:t>Empresas del sector primario;</a:t>
            </a:r>
          </a:p>
          <a:p>
            <a:pPr marL="514350" indent="-514350">
              <a:buAutoNum type="alphaLcParenR"/>
            </a:pPr>
            <a:endParaRPr lang="es-PE" sz="2400" dirty="0">
              <a:latin typeface="Arial" panose="020B0604020202020204" pitchFamily="34" charset="0"/>
              <a:cs typeface="Arial" panose="020B0604020202020204" pitchFamily="34" charset="0"/>
            </a:endParaRPr>
          </a:p>
          <a:p>
            <a:pPr marL="514350" indent="-514350">
              <a:buAutoNum type="alphaLcParenR"/>
            </a:pPr>
            <a:r>
              <a:rPr lang="es-PE" sz="2400" dirty="0">
                <a:latin typeface="Arial" panose="020B0604020202020204" pitchFamily="34" charset="0"/>
                <a:cs typeface="Arial" panose="020B0604020202020204" pitchFamily="34" charset="0"/>
              </a:rPr>
              <a:t>Empresas del sector secundario; </a:t>
            </a:r>
          </a:p>
          <a:p>
            <a:pPr marL="514350" indent="-514350">
              <a:buAutoNum type="alphaLcParenR"/>
            </a:pPr>
            <a:endParaRPr lang="es-PE" sz="2400" dirty="0">
              <a:latin typeface="Arial" panose="020B0604020202020204" pitchFamily="34" charset="0"/>
              <a:cs typeface="Arial" panose="020B0604020202020204" pitchFamily="34" charset="0"/>
            </a:endParaRPr>
          </a:p>
          <a:p>
            <a:pPr marL="514350" indent="-514350">
              <a:buAutoNum type="alphaLcParenR"/>
            </a:pPr>
            <a:r>
              <a:rPr lang="es-PE" sz="2400" dirty="0">
                <a:latin typeface="Arial" panose="020B0604020202020204" pitchFamily="34" charset="0"/>
                <a:cs typeface="Arial" panose="020B0604020202020204" pitchFamily="34" charset="0"/>
              </a:rPr>
              <a:t>Empresas del sector terciario.</a:t>
            </a:r>
          </a:p>
        </p:txBody>
      </p:sp>
      <p:cxnSp>
        <p:nvCxnSpPr>
          <p:cNvPr id="12" name="Conector recto de flecha 11">
            <a:extLst>
              <a:ext uri="{FF2B5EF4-FFF2-40B4-BE49-F238E27FC236}">
                <a16:creationId xmlns:a16="http://schemas.microsoft.com/office/drawing/2014/main" id="{FA252177-8215-1130-0F28-57E851323274}"/>
              </a:ext>
            </a:extLst>
          </p:cNvPr>
          <p:cNvCxnSpPr>
            <a:cxnSpLocks/>
          </p:cNvCxnSpPr>
          <p:nvPr/>
        </p:nvCxnSpPr>
        <p:spPr>
          <a:xfrm flipV="1">
            <a:off x="3082332" y="2228671"/>
            <a:ext cx="809463" cy="7573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608B1506-4F3A-85E6-2B68-25FD715B8730}"/>
              </a:ext>
            </a:extLst>
          </p:cNvPr>
          <p:cNvCxnSpPr>
            <a:cxnSpLocks/>
          </p:cNvCxnSpPr>
          <p:nvPr/>
        </p:nvCxnSpPr>
        <p:spPr>
          <a:xfrm flipV="1">
            <a:off x="3082332" y="2836636"/>
            <a:ext cx="809463" cy="14933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EF06C973-24E1-ACC3-FAFC-C9ADAE63CF5E}"/>
              </a:ext>
            </a:extLst>
          </p:cNvPr>
          <p:cNvCxnSpPr>
            <a:cxnSpLocks/>
          </p:cNvCxnSpPr>
          <p:nvPr/>
        </p:nvCxnSpPr>
        <p:spPr>
          <a:xfrm>
            <a:off x="3082332" y="2985971"/>
            <a:ext cx="809463" cy="56613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8452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10009112" cy="533400"/>
          </a:xfrm>
        </p:spPr>
        <p:txBody>
          <a:bodyPr>
            <a:normAutofit/>
          </a:bodyPr>
          <a:lstStyle/>
          <a:p>
            <a:r>
              <a:rPr lang="es-ES" b="1" dirty="0">
                <a:solidFill>
                  <a:srgbClr val="0070C0"/>
                </a:solidFill>
              </a:rPr>
              <a:t>Clasificación según las ACTIVIDADES ECONÓMICAS.-</a:t>
            </a:r>
            <a:endParaRPr lang="es-ES" dirty="0">
              <a:solidFill>
                <a:srgbClr val="0070C0"/>
              </a:solidFill>
            </a:endParaRPr>
          </a:p>
        </p:txBody>
      </p:sp>
      <p:sp>
        <p:nvSpPr>
          <p:cNvPr id="6" name="CuadroTexto 5">
            <a:extLst>
              <a:ext uri="{FF2B5EF4-FFF2-40B4-BE49-F238E27FC236}">
                <a16:creationId xmlns:a16="http://schemas.microsoft.com/office/drawing/2014/main" id="{48238B79-9B48-A5F4-D265-AEEC6B355A4F}"/>
              </a:ext>
            </a:extLst>
          </p:cNvPr>
          <p:cNvSpPr txBox="1"/>
          <p:nvPr/>
        </p:nvSpPr>
        <p:spPr>
          <a:xfrm>
            <a:off x="417596" y="2348880"/>
            <a:ext cx="2870092" cy="1200329"/>
          </a:xfrm>
          <a:prstGeom prst="rect">
            <a:avLst/>
          </a:prstGeom>
          <a:noFill/>
        </p:spPr>
        <p:txBody>
          <a:bodyPr wrap="square">
            <a:spAutoFit/>
          </a:bodyPr>
          <a:lstStyle/>
          <a:p>
            <a:pPr marL="109537" indent="0">
              <a:buNone/>
            </a:pPr>
            <a:r>
              <a:rPr lang="es-PE" sz="1800" b="1" dirty="0"/>
              <a:t>LAS EMPRESAS SEGÚN LAS ACTIVIDADES ECONÓMICAS</a:t>
            </a:r>
            <a:endParaRPr lang="es-ES_tradnl" sz="1800" dirty="0"/>
          </a:p>
        </p:txBody>
      </p:sp>
      <p:sp>
        <p:nvSpPr>
          <p:cNvPr id="9" name="CuadroTexto 8">
            <a:extLst>
              <a:ext uri="{FF2B5EF4-FFF2-40B4-BE49-F238E27FC236}">
                <a16:creationId xmlns:a16="http://schemas.microsoft.com/office/drawing/2014/main" id="{70764985-B09E-1BB9-6583-EB709372D818}"/>
              </a:ext>
            </a:extLst>
          </p:cNvPr>
          <p:cNvSpPr txBox="1"/>
          <p:nvPr/>
        </p:nvSpPr>
        <p:spPr>
          <a:xfrm>
            <a:off x="3863752" y="1916832"/>
            <a:ext cx="4320480" cy="2308324"/>
          </a:xfrm>
          <a:prstGeom prst="rect">
            <a:avLst/>
          </a:prstGeom>
          <a:noFill/>
        </p:spPr>
        <p:txBody>
          <a:bodyPr wrap="square">
            <a:spAutoFit/>
          </a:bodyPr>
          <a:lstStyle/>
          <a:p>
            <a:r>
              <a:rPr lang="es-PE" sz="2400" dirty="0">
                <a:latin typeface="Arial" panose="020B0604020202020204" pitchFamily="34" charset="0"/>
                <a:cs typeface="Arial" panose="020B0604020202020204" pitchFamily="34" charset="0"/>
              </a:rPr>
              <a:t>a) Empresas de producción; </a:t>
            </a:r>
          </a:p>
          <a:p>
            <a:endParaRPr lang="es-PE" sz="2400" dirty="0">
              <a:latin typeface="Arial" panose="020B0604020202020204" pitchFamily="34" charset="0"/>
              <a:cs typeface="Arial" panose="020B0604020202020204" pitchFamily="34" charset="0"/>
            </a:endParaRPr>
          </a:p>
          <a:p>
            <a:r>
              <a:rPr lang="es-PE" sz="2400" dirty="0">
                <a:latin typeface="Arial" panose="020B0604020202020204" pitchFamily="34" charset="0"/>
                <a:cs typeface="Arial" panose="020B0604020202020204" pitchFamily="34" charset="0"/>
              </a:rPr>
              <a:t>b) Empresas comerciales; </a:t>
            </a:r>
          </a:p>
          <a:p>
            <a:endParaRPr lang="es-PE" sz="2400" dirty="0">
              <a:latin typeface="Arial" panose="020B0604020202020204" pitchFamily="34" charset="0"/>
              <a:cs typeface="Arial" panose="020B0604020202020204" pitchFamily="34" charset="0"/>
            </a:endParaRPr>
          </a:p>
          <a:p>
            <a:r>
              <a:rPr lang="es-PE" sz="2400" dirty="0">
                <a:latin typeface="Arial" panose="020B0604020202020204" pitchFamily="34" charset="0"/>
                <a:cs typeface="Arial" panose="020B0604020202020204" pitchFamily="34" charset="0"/>
              </a:rPr>
              <a:t>c) Empresas de servicios. </a:t>
            </a:r>
          </a:p>
          <a:p>
            <a:endParaRPr lang="es-PE" sz="2400" dirty="0">
              <a:latin typeface="Arial" panose="020B0604020202020204" pitchFamily="34" charset="0"/>
              <a:cs typeface="Arial" panose="020B0604020202020204" pitchFamily="34" charset="0"/>
            </a:endParaRPr>
          </a:p>
        </p:txBody>
      </p:sp>
      <p:cxnSp>
        <p:nvCxnSpPr>
          <p:cNvPr id="12" name="Conector recto de flecha 11">
            <a:extLst>
              <a:ext uri="{FF2B5EF4-FFF2-40B4-BE49-F238E27FC236}">
                <a16:creationId xmlns:a16="http://schemas.microsoft.com/office/drawing/2014/main" id="{9535945D-0E21-0722-5B24-0B43838000C8}"/>
              </a:ext>
            </a:extLst>
          </p:cNvPr>
          <p:cNvCxnSpPr>
            <a:cxnSpLocks/>
          </p:cNvCxnSpPr>
          <p:nvPr/>
        </p:nvCxnSpPr>
        <p:spPr>
          <a:xfrm flipV="1">
            <a:off x="2766257" y="2225770"/>
            <a:ext cx="809463" cy="7573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9B264E42-1CD3-A72F-06AA-FD5F56414482}"/>
              </a:ext>
            </a:extLst>
          </p:cNvPr>
          <p:cNvCxnSpPr>
            <a:cxnSpLocks/>
          </p:cNvCxnSpPr>
          <p:nvPr/>
        </p:nvCxnSpPr>
        <p:spPr>
          <a:xfrm flipV="1">
            <a:off x="2766257" y="2833735"/>
            <a:ext cx="809463" cy="14933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B1CDD020-17BB-CCE0-61B8-ADA1FD486254}"/>
              </a:ext>
            </a:extLst>
          </p:cNvPr>
          <p:cNvCxnSpPr>
            <a:cxnSpLocks/>
          </p:cNvCxnSpPr>
          <p:nvPr/>
        </p:nvCxnSpPr>
        <p:spPr>
          <a:xfrm>
            <a:off x="2766257" y="2983070"/>
            <a:ext cx="809463" cy="56613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0410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289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a:bodyPr>
          <a:lstStyle/>
          <a:p>
            <a:r>
              <a:rPr lang="es-ES" b="1" dirty="0">
                <a:solidFill>
                  <a:srgbClr val="0070C0"/>
                </a:solidFill>
              </a:rPr>
              <a:t>Clasificación según la NATURALEZA JURÍDICA</a:t>
            </a:r>
            <a:endParaRPr lang="es-ES" dirty="0">
              <a:solidFill>
                <a:srgbClr val="0070C0"/>
              </a:solidFill>
            </a:endParaRPr>
          </a:p>
        </p:txBody>
      </p:sp>
      <p:sp>
        <p:nvSpPr>
          <p:cNvPr id="6" name="CuadroTexto 5">
            <a:extLst>
              <a:ext uri="{FF2B5EF4-FFF2-40B4-BE49-F238E27FC236}">
                <a16:creationId xmlns:a16="http://schemas.microsoft.com/office/drawing/2014/main" id="{6966F189-0D97-CD62-4352-7CE50B5E1217}"/>
              </a:ext>
            </a:extLst>
          </p:cNvPr>
          <p:cNvSpPr txBox="1"/>
          <p:nvPr/>
        </p:nvSpPr>
        <p:spPr>
          <a:xfrm>
            <a:off x="246498" y="2014472"/>
            <a:ext cx="1914066" cy="1477328"/>
          </a:xfrm>
          <a:prstGeom prst="rect">
            <a:avLst/>
          </a:prstGeom>
          <a:noFill/>
        </p:spPr>
        <p:txBody>
          <a:bodyPr wrap="square">
            <a:spAutoFit/>
          </a:bodyPr>
          <a:lstStyle/>
          <a:p>
            <a:r>
              <a:rPr lang="es-PE" sz="1800" b="1" dirty="0"/>
              <a:t>LAS EMPRESAS SEGÚN LA NATURALEZA JURÍDICA</a:t>
            </a:r>
            <a:endParaRPr lang="es-PE" dirty="0"/>
          </a:p>
        </p:txBody>
      </p:sp>
      <p:sp>
        <p:nvSpPr>
          <p:cNvPr id="9" name="CuadroTexto 8">
            <a:extLst>
              <a:ext uri="{FF2B5EF4-FFF2-40B4-BE49-F238E27FC236}">
                <a16:creationId xmlns:a16="http://schemas.microsoft.com/office/drawing/2014/main" id="{78F72163-52FF-DAC7-6880-8DD17A80CA1A}"/>
              </a:ext>
            </a:extLst>
          </p:cNvPr>
          <p:cNvSpPr txBox="1"/>
          <p:nvPr/>
        </p:nvSpPr>
        <p:spPr>
          <a:xfrm>
            <a:off x="2878516" y="1414308"/>
            <a:ext cx="1312215" cy="2862322"/>
          </a:xfrm>
          <a:prstGeom prst="rect">
            <a:avLst/>
          </a:prstGeom>
          <a:noFill/>
        </p:spPr>
        <p:txBody>
          <a:bodyPr wrap="square">
            <a:spAutoFit/>
          </a:bodyPr>
          <a:lstStyle/>
          <a:p>
            <a:r>
              <a:rPr lang="es-PE" sz="2000" dirty="0">
                <a:latin typeface="Arial" panose="020B0604020202020204" pitchFamily="34" charset="0"/>
                <a:cs typeface="Arial" panose="020B0604020202020204" pitchFamily="34" charset="0"/>
              </a:rPr>
              <a:t>a) Personas Naturales</a:t>
            </a:r>
          </a:p>
          <a:p>
            <a:r>
              <a:rPr lang="es-PE" sz="2000" dirty="0">
                <a:latin typeface="Arial" panose="020B0604020202020204" pitchFamily="34" charset="0"/>
                <a:cs typeface="Arial" panose="020B0604020202020204" pitchFamily="34" charset="0"/>
              </a:rPr>
              <a:t> </a:t>
            </a:r>
          </a:p>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b) Personas Jurídicas</a:t>
            </a:r>
            <a:endParaRPr lang="es-ES" sz="2000" dirty="0">
              <a:latin typeface="Arial" panose="020B0604020202020204" pitchFamily="34" charset="0"/>
              <a:cs typeface="Arial" panose="020B0604020202020204" pitchFamily="34" charset="0"/>
            </a:endParaRPr>
          </a:p>
        </p:txBody>
      </p:sp>
      <p:cxnSp>
        <p:nvCxnSpPr>
          <p:cNvPr id="12" name="Conector recto de flecha 11">
            <a:extLst>
              <a:ext uri="{FF2B5EF4-FFF2-40B4-BE49-F238E27FC236}">
                <a16:creationId xmlns:a16="http://schemas.microsoft.com/office/drawing/2014/main" id="{03D16F6E-C0E4-020D-1280-E520A2EDB75D}"/>
              </a:ext>
            </a:extLst>
          </p:cNvPr>
          <p:cNvCxnSpPr>
            <a:cxnSpLocks/>
          </p:cNvCxnSpPr>
          <p:nvPr/>
        </p:nvCxnSpPr>
        <p:spPr>
          <a:xfrm flipV="1">
            <a:off x="2172892" y="1931153"/>
            <a:ext cx="625952" cy="7654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8AECE2B3-4F54-1DEF-9CE5-95F5726FD044}"/>
              </a:ext>
            </a:extLst>
          </p:cNvPr>
          <p:cNvCxnSpPr>
            <a:cxnSpLocks/>
          </p:cNvCxnSpPr>
          <p:nvPr/>
        </p:nvCxnSpPr>
        <p:spPr>
          <a:xfrm>
            <a:off x="2172892" y="2696554"/>
            <a:ext cx="625952" cy="79524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FDB82E5-A7F0-25E6-262F-E14FE7436FDA}"/>
              </a:ext>
            </a:extLst>
          </p:cNvPr>
          <p:cNvSpPr txBox="1"/>
          <p:nvPr/>
        </p:nvSpPr>
        <p:spPr>
          <a:xfrm>
            <a:off x="9264352" y="1196752"/>
            <a:ext cx="2376264" cy="646331"/>
          </a:xfrm>
          <a:prstGeom prst="rect">
            <a:avLst/>
          </a:prstGeom>
          <a:noFill/>
        </p:spPr>
        <p:txBody>
          <a:bodyPr wrap="square">
            <a:spAutoFit/>
          </a:bodyPr>
          <a:lstStyle/>
          <a:p>
            <a:r>
              <a:rPr lang="es-PE" sz="1800" dirty="0">
                <a:latin typeface="Arial" panose="020B0604020202020204" pitchFamily="34" charset="0"/>
                <a:cs typeface="Arial" panose="020B0604020202020204" pitchFamily="34" charset="0"/>
              </a:rPr>
              <a:t>- Personas naturales con negocio</a:t>
            </a:r>
          </a:p>
        </p:txBody>
      </p:sp>
      <p:sp>
        <p:nvSpPr>
          <p:cNvPr id="8" name="CuadroTexto 7">
            <a:extLst>
              <a:ext uri="{FF2B5EF4-FFF2-40B4-BE49-F238E27FC236}">
                <a16:creationId xmlns:a16="http://schemas.microsoft.com/office/drawing/2014/main" id="{BE4BD6C1-AC30-B118-9899-77CE8363C721}"/>
              </a:ext>
            </a:extLst>
          </p:cNvPr>
          <p:cNvSpPr txBox="1"/>
          <p:nvPr/>
        </p:nvSpPr>
        <p:spPr>
          <a:xfrm>
            <a:off x="8951640" y="3835875"/>
            <a:ext cx="3312368" cy="1477328"/>
          </a:xfrm>
          <a:prstGeom prst="rect">
            <a:avLst/>
          </a:prstGeom>
          <a:noFill/>
        </p:spPr>
        <p:txBody>
          <a:bodyPr wrap="square">
            <a:spAutoFit/>
          </a:bodyPr>
          <a:lstStyle/>
          <a:p>
            <a:pPr marL="342900" indent="-342900">
              <a:buAutoNum type="arabicParenR"/>
            </a:pPr>
            <a:r>
              <a:rPr lang="es-PE" sz="1800" dirty="0">
                <a:latin typeface="Arial" panose="020B0604020202020204" pitchFamily="34" charset="0"/>
                <a:cs typeface="Arial" panose="020B0604020202020204" pitchFamily="34" charset="0"/>
              </a:rPr>
              <a:t>Sociedades Anónimas</a:t>
            </a:r>
          </a:p>
          <a:p>
            <a:pPr marL="342900" indent="-342900">
              <a:buAutoNum type="arabicParenR"/>
            </a:pPr>
            <a:r>
              <a:rPr lang="es-PE" dirty="0">
                <a:latin typeface="Arial" panose="020B0604020202020204" pitchFamily="34" charset="0"/>
                <a:cs typeface="Arial" panose="020B0604020202020204" pitchFamily="34" charset="0"/>
              </a:rPr>
              <a:t>Sociedades Colectivas</a:t>
            </a:r>
          </a:p>
          <a:p>
            <a:pPr marL="342900" indent="-342900">
              <a:buAutoNum type="arabicParenR"/>
            </a:pPr>
            <a:r>
              <a:rPr lang="es-PE" sz="1800" dirty="0">
                <a:latin typeface="Arial" panose="020B0604020202020204" pitchFamily="34" charset="0"/>
                <a:cs typeface="Arial" panose="020B0604020202020204" pitchFamily="34" charset="0"/>
              </a:rPr>
              <a:t>Sociedades de R. Ltda.</a:t>
            </a:r>
          </a:p>
          <a:p>
            <a:pPr marL="342900" indent="-342900">
              <a:buAutoNum type="arabicParenR"/>
            </a:pPr>
            <a:r>
              <a:rPr lang="es-PE" dirty="0">
                <a:latin typeface="Arial" panose="020B0604020202020204" pitchFamily="34" charset="0"/>
                <a:cs typeface="Arial" panose="020B0604020202020204" pitchFamily="34" charset="0"/>
              </a:rPr>
              <a:t>Sociedades en comandita</a:t>
            </a:r>
          </a:p>
          <a:p>
            <a:pPr marL="342900" indent="-342900">
              <a:buAutoNum type="arabicParenR"/>
            </a:pPr>
            <a:r>
              <a:rPr lang="es-PE" sz="1800" dirty="0">
                <a:latin typeface="Arial" panose="020B0604020202020204" pitchFamily="34" charset="0"/>
                <a:cs typeface="Arial" panose="020B0604020202020204" pitchFamily="34" charset="0"/>
              </a:rPr>
              <a:t>Sociedades Civiles</a:t>
            </a:r>
          </a:p>
        </p:txBody>
      </p:sp>
      <p:sp>
        <p:nvSpPr>
          <p:cNvPr id="11" name="CuadroTexto 10">
            <a:extLst>
              <a:ext uri="{FF2B5EF4-FFF2-40B4-BE49-F238E27FC236}">
                <a16:creationId xmlns:a16="http://schemas.microsoft.com/office/drawing/2014/main" id="{5414AA37-5061-E575-7A06-9ADADA95DF08}"/>
              </a:ext>
            </a:extLst>
          </p:cNvPr>
          <p:cNvSpPr txBox="1"/>
          <p:nvPr/>
        </p:nvSpPr>
        <p:spPr>
          <a:xfrm>
            <a:off x="4727848" y="692696"/>
            <a:ext cx="3825385" cy="1015663"/>
          </a:xfrm>
          <a:prstGeom prst="rect">
            <a:avLst/>
          </a:prstGeom>
          <a:noFill/>
          <a:ln>
            <a:solidFill>
              <a:srgbClr val="FF0000"/>
            </a:solidFill>
          </a:ln>
        </p:spPr>
        <p:txBody>
          <a:bodyPr wrap="square">
            <a:spAutoFit/>
          </a:bodyPr>
          <a:lstStyle/>
          <a:p>
            <a:pPr marL="285750" indent="-285750">
              <a:buClr>
                <a:srgbClr val="FF0000"/>
              </a:buClr>
              <a:buFont typeface="Wingdings" panose="05000000000000000000" pitchFamily="2" charset="2"/>
              <a:buChar char="§"/>
            </a:pPr>
            <a:r>
              <a:rPr lang="es-ES" sz="2000" dirty="0">
                <a:latin typeface="Arial" panose="020B0604020202020204" pitchFamily="34" charset="0"/>
                <a:cs typeface="Arial" panose="020B0604020202020204" pitchFamily="34" charset="0"/>
              </a:rPr>
              <a:t>Conductor de negocio propio</a:t>
            </a:r>
          </a:p>
          <a:p>
            <a:pPr marL="285750" indent="-285750">
              <a:buClr>
                <a:srgbClr val="FF0000"/>
              </a:buClr>
              <a:buFont typeface="Wingdings" panose="05000000000000000000" pitchFamily="2" charset="2"/>
              <a:buChar char="§"/>
            </a:pPr>
            <a:r>
              <a:rPr lang="es-ES" sz="2000" dirty="0">
                <a:latin typeface="Arial" panose="020B0604020202020204" pitchFamily="34" charset="0"/>
                <a:cs typeface="Arial" panose="020B0604020202020204" pitchFamily="34" charset="0"/>
              </a:rPr>
              <a:t>Responsable del negocio</a:t>
            </a:r>
          </a:p>
          <a:p>
            <a:pPr marL="285750" indent="-285750">
              <a:buClr>
                <a:srgbClr val="FF0000"/>
              </a:buClr>
              <a:buFont typeface="Wingdings" panose="05000000000000000000" pitchFamily="2" charset="2"/>
              <a:buChar char="§"/>
            </a:pPr>
            <a:r>
              <a:rPr lang="es-ES" sz="2000" dirty="0">
                <a:latin typeface="Arial" panose="020B0604020202020204" pitchFamily="34" charset="0"/>
                <a:cs typeface="Arial" panose="020B0604020202020204" pitchFamily="34" charset="0"/>
              </a:rPr>
              <a:t>Actúa a título personal</a:t>
            </a:r>
          </a:p>
        </p:txBody>
      </p:sp>
      <p:cxnSp>
        <p:nvCxnSpPr>
          <p:cNvPr id="17" name="Conector recto de flecha 16">
            <a:extLst>
              <a:ext uri="{FF2B5EF4-FFF2-40B4-BE49-F238E27FC236}">
                <a16:creationId xmlns:a16="http://schemas.microsoft.com/office/drawing/2014/main" id="{080A380A-E989-D142-9B3E-D6C2193589F0}"/>
              </a:ext>
            </a:extLst>
          </p:cNvPr>
          <p:cNvCxnSpPr>
            <a:cxnSpLocks/>
            <a:stCxn id="11" idx="3"/>
          </p:cNvCxnSpPr>
          <p:nvPr/>
        </p:nvCxnSpPr>
        <p:spPr>
          <a:xfrm>
            <a:off x="8553233" y="1200528"/>
            <a:ext cx="567103" cy="21224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CC5DDE98-2217-D527-4F07-3E417F0B250C}"/>
              </a:ext>
            </a:extLst>
          </p:cNvPr>
          <p:cNvCxnSpPr>
            <a:cxnSpLocks/>
            <a:stCxn id="3" idx="3"/>
          </p:cNvCxnSpPr>
          <p:nvPr/>
        </p:nvCxnSpPr>
        <p:spPr>
          <a:xfrm>
            <a:off x="8553233" y="4333459"/>
            <a:ext cx="279071"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E9F3C289-F732-B665-1B43-3C35D09B9913}"/>
              </a:ext>
            </a:extLst>
          </p:cNvPr>
          <p:cNvCxnSpPr>
            <a:cxnSpLocks/>
          </p:cNvCxnSpPr>
          <p:nvPr/>
        </p:nvCxnSpPr>
        <p:spPr>
          <a:xfrm flipV="1">
            <a:off x="4138001" y="1643121"/>
            <a:ext cx="412348" cy="37135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9111F638-58F1-2ED0-B684-0B9123843FBA}"/>
              </a:ext>
            </a:extLst>
          </p:cNvPr>
          <p:cNvCxnSpPr>
            <a:cxnSpLocks/>
          </p:cNvCxnSpPr>
          <p:nvPr/>
        </p:nvCxnSpPr>
        <p:spPr>
          <a:xfrm>
            <a:off x="4138001" y="3864059"/>
            <a:ext cx="445831"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CBEE0C88-D144-280D-A24A-0FDE2684281A}"/>
              </a:ext>
            </a:extLst>
          </p:cNvPr>
          <p:cNvSpPr txBox="1"/>
          <p:nvPr/>
        </p:nvSpPr>
        <p:spPr>
          <a:xfrm>
            <a:off x="4727848" y="2132856"/>
            <a:ext cx="3825385" cy="4401205"/>
          </a:xfrm>
          <a:prstGeom prst="rect">
            <a:avLst/>
          </a:prstGeom>
          <a:noFill/>
          <a:ln>
            <a:solidFill>
              <a:srgbClr val="C00000"/>
            </a:solidFill>
          </a:ln>
        </p:spPr>
        <p:txBody>
          <a:bodyPr wrap="square">
            <a:spAutoFit/>
          </a:bodyPr>
          <a:lstStyle/>
          <a:p>
            <a:pPr marL="285750" indent="-285750" algn="l">
              <a:buClr>
                <a:srgbClr val="FF0000"/>
              </a:buClr>
              <a:buFont typeface="Wingdings" panose="05000000000000000000" pitchFamily="2" charset="2"/>
              <a:buChar char="§"/>
            </a:pPr>
            <a:r>
              <a:rPr lang="es-ES" sz="2000" dirty="0">
                <a:latin typeface="Arial" panose="020B0604020202020204" pitchFamily="34" charset="0"/>
                <a:cs typeface="Arial" panose="020B0604020202020204" pitchFamily="34" charset="0"/>
              </a:rPr>
              <a:t>Actúas no a título personal sino como empresa</a:t>
            </a:r>
          </a:p>
          <a:p>
            <a:pPr marL="285750" indent="-285750" algn="l">
              <a:buClr>
                <a:srgbClr val="FF0000"/>
              </a:buClr>
              <a:buFont typeface="Wingdings" panose="05000000000000000000" pitchFamily="2" charset="2"/>
              <a:buChar char="§"/>
            </a:pPr>
            <a:r>
              <a:rPr lang="es-ES" sz="2000" dirty="0">
                <a:latin typeface="Arial" panose="020B0604020202020204" pitchFamily="34" charset="0"/>
                <a:cs typeface="Arial" panose="020B0604020202020204" pitchFamily="34" charset="0"/>
              </a:rPr>
              <a:t>Tiene derechos y obligaciones distintos a la persona</a:t>
            </a:r>
          </a:p>
          <a:p>
            <a:pPr marL="285750" indent="-285750" algn="l">
              <a:buClr>
                <a:srgbClr val="FF0000"/>
              </a:buClr>
              <a:buFont typeface="Wingdings" panose="05000000000000000000" pitchFamily="2" charset="2"/>
              <a:buChar char="§"/>
            </a:pPr>
            <a:r>
              <a:rPr lang="es-ES" sz="2000" dirty="0">
                <a:latin typeface="Arial" panose="020B0604020202020204" pitchFamily="34" charset="0"/>
                <a:cs typeface="Arial" panose="020B0604020202020204" pitchFamily="34" charset="0"/>
              </a:rPr>
              <a:t>Puede suscribir contratos</a:t>
            </a:r>
          </a:p>
          <a:p>
            <a:pPr marL="285750" indent="-285750" algn="l">
              <a:buClr>
                <a:srgbClr val="FF0000"/>
              </a:buClr>
              <a:buFont typeface="Wingdings" panose="05000000000000000000" pitchFamily="2" charset="2"/>
              <a:buChar char="§"/>
            </a:pPr>
            <a:r>
              <a:rPr lang="es-ES" sz="2000" dirty="0">
                <a:latin typeface="Arial" panose="020B0604020202020204" pitchFamily="34" charset="0"/>
                <a:cs typeface="Arial" panose="020B0604020202020204" pitchFamily="34" charset="0"/>
              </a:rPr>
              <a:t>Puede ser representada judicialmente</a:t>
            </a:r>
          </a:p>
          <a:p>
            <a:pPr marL="285750" indent="-285750" algn="l">
              <a:buClr>
                <a:srgbClr val="FF0000"/>
              </a:buClr>
              <a:buFont typeface="Wingdings" panose="05000000000000000000" pitchFamily="2" charset="2"/>
              <a:buChar char="§"/>
            </a:pPr>
            <a:r>
              <a:rPr lang="es-ES" sz="2000" dirty="0">
                <a:latin typeface="Arial" panose="020B0604020202020204" pitchFamily="34" charset="0"/>
                <a:cs typeface="Arial" panose="020B0604020202020204" pitchFamily="34" charset="0"/>
              </a:rPr>
              <a:t>Puede ser representada extrajudicialmente</a:t>
            </a:r>
          </a:p>
          <a:p>
            <a:pPr marL="285750" indent="-285750" algn="l">
              <a:buClr>
                <a:srgbClr val="FF0000"/>
              </a:buClr>
              <a:buFont typeface="Wingdings" panose="05000000000000000000" pitchFamily="2" charset="2"/>
              <a:buChar char="§"/>
            </a:pPr>
            <a:r>
              <a:rPr lang="es-ES" sz="2000" dirty="0">
                <a:latin typeface="Arial" panose="020B0604020202020204" pitchFamily="34" charset="0"/>
                <a:cs typeface="Arial" panose="020B0604020202020204" pitchFamily="34" charset="0"/>
              </a:rPr>
              <a:t>Actúa a través de sus representantes legales (Directorio, Gerencia, etc.)</a:t>
            </a:r>
          </a:p>
          <a:p>
            <a:pPr marL="285750" indent="-285750" algn="l">
              <a:buClr>
                <a:srgbClr val="FF0000"/>
              </a:buClr>
              <a:buFont typeface="Wingdings" panose="05000000000000000000" pitchFamily="2" charset="2"/>
              <a:buChar char="§"/>
            </a:pPr>
            <a:r>
              <a:rPr lang="es-ES" sz="2000" dirty="0">
                <a:latin typeface="Arial" panose="020B0604020202020204" pitchFamily="34" charset="0"/>
                <a:cs typeface="Arial" panose="020B0604020202020204" pitchFamily="34" charset="0"/>
              </a:rPr>
              <a:t>(</a:t>
            </a:r>
            <a:r>
              <a:rPr lang="es-ES" sz="2000" dirty="0" err="1">
                <a:latin typeface="Arial" panose="020B0604020202020204" pitchFamily="34" charset="0"/>
                <a:cs typeface="Arial" panose="020B0604020202020204" pitchFamily="34" charset="0"/>
              </a:rPr>
              <a:t>Sunat</a:t>
            </a:r>
            <a:r>
              <a:rPr lang="es-E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564207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289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616404" cy="533400"/>
          </a:xfrm>
        </p:spPr>
        <p:txBody>
          <a:bodyPr>
            <a:normAutofit fontScale="90000"/>
          </a:bodyPr>
          <a:lstStyle/>
          <a:p>
            <a:r>
              <a:rPr lang="es-ES" b="1" dirty="0">
                <a:solidFill>
                  <a:srgbClr val="0070C0"/>
                </a:solidFill>
              </a:rPr>
              <a:t>Empresa según la NATURALEZA JURÍDICA como PERSONA NATURAL</a:t>
            </a:r>
            <a:endParaRPr lang="es-ES" dirty="0">
              <a:solidFill>
                <a:srgbClr val="0070C0"/>
              </a:solidFill>
            </a:endParaRPr>
          </a:p>
        </p:txBody>
      </p:sp>
      <p:sp>
        <p:nvSpPr>
          <p:cNvPr id="6" name="CuadroTexto 5">
            <a:extLst>
              <a:ext uri="{FF2B5EF4-FFF2-40B4-BE49-F238E27FC236}">
                <a16:creationId xmlns:a16="http://schemas.microsoft.com/office/drawing/2014/main" id="{6966F189-0D97-CD62-4352-7CE50B5E1217}"/>
              </a:ext>
            </a:extLst>
          </p:cNvPr>
          <p:cNvSpPr txBox="1"/>
          <p:nvPr/>
        </p:nvSpPr>
        <p:spPr>
          <a:xfrm>
            <a:off x="246498" y="2014472"/>
            <a:ext cx="1914066" cy="1477328"/>
          </a:xfrm>
          <a:prstGeom prst="rect">
            <a:avLst/>
          </a:prstGeom>
          <a:noFill/>
        </p:spPr>
        <p:txBody>
          <a:bodyPr wrap="square">
            <a:spAutoFit/>
          </a:bodyPr>
          <a:lstStyle/>
          <a:p>
            <a:r>
              <a:rPr lang="es-PE" sz="1800" b="1" dirty="0"/>
              <a:t>LAS EMPRESAS SEGÚN LA NATURALEZA JURÍDICA</a:t>
            </a:r>
            <a:endParaRPr lang="es-PE" dirty="0"/>
          </a:p>
        </p:txBody>
      </p:sp>
      <p:sp>
        <p:nvSpPr>
          <p:cNvPr id="9" name="CuadroTexto 8">
            <a:extLst>
              <a:ext uri="{FF2B5EF4-FFF2-40B4-BE49-F238E27FC236}">
                <a16:creationId xmlns:a16="http://schemas.microsoft.com/office/drawing/2014/main" id="{78F72163-52FF-DAC7-6880-8DD17A80CA1A}"/>
              </a:ext>
            </a:extLst>
          </p:cNvPr>
          <p:cNvSpPr txBox="1"/>
          <p:nvPr/>
        </p:nvSpPr>
        <p:spPr>
          <a:xfrm>
            <a:off x="2878516" y="1414308"/>
            <a:ext cx="1312215" cy="1631216"/>
          </a:xfrm>
          <a:prstGeom prst="rect">
            <a:avLst/>
          </a:prstGeom>
          <a:noFill/>
        </p:spPr>
        <p:txBody>
          <a:bodyPr wrap="square">
            <a:spAutoFit/>
          </a:bodyPr>
          <a:lstStyle/>
          <a:p>
            <a:r>
              <a:rPr lang="es-PE" sz="2000" dirty="0">
                <a:latin typeface="Arial" panose="020B0604020202020204" pitchFamily="34" charset="0"/>
                <a:cs typeface="Arial" panose="020B0604020202020204" pitchFamily="34" charset="0"/>
              </a:rPr>
              <a:t>a) Personas Naturales</a:t>
            </a:r>
          </a:p>
          <a:p>
            <a:r>
              <a:rPr lang="es-PE" sz="2000" dirty="0">
                <a:latin typeface="Arial" panose="020B0604020202020204" pitchFamily="34" charset="0"/>
                <a:cs typeface="Arial" panose="020B0604020202020204" pitchFamily="34" charset="0"/>
              </a:rPr>
              <a:t> </a:t>
            </a:r>
          </a:p>
          <a:p>
            <a:endParaRPr lang="es-PE" sz="2000" dirty="0">
              <a:latin typeface="Arial" panose="020B0604020202020204" pitchFamily="34" charset="0"/>
              <a:cs typeface="Arial" panose="020B0604020202020204" pitchFamily="34" charset="0"/>
            </a:endParaRPr>
          </a:p>
        </p:txBody>
      </p:sp>
      <p:cxnSp>
        <p:nvCxnSpPr>
          <p:cNvPr id="12" name="Conector recto de flecha 11">
            <a:extLst>
              <a:ext uri="{FF2B5EF4-FFF2-40B4-BE49-F238E27FC236}">
                <a16:creationId xmlns:a16="http://schemas.microsoft.com/office/drawing/2014/main" id="{03D16F6E-C0E4-020D-1280-E520A2EDB75D}"/>
              </a:ext>
            </a:extLst>
          </p:cNvPr>
          <p:cNvCxnSpPr>
            <a:cxnSpLocks/>
          </p:cNvCxnSpPr>
          <p:nvPr/>
        </p:nvCxnSpPr>
        <p:spPr>
          <a:xfrm flipV="1">
            <a:off x="2172892" y="1931153"/>
            <a:ext cx="625952" cy="7654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8AECE2B3-4F54-1DEF-9CE5-95F5726FD044}"/>
              </a:ext>
            </a:extLst>
          </p:cNvPr>
          <p:cNvCxnSpPr>
            <a:cxnSpLocks/>
          </p:cNvCxnSpPr>
          <p:nvPr/>
        </p:nvCxnSpPr>
        <p:spPr>
          <a:xfrm>
            <a:off x="2172892" y="2696554"/>
            <a:ext cx="625952" cy="79524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5414AA37-5061-E575-7A06-9ADADA95DF08}"/>
              </a:ext>
            </a:extLst>
          </p:cNvPr>
          <p:cNvSpPr txBox="1"/>
          <p:nvPr/>
        </p:nvSpPr>
        <p:spPr>
          <a:xfrm>
            <a:off x="4729603" y="692696"/>
            <a:ext cx="7215899" cy="5632311"/>
          </a:xfrm>
          <a:prstGeom prst="rect">
            <a:avLst/>
          </a:prstGeom>
          <a:noFill/>
        </p:spPr>
        <p:txBody>
          <a:bodyPr wrap="square">
            <a:spAutoFit/>
          </a:bodyPr>
          <a:lstStyle/>
          <a:p>
            <a:pPr algn="l">
              <a:buClr>
                <a:srgbClr val="FF0000"/>
              </a:buClr>
            </a:pPr>
            <a:r>
              <a:rPr lang="es-ES" b="1" i="0" dirty="0">
                <a:effectLst/>
                <a:latin typeface="Roboto" panose="02000000000000000000" pitchFamily="2" charset="0"/>
              </a:rPr>
              <a:t>Como persona natural con negocio</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Persona que ejerce derechos y cumple obligaciones a título personal.</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Al constituir tu negocio como Persona Natural, asumes todas obligaciones. Esto significa que aceptas asumir la responsabilidad y garantizas con tu patrimonio y bienes el pago de las deudas u obligaciones que pudiera contraer la empresa.</a:t>
            </a:r>
          </a:p>
          <a:p>
            <a:pPr marL="285750" indent="-285750" algn="l">
              <a:buClr>
                <a:srgbClr val="FF0000"/>
              </a:buClr>
              <a:buFont typeface="Wingdings" panose="05000000000000000000" pitchFamily="2" charset="2"/>
              <a:buChar char="§"/>
            </a:pPr>
            <a:endParaRPr lang="es-ES" dirty="0">
              <a:solidFill>
                <a:srgbClr val="333333"/>
              </a:solidFill>
              <a:latin typeface="Roboto" panose="02000000000000000000" pitchFamily="2" charset="0"/>
            </a:endParaRPr>
          </a:p>
          <a:p>
            <a:pPr algn="l">
              <a:buClr>
                <a:srgbClr val="FF0000"/>
              </a:buClr>
            </a:pPr>
            <a:r>
              <a:rPr lang="es-ES" b="0" i="0" dirty="0">
                <a:solidFill>
                  <a:srgbClr val="333333"/>
                </a:solidFill>
                <a:effectLst/>
                <a:latin typeface="Roboto" panose="02000000000000000000" pitchFamily="2" charset="0"/>
              </a:rPr>
              <a:t>Te conviene elegir Persona Natural cuando:</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Vas a iniciar negocios pequeños como bodegas, juguerías, peluquerías, zapaterías, bazares, entre otros.</a:t>
            </a:r>
          </a:p>
          <a:p>
            <a:pPr marL="285750" indent="-285750" algn="l">
              <a:buClr>
                <a:srgbClr val="FF0000"/>
              </a:buClr>
              <a:buFont typeface="Wingdings" panose="05000000000000000000" pitchFamily="2" charset="2"/>
              <a:buChar char="§"/>
            </a:pPr>
            <a:endParaRPr lang="es-ES" dirty="0">
              <a:solidFill>
                <a:srgbClr val="333333"/>
              </a:solidFill>
              <a:latin typeface="Roboto" panose="02000000000000000000" pitchFamily="2" charset="0"/>
            </a:endParaRP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Realizas actividades que están comprendidas en el Nuevo RUS (Régimen Único Simplificado) o tienes negocios en donde tus clientes van a ser principalmente personas, no empresas.</a:t>
            </a:r>
          </a:p>
          <a:p>
            <a:pPr marL="285750" indent="-285750" algn="l">
              <a:buClr>
                <a:srgbClr val="FF0000"/>
              </a:buClr>
              <a:buFont typeface="Wingdings" panose="05000000000000000000" pitchFamily="2" charset="2"/>
              <a:buChar char="§"/>
            </a:pPr>
            <a:endParaRPr lang="es-ES" b="0" i="0" dirty="0">
              <a:solidFill>
                <a:srgbClr val="333333"/>
              </a:solidFill>
              <a:effectLst/>
              <a:latin typeface="Roboto" panose="02000000000000000000" pitchFamily="2" charset="0"/>
            </a:endParaRP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Quieres hacer negocios en los que tu exposición al riesgo (responsabilidad ilimitada) ante posibles deudas u obligaciones con terceros sea manejable considerando tu patrimonio personal.</a:t>
            </a:r>
          </a:p>
          <a:p>
            <a:pPr algn="l">
              <a:buClr>
                <a:srgbClr val="FF0000"/>
              </a:buClr>
            </a:pPr>
            <a:r>
              <a:rPr lang="es-ES" dirty="0">
                <a:solidFill>
                  <a:srgbClr val="333333"/>
                </a:solidFill>
                <a:latin typeface="Roboto" panose="02000000000000000000" pitchFamily="2" charset="0"/>
              </a:rPr>
              <a:t>     (</a:t>
            </a:r>
            <a:r>
              <a:rPr lang="es-ES" dirty="0" err="1">
                <a:solidFill>
                  <a:srgbClr val="333333"/>
                </a:solidFill>
                <a:latin typeface="Roboto" panose="02000000000000000000" pitchFamily="2" charset="0"/>
              </a:rPr>
              <a:t>Sunat</a:t>
            </a:r>
            <a:r>
              <a:rPr lang="es-ES" dirty="0">
                <a:solidFill>
                  <a:srgbClr val="333333"/>
                </a:solidFill>
                <a:latin typeface="Roboto" panose="02000000000000000000" pitchFamily="2" charset="0"/>
              </a:rPr>
              <a:t>)</a:t>
            </a:r>
          </a:p>
        </p:txBody>
      </p:sp>
      <p:cxnSp>
        <p:nvCxnSpPr>
          <p:cNvPr id="23" name="Conector recto de flecha 22">
            <a:extLst>
              <a:ext uri="{FF2B5EF4-FFF2-40B4-BE49-F238E27FC236}">
                <a16:creationId xmlns:a16="http://schemas.microsoft.com/office/drawing/2014/main" id="{E9F3C289-F732-B665-1B43-3C35D09B9913}"/>
              </a:ext>
            </a:extLst>
          </p:cNvPr>
          <p:cNvCxnSpPr>
            <a:cxnSpLocks/>
          </p:cNvCxnSpPr>
          <p:nvPr/>
        </p:nvCxnSpPr>
        <p:spPr>
          <a:xfrm flipV="1">
            <a:off x="4138001" y="1643121"/>
            <a:ext cx="412348" cy="37135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330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sp>
        <p:nvSpPr>
          <p:cNvPr id="6" name="CuadroTexto 5">
            <a:extLst>
              <a:ext uri="{FF2B5EF4-FFF2-40B4-BE49-F238E27FC236}">
                <a16:creationId xmlns:a16="http://schemas.microsoft.com/office/drawing/2014/main" id="{6966F189-0D97-CD62-4352-7CE50B5E1217}"/>
              </a:ext>
            </a:extLst>
          </p:cNvPr>
          <p:cNvSpPr txBox="1"/>
          <p:nvPr/>
        </p:nvSpPr>
        <p:spPr>
          <a:xfrm>
            <a:off x="246498" y="2014472"/>
            <a:ext cx="1914066" cy="1477328"/>
          </a:xfrm>
          <a:prstGeom prst="rect">
            <a:avLst/>
          </a:prstGeom>
          <a:noFill/>
        </p:spPr>
        <p:txBody>
          <a:bodyPr wrap="square">
            <a:spAutoFit/>
          </a:bodyPr>
          <a:lstStyle/>
          <a:p>
            <a:r>
              <a:rPr lang="es-PE" sz="1800" b="1" dirty="0"/>
              <a:t>LAS EMPRESAS SEGÚN LA NATURALEZA JURÍDICA</a:t>
            </a:r>
            <a:endParaRPr lang="es-PE" dirty="0"/>
          </a:p>
        </p:txBody>
      </p:sp>
      <p:sp>
        <p:nvSpPr>
          <p:cNvPr id="9" name="CuadroTexto 8">
            <a:extLst>
              <a:ext uri="{FF2B5EF4-FFF2-40B4-BE49-F238E27FC236}">
                <a16:creationId xmlns:a16="http://schemas.microsoft.com/office/drawing/2014/main" id="{78F72163-52FF-DAC7-6880-8DD17A80CA1A}"/>
              </a:ext>
            </a:extLst>
          </p:cNvPr>
          <p:cNvSpPr txBox="1"/>
          <p:nvPr/>
        </p:nvSpPr>
        <p:spPr>
          <a:xfrm>
            <a:off x="2878516" y="1414308"/>
            <a:ext cx="1312215" cy="2554545"/>
          </a:xfrm>
          <a:prstGeom prst="rect">
            <a:avLst/>
          </a:prstGeom>
          <a:noFill/>
        </p:spPr>
        <p:txBody>
          <a:bodyPr wrap="square">
            <a:spAutoFit/>
          </a:bodyPr>
          <a:lstStyle/>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 </a:t>
            </a:r>
          </a:p>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b) Personas Jurídicas</a:t>
            </a:r>
            <a:endParaRPr lang="es-ES" sz="2000" dirty="0">
              <a:latin typeface="Arial" panose="020B0604020202020204" pitchFamily="34" charset="0"/>
              <a:cs typeface="Arial" panose="020B0604020202020204" pitchFamily="34" charset="0"/>
            </a:endParaRPr>
          </a:p>
        </p:txBody>
      </p:sp>
      <p:cxnSp>
        <p:nvCxnSpPr>
          <p:cNvPr id="12" name="Conector recto de flecha 11">
            <a:extLst>
              <a:ext uri="{FF2B5EF4-FFF2-40B4-BE49-F238E27FC236}">
                <a16:creationId xmlns:a16="http://schemas.microsoft.com/office/drawing/2014/main" id="{03D16F6E-C0E4-020D-1280-E520A2EDB75D}"/>
              </a:ext>
            </a:extLst>
          </p:cNvPr>
          <p:cNvCxnSpPr>
            <a:cxnSpLocks/>
          </p:cNvCxnSpPr>
          <p:nvPr/>
        </p:nvCxnSpPr>
        <p:spPr>
          <a:xfrm flipV="1">
            <a:off x="2172892" y="1931153"/>
            <a:ext cx="625952" cy="7654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8AECE2B3-4F54-1DEF-9CE5-95F5726FD044}"/>
              </a:ext>
            </a:extLst>
          </p:cNvPr>
          <p:cNvCxnSpPr>
            <a:cxnSpLocks/>
          </p:cNvCxnSpPr>
          <p:nvPr/>
        </p:nvCxnSpPr>
        <p:spPr>
          <a:xfrm>
            <a:off x="2172892" y="2696554"/>
            <a:ext cx="625952" cy="79524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5414AA37-5061-E575-7A06-9ADADA95DF08}"/>
              </a:ext>
            </a:extLst>
          </p:cNvPr>
          <p:cNvSpPr txBox="1"/>
          <p:nvPr/>
        </p:nvSpPr>
        <p:spPr>
          <a:xfrm>
            <a:off x="4550349" y="555059"/>
            <a:ext cx="7395153" cy="6186309"/>
          </a:xfrm>
          <a:prstGeom prst="rect">
            <a:avLst/>
          </a:prstGeom>
          <a:noFill/>
        </p:spPr>
        <p:txBody>
          <a:bodyPr wrap="square">
            <a:spAutoFit/>
          </a:bodyPr>
          <a:lstStyle/>
          <a:p>
            <a:pPr algn="l">
              <a:buClr>
                <a:srgbClr val="FF0000"/>
              </a:buClr>
            </a:pPr>
            <a:r>
              <a:rPr lang="es-ES" b="1" i="0" dirty="0">
                <a:effectLst/>
                <a:latin typeface="Roboto" panose="02000000000000000000" pitchFamily="2" charset="0"/>
              </a:rPr>
              <a:t>Como persona jurídica</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Es una entidad </a:t>
            </a:r>
            <a:r>
              <a:rPr lang="es-ES" b="1" i="0" dirty="0">
                <a:solidFill>
                  <a:srgbClr val="333333"/>
                </a:solidFill>
                <a:effectLst/>
                <a:latin typeface="Roboto" panose="02000000000000000000" pitchFamily="2" charset="0"/>
              </a:rPr>
              <a:t>conformada por una, </a:t>
            </a:r>
            <a:r>
              <a:rPr lang="es-ES" i="0" dirty="0">
                <a:solidFill>
                  <a:srgbClr val="333333"/>
                </a:solidFill>
                <a:effectLst/>
                <a:latin typeface="Roboto" panose="02000000000000000000" pitchFamily="2" charset="0"/>
              </a:rPr>
              <a:t>dos o más </a:t>
            </a:r>
            <a:r>
              <a:rPr lang="es-ES" b="0" i="0" dirty="0">
                <a:solidFill>
                  <a:srgbClr val="333333"/>
                </a:solidFill>
                <a:effectLst/>
                <a:latin typeface="Roboto" panose="02000000000000000000" pitchFamily="2" charset="0"/>
              </a:rPr>
              <a:t>personas que ejerce derechos y cumple obligaciones a nombre de la empresa creada.</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Cuando abres un negocio como Persona Jurídica, es la </a:t>
            </a:r>
            <a:r>
              <a:rPr lang="es-ES" b="1" i="0" dirty="0">
                <a:solidFill>
                  <a:srgbClr val="333333"/>
                </a:solidFill>
                <a:effectLst/>
                <a:latin typeface="Roboto" panose="02000000000000000000" pitchFamily="2" charset="0"/>
              </a:rPr>
              <a:t>empresa</a:t>
            </a:r>
            <a:r>
              <a:rPr lang="es-ES" b="0" i="0" dirty="0">
                <a:solidFill>
                  <a:srgbClr val="333333"/>
                </a:solidFill>
                <a:effectLst/>
                <a:latin typeface="Roboto" panose="02000000000000000000" pitchFamily="2" charset="0"/>
              </a:rPr>
              <a:t> y no tú personalmente quien </a:t>
            </a:r>
            <a:r>
              <a:rPr lang="es-ES" b="1" i="0" dirty="0">
                <a:solidFill>
                  <a:srgbClr val="333333"/>
                </a:solidFill>
                <a:effectLst/>
                <a:latin typeface="Roboto" panose="02000000000000000000" pitchFamily="2" charset="0"/>
              </a:rPr>
              <a:t>asume las obligaciones</a:t>
            </a:r>
            <a:r>
              <a:rPr lang="es-ES" b="0" i="0" dirty="0">
                <a:solidFill>
                  <a:srgbClr val="333333"/>
                </a:solidFill>
                <a:effectLst/>
                <a:latin typeface="Roboto" panose="02000000000000000000" pitchFamily="2" charset="0"/>
              </a:rPr>
              <a:t>. Esto implica que las deudas u obligaciones que pueda contraer la empresa están garantizadas y se limitan solo a los </a:t>
            </a:r>
            <a:r>
              <a:rPr lang="es-ES" b="1" i="0" dirty="0">
                <a:solidFill>
                  <a:srgbClr val="333333"/>
                </a:solidFill>
                <a:effectLst/>
                <a:latin typeface="Roboto" panose="02000000000000000000" pitchFamily="2" charset="0"/>
              </a:rPr>
              <a:t>bienes que estén registrados </a:t>
            </a:r>
            <a:r>
              <a:rPr lang="es-ES" b="0" i="0" dirty="0">
                <a:solidFill>
                  <a:srgbClr val="333333"/>
                </a:solidFill>
                <a:effectLst/>
                <a:latin typeface="Roboto" panose="02000000000000000000" pitchFamily="2" charset="0"/>
              </a:rPr>
              <a:t>a su nombre.</a:t>
            </a:r>
          </a:p>
          <a:p>
            <a:pPr algn="l">
              <a:buClr>
                <a:srgbClr val="FF0000"/>
              </a:buClr>
            </a:pPr>
            <a:endParaRPr lang="es-ES" b="0" i="0" dirty="0">
              <a:solidFill>
                <a:srgbClr val="333333"/>
              </a:solidFill>
              <a:effectLst/>
              <a:latin typeface="Roboto" panose="02000000000000000000" pitchFamily="2" charset="0"/>
            </a:endParaRPr>
          </a:p>
          <a:p>
            <a:pPr algn="l">
              <a:buClr>
                <a:srgbClr val="FF0000"/>
              </a:buClr>
            </a:pPr>
            <a:r>
              <a:rPr lang="es-ES" b="0" i="0" dirty="0">
                <a:solidFill>
                  <a:srgbClr val="333333"/>
                </a:solidFill>
                <a:effectLst/>
                <a:latin typeface="Roboto" panose="02000000000000000000" pitchFamily="2" charset="0"/>
              </a:rPr>
              <a:t>Te conviene elegir Persona Jurídica cuando:</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Necesitas mayor </a:t>
            </a:r>
            <a:r>
              <a:rPr lang="es-ES" b="1" i="0" dirty="0">
                <a:solidFill>
                  <a:srgbClr val="333333"/>
                </a:solidFill>
                <a:effectLst/>
                <a:latin typeface="Roboto" panose="02000000000000000000" pitchFamily="2" charset="0"/>
              </a:rPr>
              <a:t>reputación en el mercado </a:t>
            </a:r>
            <a:r>
              <a:rPr lang="es-ES" b="0" i="0" dirty="0">
                <a:solidFill>
                  <a:srgbClr val="333333"/>
                </a:solidFill>
                <a:effectLst/>
                <a:latin typeface="Roboto" panose="02000000000000000000" pitchFamily="2" charset="0"/>
              </a:rPr>
              <a:t>y quieres tener clientes más grandes o importantes (empresas).</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Necesitas </a:t>
            </a:r>
            <a:r>
              <a:rPr lang="es-ES" b="1" i="0" dirty="0">
                <a:solidFill>
                  <a:srgbClr val="333333"/>
                </a:solidFill>
                <a:effectLst/>
                <a:latin typeface="Roboto" panose="02000000000000000000" pitchFamily="2" charset="0"/>
              </a:rPr>
              <a:t>acceder a créditos o préstamos en bancos </a:t>
            </a:r>
            <a:r>
              <a:rPr lang="es-ES" b="0" i="0" dirty="0">
                <a:solidFill>
                  <a:srgbClr val="333333"/>
                </a:solidFill>
                <a:effectLst/>
                <a:latin typeface="Roboto" panose="02000000000000000000" pitchFamily="2" charset="0"/>
              </a:rPr>
              <a:t>y entidades financieras en mejores condiciones.</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Quieres asegurarte de que si algo sale mal en tu negocio, </a:t>
            </a:r>
            <a:r>
              <a:rPr lang="es-ES" b="1" i="0" dirty="0">
                <a:solidFill>
                  <a:srgbClr val="333333"/>
                </a:solidFill>
                <a:effectLst/>
                <a:latin typeface="Roboto" panose="02000000000000000000" pitchFamily="2" charset="0"/>
              </a:rPr>
              <a:t>se afecten los fondos o bienes de la empresa, no tus bienes </a:t>
            </a:r>
            <a:r>
              <a:rPr lang="es-ES" b="0" i="0" dirty="0">
                <a:solidFill>
                  <a:srgbClr val="333333"/>
                </a:solidFill>
                <a:effectLst/>
                <a:latin typeface="Roboto" panose="02000000000000000000" pitchFamily="2" charset="0"/>
              </a:rPr>
              <a:t>personales.</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Necesitas que ingresen </a:t>
            </a:r>
            <a:r>
              <a:rPr lang="es-ES" b="1" i="0" dirty="0">
                <a:solidFill>
                  <a:srgbClr val="333333"/>
                </a:solidFill>
                <a:effectLst/>
                <a:latin typeface="Roboto" panose="02000000000000000000" pitchFamily="2" charset="0"/>
              </a:rPr>
              <a:t>inversionistas</a:t>
            </a:r>
            <a:r>
              <a:rPr lang="es-ES" b="0" i="0" dirty="0">
                <a:solidFill>
                  <a:srgbClr val="333333"/>
                </a:solidFill>
                <a:effectLst/>
                <a:latin typeface="Roboto" panose="02000000000000000000" pitchFamily="2" charset="0"/>
              </a:rPr>
              <a:t> o más socios que contribuyan con tu empresa, pues es más fácil transferir participaciones.</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Piensas que, eventualmente, puedes </a:t>
            </a:r>
            <a:r>
              <a:rPr lang="es-ES" b="1" i="0" dirty="0">
                <a:solidFill>
                  <a:srgbClr val="333333"/>
                </a:solidFill>
                <a:effectLst/>
                <a:latin typeface="Roboto" panose="02000000000000000000" pitchFamily="2" charset="0"/>
              </a:rPr>
              <a:t>vender tu negocio </a:t>
            </a:r>
            <a:r>
              <a:rPr lang="es-ES" b="0" i="0" dirty="0">
                <a:solidFill>
                  <a:srgbClr val="333333"/>
                </a:solidFill>
                <a:effectLst/>
                <a:latin typeface="Roboto" panose="02000000000000000000" pitchFamily="2" charset="0"/>
              </a:rPr>
              <a:t>o disolverlo luego de un tiempo. En ese caso, es más fácil hacerlo como Persona Jurídica (</a:t>
            </a:r>
            <a:r>
              <a:rPr lang="es-ES" b="0" i="0" dirty="0" err="1">
                <a:solidFill>
                  <a:srgbClr val="333333"/>
                </a:solidFill>
                <a:effectLst/>
                <a:latin typeface="Roboto" panose="02000000000000000000" pitchFamily="2" charset="0"/>
              </a:rPr>
              <a:t>Sunat</a:t>
            </a:r>
            <a:r>
              <a:rPr lang="es-ES" b="0" i="0" dirty="0">
                <a:solidFill>
                  <a:srgbClr val="333333"/>
                </a:solidFill>
                <a:effectLst/>
                <a:latin typeface="Roboto" panose="02000000000000000000" pitchFamily="2" charset="0"/>
              </a:rPr>
              <a:t>)</a:t>
            </a:r>
            <a:endParaRPr lang="es-ES" dirty="0">
              <a:solidFill>
                <a:srgbClr val="333333"/>
              </a:solidFill>
              <a:latin typeface="Roboto" panose="02000000000000000000" pitchFamily="2" charset="0"/>
            </a:endParaRPr>
          </a:p>
        </p:txBody>
      </p:sp>
      <p:cxnSp>
        <p:nvCxnSpPr>
          <p:cNvPr id="23" name="Conector recto de flecha 22">
            <a:extLst>
              <a:ext uri="{FF2B5EF4-FFF2-40B4-BE49-F238E27FC236}">
                <a16:creationId xmlns:a16="http://schemas.microsoft.com/office/drawing/2014/main" id="{E9F3C289-F732-B665-1B43-3C35D09B9913}"/>
              </a:ext>
            </a:extLst>
          </p:cNvPr>
          <p:cNvCxnSpPr>
            <a:cxnSpLocks/>
          </p:cNvCxnSpPr>
          <p:nvPr/>
        </p:nvCxnSpPr>
        <p:spPr>
          <a:xfrm flipV="1">
            <a:off x="3901632" y="2686752"/>
            <a:ext cx="412348" cy="37135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944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sp>
        <p:nvSpPr>
          <p:cNvPr id="6" name="CuadroTexto 5">
            <a:extLst>
              <a:ext uri="{FF2B5EF4-FFF2-40B4-BE49-F238E27FC236}">
                <a16:creationId xmlns:a16="http://schemas.microsoft.com/office/drawing/2014/main" id="{6966F189-0D97-CD62-4352-7CE50B5E1217}"/>
              </a:ext>
            </a:extLst>
          </p:cNvPr>
          <p:cNvSpPr txBox="1"/>
          <p:nvPr/>
        </p:nvSpPr>
        <p:spPr>
          <a:xfrm>
            <a:off x="246498" y="2014472"/>
            <a:ext cx="1914066" cy="1477328"/>
          </a:xfrm>
          <a:prstGeom prst="rect">
            <a:avLst/>
          </a:prstGeom>
          <a:noFill/>
        </p:spPr>
        <p:txBody>
          <a:bodyPr wrap="square">
            <a:spAutoFit/>
          </a:bodyPr>
          <a:lstStyle/>
          <a:p>
            <a:r>
              <a:rPr lang="es-PE" sz="1800" b="1" dirty="0"/>
              <a:t>LAS EMPRESAS SEGÚN LA NATURALEZA JURÍDICA</a:t>
            </a:r>
            <a:endParaRPr lang="es-PE" dirty="0"/>
          </a:p>
        </p:txBody>
      </p:sp>
      <p:sp>
        <p:nvSpPr>
          <p:cNvPr id="9" name="CuadroTexto 8">
            <a:extLst>
              <a:ext uri="{FF2B5EF4-FFF2-40B4-BE49-F238E27FC236}">
                <a16:creationId xmlns:a16="http://schemas.microsoft.com/office/drawing/2014/main" id="{78F72163-52FF-DAC7-6880-8DD17A80CA1A}"/>
              </a:ext>
            </a:extLst>
          </p:cNvPr>
          <p:cNvSpPr txBox="1"/>
          <p:nvPr/>
        </p:nvSpPr>
        <p:spPr>
          <a:xfrm>
            <a:off x="2878516" y="1414308"/>
            <a:ext cx="1312215" cy="2554545"/>
          </a:xfrm>
          <a:prstGeom prst="rect">
            <a:avLst/>
          </a:prstGeom>
          <a:noFill/>
        </p:spPr>
        <p:txBody>
          <a:bodyPr wrap="square">
            <a:spAutoFit/>
          </a:bodyPr>
          <a:lstStyle/>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 </a:t>
            </a:r>
          </a:p>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b) Personas Jurídicas</a:t>
            </a:r>
            <a:endParaRPr lang="es-ES" sz="2000" dirty="0">
              <a:latin typeface="Arial" panose="020B0604020202020204" pitchFamily="34" charset="0"/>
              <a:cs typeface="Arial" panose="020B0604020202020204" pitchFamily="34" charset="0"/>
            </a:endParaRPr>
          </a:p>
        </p:txBody>
      </p:sp>
      <p:cxnSp>
        <p:nvCxnSpPr>
          <p:cNvPr id="12" name="Conector recto de flecha 11">
            <a:extLst>
              <a:ext uri="{FF2B5EF4-FFF2-40B4-BE49-F238E27FC236}">
                <a16:creationId xmlns:a16="http://schemas.microsoft.com/office/drawing/2014/main" id="{03D16F6E-C0E4-020D-1280-E520A2EDB75D}"/>
              </a:ext>
            </a:extLst>
          </p:cNvPr>
          <p:cNvCxnSpPr>
            <a:cxnSpLocks/>
          </p:cNvCxnSpPr>
          <p:nvPr/>
        </p:nvCxnSpPr>
        <p:spPr>
          <a:xfrm flipV="1">
            <a:off x="2172892" y="1931153"/>
            <a:ext cx="625952" cy="7654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8AECE2B3-4F54-1DEF-9CE5-95F5726FD044}"/>
              </a:ext>
            </a:extLst>
          </p:cNvPr>
          <p:cNvCxnSpPr>
            <a:cxnSpLocks/>
          </p:cNvCxnSpPr>
          <p:nvPr/>
        </p:nvCxnSpPr>
        <p:spPr>
          <a:xfrm>
            <a:off x="2172892" y="2696554"/>
            <a:ext cx="625952" cy="79524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5414AA37-5061-E575-7A06-9ADADA95DF08}"/>
              </a:ext>
            </a:extLst>
          </p:cNvPr>
          <p:cNvSpPr txBox="1"/>
          <p:nvPr/>
        </p:nvSpPr>
        <p:spPr>
          <a:xfrm>
            <a:off x="4655841" y="1302766"/>
            <a:ext cx="6555928" cy="4247317"/>
          </a:xfrm>
          <a:prstGeom prst="rect">
            <a:avLst/>
          </a:prstGeom>
          <a:noFill/>
        </p:spPr>
        <p:txBody>
          <a:bodyPr wrap="square">
            <a:spAutoFit/>
          </a:bodyPr>
          <a:lstStyle/>
          <a:p>
            <a:pPr algn="l"/>
            <a:r>
              <a:rPr lang="es-ES" b="1" i="0" dirty="0">
                <a:effectLst/>
                <a:latin typeface="Roboto" panose="02000000000000000000" pitchFamily="2" charset="0"/>
              </a:rPr>
              <a:t>Proceso para constituir una empresa (Persona Jurídica)</a:t>
            </a:r>
          </a:p>
          <a:p>
            <a:pPr marL="285750" indent="-285750" algn="l">
              <a:buClr>
                <a:srgbClr val="FF0000"/>
              </a:buClr>
              <a:buFont typeface="Wingdings" panose="05000000000000000000" pitchFamily="2" charset="2"/>
              <a:buChar char="§"/>
            </a:pPr>
            <a:endParaRPr lang="es-ES" dirty="0">
              <a:solidFill>
                <a:srgbClr val="333333"/>
              </a:solidFill>
              <a:latin typeface="Roboto" panose="02000000000000000000" pitchFamily="2" charset="0"/>
            </a:endParaRPr>
          </a:p>
          <a:p>
            <a:pPr marL="285750" indent="-285750" algn="l">
              <a:buClr>
                <a:srgbClr val="FF0000"/>
              </a:buClr>
              <a:buFont typeface="Wingdings" panose="05000000000000000000" pitchFamily="2" charset="2"/>
              <a:buChar char="§"/>
            </a:pPr>
            <a:r>
              <a:rPr lang="es-ES" dirty="0">
                <a:solidFill>
                  <a:srgbClr val="333333"/>
                </a:solidFill>
                <a:latin typeface="Roboto" panose="02000000000000000000" pitchFamily="2" charset="0"/>
              </a:rPr>
              <a:t>1) Búsqueda y reserva de nombre </a:t>
            </a:r>
          </a:p>
          <a:p>
            <a:pPr marL="285750" indent="-285750" algn="l">
              <a:buClr>
                <a:srgbClr val="FF0000"/>
              </a:buClr>
              <a:buFont typeface="Wingdings" panose="05000000000000000000" pitchFamily="2" charset="2"/>
              <a:buChar char="§"/>
            </a:pPr>
            <a:endParaRPr lang="es-ES" dirty="0">
              <a:solidFill>
                <a:srgbClr val="333333"/>
              </a:solidFill>
              <a:latin typeface="Roboto" panose="02000000000000000000" pitchFamily="2" charset="0"/>
            </a:endParaRPr>
          </a:p>
          <a:p>
            <a:pPr marL="285750" indent="-285750" algn="l">
              <a:buClr>
                <a:srgbClr val="FF0000"/>
              </a:buClr>
              <a:buFont typeface="Wingdings" panose="05000000000000000000" pitchFamily="2" charset="2"/>
              <a:buChar char="§"/>
            </a:pPr>
            <a:r>
              <a:rPr lang="es-ES" dirty="0">
                <a:solidFill>
                  <a:srgbClr val="333333"/>
                </a:solidFill>
                <a:latin typeface="Roboto" panose="02000000000000000000" pitchFamily="2" charset="0"/>
              </a:rPr>
              <a:t>2) Elaboración del Acto Constitutivo (Minuta)</a:t>
            </a:r>
          </a:p>
          <a:p>
            <a:pPr marL="285750" indent="-285750" algn="l">
              <a:buClr>
                <a:srgbClr val="FF0000"/>
              </a:buClr>
              <a:buFont typeface="Wingdings" panose="05000000000000000000" pitchFamily="2" charset="2"/>
              <a:buChar char="§"/>
            </a:pPr>
            <a:endParaRPr lang="es-ES" dirty="0">
              <a:solidFill>
                <a:srgbClr val="333333"/>
              </a:solidFill>
              <a:latin typeface="Roboto" panose="02000000000000000000" pitchFamily="2" charset="0"/>
            </a:endParaRPr>
          </a:p>
          <a:p>
            <a:pPr marL="285750" indent="-285750" algn="l">
              <a:buClr>
                <a:srgbClr val="FF0000"/>
              </a:buClr>
              <a:buFont typeface="Wingdings" panose="05000000000000000000" pitchFamily="2" charset="2"/>
              <a:buChar char="§"/>
            </a:pPr>
            <a:r>
              <a:rPr lang="es-ES" dirty="0">
                <a:solidFill>
                  <a:srgbClr val="333333"/>
                </a:solidFill>
                <a:latin typeface="Roboto" panose="02000000000000000000" pitchFamily="2" charset="0"/>
              </a:rPr>
              <a:t>3) Abono de capital y bienes</a:t>
            </a:r>
          </a:p>
          <a:p>
            <a:pPr marL="285750" indent="-285750" algn="l">
              <a:buClr>
                <a:srgbClr val="FF0000"/>
              </a:buClr>
              <a:buFont typeface="Wingdings" panose="05000000000000000000" pitchFamily="2" charset="2"/>
              <a:buChar char="§"/>
            </a:pPr>
            <a:endParaRPr lang="es-ES" dirty="0">
              <a:solidFill>
                <a:srgbClr val="333333"/>
              </a:solidFill>
              <a:latin typeface="Roboto" panose="02000000000000000000" pitchFamily="2" charset="0"/>
            </a:endParaRPr>
          </a:p>
          <a:p>
            <a:pPr marL="285750" indent="-285750" algn="l">
              <a:buClr>
                <a:srgbClr val="FF0000"/>
              </a:buClr>
              <a:buFont typeface="Wingdings" panose="05000000000000000000" pitchFamily="2" charset="2"/>
              <a:buChar char="§"/>
            </a:pPr>
            <a:r>
              <a:rPr lang="es-ES" dirty="0">
                <a:solidFill>
                  <a:srgbClr val="333333"/>
                </a:solidFill>
                <a:latin typeface="Roboto" panose="02000000000000000000" pitchFamily="2" charset="0"/>
              </a:rPr>
              <a:t>4) Elaboración de Escritura Pública</a:t>
            </a:r>
          </a:p>
          <a:p>
            <a:pPr marL="285750" indent="-285750" algn="l">
              <a:buClr>
                <a:srgbClr val="FF0000"/>
              </a:buClr>
              <a:buFont typeface="Wingdings" panose="05000000000000000000" pitchFamily="2" charset="2"/>
              <a:buChar char="§"/>
            </a:pPr>
            <a:endParaRPr lang="es-ES" dirty="0">
              <a:solidFill>
                <a:srgbClr val="333333"/>
              </a:solidFill>
              <a:latin typeface="Roboto" panose="02000000000000000000" pitchFamily="2" charset="0"/>
            </a:endParaRPr>
          </a:p>
          <a:p>
            <a:pPr marL="285750" indent="-285750" algn="l">
              <a:buClr>
                <a:srgbClr val="FF0000"/>
              </a:buClr>
              <a:buFont typeface="Wingdings" panose="05000000000000000000" pitchFamily="2" charset="2"/>
              <a:buChar char="§"/>
            </a:pPr>
            <a:r>
              <a:rPr lang="es-ES" dirty="0">
                <a:solidFill>
                  <a:srgbClr val="333333"/>
                </a:solidFill>
                <a:latin typeface="Roboto" panose="02000000000000000000" pitchFamily="2" charset="0"/>
              </a:rPr>
              <a:t>5) Inscripción en Registros Públicos</a:t>
            </a:r>
          </a:p>
          <a:p>
            <a:pPr marL="285750" indent="-285750" algn="l">
              <a:buClr>
                <a:srgbClr val="FF0000"/>
              </a:buClr>
              <a:buFont typeface="Wingdings" panose="05000000000000000000" pitchFamily="2" charset="2"/>
              <a:buChar char="§"/>
            </a:pPr>
            <a:endParaRPr lang="es-ES" dirty="0">
              <a:solidFill>
                <a:srgbClr val="333333"/>
              </a:solidFill>
              <a:latin typeface="Roboto" panose="02000000000000000000" pitchFamily="2" charset="0"/>
            </a:endParaRPr>
          </a:p>
          <a:p>
            <a:pPr marL="285750" indent="-285750" algn="l">
              <a:buClr>
                <a:srgbClr val="FF0000"/>
              </a:buClr>
              <a:buFont typeface="Wingdings" panose="05000000000000000000" pitchFamily="2" charset="2"/>
              <a:buChar char="§"/>
            </a:pPr>
            <a:r>
              <a:rPr lang="es-ES" dirty="0">
                <a:solidFill>
                  <a:srgbClr val="333333"/>
                </a:solidFill>
                <a:latin typeface="Roboto" panose="02000000000000000000" pitchFamily="2" charset="0"/>
              </a:rPr>
              <a:t>6) Inscripción al RUC para Persona Jurídica</a:t>
            </a:r>
          </a:p>
          <a:p>
            <a:pPr algn="l">
              <a:buClr>
                <a:srgbClr val="FF0000"/>
              </a:buClr>
            </a:pPr>
            <a:r>
              <a:rPr lang="es-ES" dirty="0">
                <a:solidFill>
                  <a:srgbClr val="333333"/>
                </a:solidFill>
                <a:latin typeface="Roboto" panose="02000000000000000000" pitchFamily="2" charset="0"/>
              </a:rPr>
              <a:t>	  (</a:t>
            </a:r>
            <a:r>
              <a:rPr lang="es-ES" dirty="0" err="1">
                <a:solidFill>
                  <a:srgbClr val="333333"/>
                </a:solidFill>
                <a:latin typeface="Roboto" panose="02000000000000000000" pitchFamily="2" charset="0"/>
              </a:rPr>
              <a:t>Sunat</a:t>
            </a:r>
            <a:r>
              <a:rPr lang="es-ES" dirty="0">
                <a:solidFill>
                  <a:srgbClr val="333333"/>
                </a:solidFill>
                <a:latin typeface="Roboto" panose="02000000000000000000" pitchFamily="2" charset="0"/>
              </a:rPr>
              <a:t>)</a:t>
            </a:r>
          </a:p>
          <a:p>
            <a:pPr marL="285750" indent="-285750" algn="l">
              <a:buClr>
                <a:srgbClr val="FF0000"/>
              </a:buClr>
              <a:buFont typeface="Wingdings" panose="05000000000000000000" pitchFamily="2" charset="2"/>
              <a:buChar char="§"/>
            </a:pPr>
            <a:endParaRPr lang="es-ES" dirty="0">
              <a:solidFill>
                <a:srgbClr val="333333"/>
              </a:solidFill>
              <a:latin typeface="Roboto" panose="02000000000000000000" pitchFamily="2" charset="0"/>
            </a:endParaRPr>
          </a:p>
        </p:txBody>
      </p:sp>
      <p:cxnSp>
        <p:nvCxnSpPr>
          <p:cNvPr id="23" name="Conector recto de flecha 22">
            <a:extLst>
              <a:ext uri="{FF2B5EF4-FFF2-40B4-BE49-F238E27FC236}">
                <a16:creationId xmlns:a16="http://schemas.microsoft.com/office/drawing/2014/main" id="{E9F3C289-F732-B665-1B43-3C35D09B9913}"/>
              </a:ext>
            </a:extLst>
          </p:cNvPr>
          <p:cNvCxnSpPr>
            <a:cxnSpLocks/>
          </p:cNvCxnSpPr>
          <p:nvPr/>
        </p:nvCxnSpPr>
        <p:spPr>
          <a:xfrm flipV="1">
            <a:off x="4083767" y="3306124"/>
            <a:ext cx="412348" cy="37135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201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a:t>Antecedentes: El Derecho Empresarial.- </a:t>
            </a:r>
            <a:endParaRPr lang="es-ES" dirty="0"/>
          </a:p>
        </p:txBody>
      </p:sp>
      <p:sp>
        <p:nvSpPr>
          <p:cNvPr id="3" name="Marcador de contenido 2"/>
          <p:cNvSpPr>
            <a:spLocks noGrp="1"/>
          </p:cNvSpPr>
          <p:nvPr>
            <p:ph idx="1"/>
          </p:nvPr>
        </p:nvSpPr>
        <p:spPr/>
        <p:txBody>
          <a:bodyPr/>
          <a:lstStyle/>
          <a:p>
            <a:r>
              <a:rPr lang="es-ES_tradnl" dirty="0"/>
              <a:t>4.- El Derecho empresarial ha sido en un largo periodo producto de cierta discriminación u olvido de estudio y desarrollo, sin considerar que trata de un elemento motor de la sociedad: la capacidad </a:t>
            </a:r>
            <a:r>
              <a:rPr lang="es-ES_tradnl" dirty="0" err="1"/>
              <a:t>autodermitativa</a:t>
            </a:r>
            <a:r>
              <a:rPr lang="es-ES_tradnl" dirty="0"/>
              <a:t>. La discriminación o no priorización de su estudio –se prefería ramas de Derecho Penal por ser más directas con la práctica cotidiana- ha permitido que no se desarrolle la personalidad productiva del individuo y de la sociedad, dando margen mayor a las áreas o sistemas de subvención del Estado, lo que termina costándole en términos económicos y normativos a la sociedad en general y al individuo en específico. </a:t>
            </a:r>
          </a:p>
          <a:p>
            <a:pPr marL="109537" indent="0">
              <a:buNone/>
            </a:pPr>
            <a:endParaRPr lang="es-ES_tradnl" dirty="0"/>
          </a:p>
        </p:txBody>
      </p:sp>
    </p:spTree>
    <p:extLst>
      <p:ext uri="{BB962C8B-B14F-4D97-AF65-F5344CB8AC3E}">
        <p14:creationId xmlns:p14="http://schemas.microsoft.com/office/powerpoint/2010/main" val="29626595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sp>
        <p:nvSpPr>
          <p:cNvPr id="6" name="CuadroTexto 5">
            <a:extLst>
              <a:ext uri="{FF2B5EF4-FFF2-40B4-BE49-F238E27FC236}">
                <a16:creationId xmlns:a16="http://schemas.microsoft.com/office/drawing/2014/main" id="{6966F189-0D97-CD62-4352-7CE50B5E1217}"/>
              </a:ext>
            </a:extLst>
          </p:cNvPr>
          <p:cNvSpPr txBox="1"/>
          <p:nvPr/>
        </p:nvSpPr>
        <p:spPr>
          <a:xfrm>
            <a:off x="246498" y="2014472"/>
            <a:ext cx="1914066" cy="1477328"/>
          </a:xfrm>
          <a:prstGeom prst="rect">
            <a:avLst/>
          </a:prstGeom>
          <a:noFill/>
        </p:spPr>
        <p:txBody>
          <a:bodyPr wrap="square">
            <a:spAutoFit/>
          </a:bodyPr>
          <a:lstStyle/>
          <a:p>
            <a:r>
              <a:rPr lang="es-PE" sz="1800" b="1" dirty="0"/>
              <a:t>LAS EMPRESAS SEGÚN LA NATURALEZA JURÍDICA</a:t>
            </a:r>
            <a:endParaRPr lang="es-PE" dirty="0"/>
          </a:p>
        </p:txBody>
      </p:sp>
      <p:sp>
        <p:nvSpPr>
          <p:cNvPr id="9" name="CuadroTexto 8">
            <a:extLst>
              <a:ext uri="{FF2B5EF4-FFF2-40B4-BE49-F238E27FC236}">
                <a16:creationId xmlns:a16="http://schemas.microsoft.com/office/drawing/2014/main" id="{78F72163-52FF-DAC7-6880-8DD17A80CA1A}"/>
              </a:ext>
            </a:extLst>
          </p:cNvPr>
          <p:cNvSpPr txBox="1"/>
          <p:nvPr/>
        </p:nvSpPr>
        <p:spPr>
          <a:xfrm>
            <a:off x="2878516" y="1414308"/>
            <a:ext cx="1312215" cy="2554545"/>
          </a:xfrm>
          <a:prstGeom prst="rect">
            <a:avLst/>
          </a:prstGeom>
          <a:noFill/>
        </p:spPr>
        <p:txBody>
          <a:bodyPr wrap="square">
            <a:spAutoFit/>
          </a:bodyPr>
          <a:lstStyle/>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 </a:t>
            </a:r>
          </a:p>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b) Personas Jurídicas</a:t>
            </a:r>
            <a:endParaRPr lang="es-ES" sz="2000" dirty="0">
              <a:latin typeface="Arial" panose="020B0604020202020204" pitchFamily="34" charset="0"/>
              <a:cs typeface="Arial" panose="020B0604020202020204" pitchFamily="34" charset="0"/>
            </a:endParaRPr>
          </a:p>
        </p:txBody>
      </p:sp>
      <p:cxnSp>
        <p:nvCxnSpPr>
          <p:cNvPr id="12" name="Conector recto de flecha 11">
            <a:extLst>
              <a:ext uri="{FF2B5EF4-FFF2-40B4-BE49-F238E27FC236}">
                <a16:creationId xmlns:a16="http://schemas.microsoft.com/office/drawing/2014/main" id="{03D16F6E-C0E4-020D-1280-E520A2EDB75D}"/>
              </a:ext>
            </a:extLst>
          </p:cNvPr>
          <p:cNvCxnSpPr>
            <a:cxnSpLocks/>
          </p:cNvCxnSpPr>
          <p:nvPr/>
        </p:nvCxnSpPr>
        <p:spPr>
          <a:xfrm flipV="1">
            <a:off x="2172892" y="1931153"/>
            <a:ext cx="625952" cy="7654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8AECE2B3-4F54-1DEF-9CE5-95F5726FD044}"/>
              </a:ext>
            </a:extLst>
          </p:cNvPr>
          <p:cNvCxnSpPr>
            <a:cxnSpLocks/>
          </p:cNvCxnSpPr>
          <p:nvPr/>
        </p:nvCxnSpPr>
        <p:spPr>
          <a:xfrm>
            <a:off x="2172892" y="2696554"/>
            <a:ext cx="625952" cy="79524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5414AA37-5061-E575-7A06-9ADADA95DF08}"/>
              </a:ext>
            </a:extLst>
          </p:cNvPr>
          <p:cNvSpPr txBox="1"/>
          <p:nvPr/>
        </p:nvSpPr>
        <p:spPr>
          <a:xfrm>
            <a:off x="4655840" y="875698"/>
            <a:ext cx="6555928" cy="6186309"/>
          </a:xfrm>
          <a:prstGeom prst="rect">
            <a:avLst/>
          </a:prstGeom>
          <a:noFill/>
        </p:spPr>
        <p:txBody>
          <a:bodyPr wrap="square">
            <a:spAutoFit/>
          </a:bodyPr>
          <a:lstStyle/>
          <a:p>
            <a:pPr algn="l"/>
            <a:r>
              <a:rPr lang="es-ES" b="1" i="0" dirty="0">
                <a:effectLst/>
                <a:latin typeface="Roboto" panose="02000000000000000000" pitchFamily="2" charset="0"/>
              </a:rPr>
              <a:t>Proceso para constituir una empresa (Persona Jurídica)</a:t>
            </a:r>
          </a:p>
          <a:p>
            <a:pPr marL="285750" indent="-285750" algn="l">
              <a:buClr>
                <a:srgbClr val="FF0000"/>
              </a:buClr>
              <a:buFont typeface="Wingdings" panose="05000000000000000000" pitchFamily="2" charset="2"/>
              <a:buChar char="§"/>
            </a:pPr>
            <a:r>
              <a:rPr lang="es-ES" dirty="0">
                <a:solidFill>
                  <a:srgbClr val="333333"/>
                </a:solidFill>
                <a:latin typeface="Roboto" panose="02000000000000000000" pitchFamily="2" charset="0"/>
              </a:rPr>
              <a:t>1) Búsqueda y reserva de nombre </a:t>
            </a:r>
          </a:p>
          <a:p>
            <a:pPr marL="285750" indent="-285750" algn="l">
              <a:buClr>
                <a:srgbClr val="FF0000"/>
              </a:buClr>
              <a:buFont typeface="Wingdings" panose="05000000000000000000" pitchFamily="2" charset="2"/>
              <a:buChar char="§"/>
            </a:pPr>
            <a:endParaRPr lang="es-ES" b="1" i="0" dirty="0">
              <a:solidFill>
                <a:srgbClr val="333333"/>
              </a:solidFill>
              <a:effectLst/>
              <a:latin typeface="Roboto" panose="02000000000000000000" pitchFamily="2" charset="0"/>
            </a:endParaRPr>
          </a:p>
          <a:p>
            <a:pPr algn="l">
              <a:buClr>
                <a:srgbClr val="FF0000"/>
              </a:buClr>
            </a:pPr>
            <a:r>
              <a:rPr lang="es-ES" b="1" i="0" dirty="0">
                <a:solidFill>
                  <a:srgbClr val="26292E"/>
                </a:solidFill>
                <a:effectLst/>
                <a:latin typeface="Roboto" panose="02000000000000000000" pitchFamily="2" charset="0"/>
              </a:rPr>
              <a:t>Buscar y reservar el nombre de una empresa en la Sunarp</a:t>
            </a:r>
          </a:p>
          <a:p>
            <a:pPr marL="285750" indent="-285750" algn="l">
              <a:buClr>
                <a:srgbClr val="FF0000"/>
              </a:buClr>
              <a:buFont typeface="Wingdings" panose="05000000000000000000" pitchFamily="2" charset="2"/>
              <a:buChar char="§"/>
            </a:pPr>
            <a:r>
              <a:rPr lang="es-ES" b="0" i="0" dirty="0">
                <a:effectLst/>
                <a:latin typeface="Roboto" panose="02000000000000000000" pitchFamily="2" charset="0"/>
              </a:rPr>
              <a:t>La reserva de nombre es un paso previo a la constitución de una empresa. No es un trámite obligatorio, pero sí recomendable para facilitar la inscripción de la empresa en el </a:t>
            </a:r>
            <a:r>
              <a:rPr lang="es-ES" b="1" i="0" dirty="0">
                <a:effectLst/>
                <a:latin typeface="Roboto" panose="02000000000000000000" pitchFamily="2" charset="0"/>
              </a:rPr>
              <a:t>Registro de Personas Jurídicas de la Sunarp</a:t>
            </a:r>
            <a:r>
              <a:rPr lang="es-ES" b="0" i="0" dirty="0">
                <a:effectLst/>
                <a:latin typeface="Roboto" panose="02000000000000000000" pitchFamily="2" charset="0"/>
              </a:rPr>
              <a:t>.</a:t>
            </a:r>
          </a:p>
          <a:p>
            <a:pPr marL="285750" indent="-285750" algn="l">
              <a:buClr>
                <a:srgbClr val="FF0000"/>
              </a:buClr>
              <a:buFont typeface="Wingdings" panose="05000000000000000000" pitchFamily="2" charset="2"/>
              <a:buChar char="§"/>
            </a:pPr>
            <a:r>
              <a:rPr lang="es-ES" b="0" i="0" dirty="0">
                <a:effectLst/>
                <a:latin typeface="Roboto" panose="02000000000000000000" pitchFamily="2" charset="0"/>
              </a:rPr>
              <a:t>Durante la calificación de la Reserva de Nombre, el Registrador Público tiene que verificar si existe alguna igualdad o coincidencia con otro nombre, denominación, completa o abreviada, o razón social solicitados antes.</a:t>
            </a:r>
          </a:p>
          <a:p>
            <a:pPr marL="285750" indent="-285750" algn="l">
              <a:buClr>
                <a:srgbClr val="FF0000"/>
              </a:buClr>
              <a:buFont typeface="Wingdings" panose="05000000000000000000" pitchFamily="2" charset="2"/>
              <a:buChar char="§"/>
            </a:pPr>
            <a:endParaRPr lang="es-ES" dirty="0">
              <a:solidFill>
                <a:srgbClr val="26292E"/>
              </a:solidFill>
              <a:latin typeface="Roboto" panose="02000000000000000000" pitchFamily="2" charset="0"/>
            </a:endParaRPr>
          </a:p>
          <a:p>
            <a:pPr algn="l">
              <a:buClr>
                <a:srgbClr val="FF0000"/>
              </a:buClr>
            </a:pPr>
            <a:r>
              <a:rPr lang="es-ES" b="1" i="0" dirty="0">
                <a:solidFill>
                  <a:srgbClr val="26292E"/>
                </a:solidFill>
                <a:effectLst/>
                <a:latin typeface="Roboto" panose="02000000000000000000" pitchFamily="2" charset="0"/>
              </a:rPr>
              <a:t>Requisitos</a:t>
            </a:r>
          </a:p>
          <a:p>
            <a:pPr marL="285750" indent="-285750" algn="l">
              <a:buClr>
                <a:srgbClr val="FF0000"/>
              </a:buClr>
              <a:buFont typeface="Wingdings" panose="05000000000000000000" pitchFamily="2" charset="2"/>
              <a:buChar char="§"/>
            </a:pPr>
            <a:r>
              <a:rPr lang="es-ES" b="0" i="0" dirty="0">
                <a:solidFill>
                  <a:srgbClr val="26292E"/>
                </a:solidFill>
                <a:effectLst/>
                <a:latin typeface="Roboto" panose="02000000000000000000" pitchFamily="2" charset="0"/>
              </a:rPr>
              <a:t>DNI o Pasaporte. </a:t>
            </a:r>
          </a:p>
          <a:p>
            <a:pPr marL="285750" indent="-285750" algn="l">
              <a:buClr>
                <a:srgbClr val="FF0000"/>
              </a:buClr>
              <a:buFont typeface="Wingdings" panose="05000000000000000000" pitchFamily="2" charset="2"/>
              <a:buChar char="§"/>
            </a:pPr>
            <a:r>
              <a:rPr lang="es-ES" b="0" i="0" dirty="0">
                <a:solidFill>
                  <a:srgbClr val="26292E"/>
                </a:solidFill>
                <a:effectLst/>
                <a:latin typeface="Roboto" panose="02000000000000000000" pitchFamily="2" charset="0"/>
              </a:rPr>
              <a:t>Si el representante legal es extranjero, debe presentar su Carnet de Extranjería vigente. (</a:t>
            </a:r>
            <a:r>
              <a:rPr lang="es-ES" b="0" i="0" dirty="0" err="1">
                <a:solidFill>
                  <a:srgbClr val="26292E"/>
                </a:solidFill>
                <a:effectLst/>
                <a:latin typeface="Roboto" panose="02000000000000000000" pitchFamily="2" charset="0"/>
              </a:rPr>
              <a:t>Sunat</a:t>
            </a:r>
            <a:r>
              <a:rPr lang="es-ES" b="0" i="0" dirty="0">
                <a:solidFill>
                  <a:srgbClr val="26292E"/>
                </a:solidFill>
                <a:effectLst/>
                <a:latin typeface="Roboto" panose="02000000000000000000" pitchFamily="2" charset="0"/>
              </a:rPr>
              <a:t>)</a:t>
            </a:r>
          </a:p>
          <a:p>
            <a:pPr marL="285750" indent="-285750" algn="l">
              <a:buClr>
                <a:srgbClr val="FF0000"/>
              </a:buClr>
              <a:buFont typeface="Wingdings" panose="05000000000000000000" pitchFamily="2" charset="2"/>
              <a:buChar char="§"/>
            </a:pPr>
            <a:r>
              <a:rPr lang="es-ES" b="0" i="0" dirty="0">
                <a:solidFill>
                  <a:srgbClr val="333333"/>
                </a:solidFill>
                <a:effectLst/>
                <a:latin typeface="Roboto" panose="02000000000000000000" pitchFamily="2" charset="0"/>
              </a:rPr>
              <a:t>El costo del derecho de trámite es de </a:t>
            </a:r>
            <a:r>
              <a:rPr lang="es-ES" b="1" i="0" dirty="0">
                <a:effectLst/>
                <a:latin typeface="Roboto" panose="02000000000000000000" pitchFamily="2" charset="0"/>
              </a:rPr>
              <a:t>S/ 24.00</a:t>
            </a:r>
            <a:r>
              <a:rPr lang="es-ES" b="0" i="0" dirty="0">
                <a:solidFill>
                  <a:srgbClr val="333333"/>
                </a:solidFill>
                <a:effectLst/>
                <a:latin typeface="Roboto" panose="02000000000000000000" pitchFamily="2" charset="0"/>
              </a:rPr>
              <a:t>.</a:t>
            </a:r>
            <a:endParaRPr lang="es-ES" b="0" i="0" dirty="0">
              <a:solidFill>
                <a:srgbClr val="26292E"/>
              </a:solidFill>
              <a:effectLst/>
              <a:latin typeface="Roboto" panose="02000000000000000000" pitchFamily="2" charset="0"/>
            </a:endParaRPr>
          </a:p>
          <a:p>
            <a:pPr marL="285750" indent="-285750" algn="l">
              <a:buClr>
                <a:srgbClr val="FF0000"/>
              </a:buClr>
              <a:buFont typeface="Wingdings" panose="05000000000000000000" pitchFamily="2" charset="2"/>
              <a:buChar char="§"/>
            </a:pPr>
            <a:endParaRPr lang="es-ES" b="0" i="0" dirty="0">
              <a:solidFill>
                <a:srgbClr val="26292E"/>
              </a:solidFill>
              <a:effectLst/>
              <a:latin typeface="Roboto" panose="02000000000000000000" pitchFamily="2" charset="0"/>
            </a:endParaRPr>
          </a:p>
          <a:p>
            <a:pPr algn="l">
              <a:buFont typeface="Arial" panose="020B0604020202020204" pitchFamily="34" charset="0"/>
              <a:buChar char="•"/>
            </a:pPr>
            <a:r>
              <a:rPr lang="es-ES" b="0" i="0" u="sng" dirty="0">
                <a:solidFill>
                  <a:srgbClr val="0056AC"/>
                </a:solidFill>
                <a:effectLst/>
                <a:latin typeface="Roboto" panose="02000000000000000000" pitchFamily="2" charset="0"/>
                <a:hlinkClick r:id="rId2"/>
              </a:rPr>
              <a:t>Formulario de solicitud de Reserva de nombre de Persona Jurídica</a:t>
            </a:r>
            <a:endParaRPr lang="es-ES" b="0" i="0" u="sng" dirty="0">
              <a:solidFill>
                <a:srgbClr val="0056AC"/>
              </a:solidFill>
              <a:effectLst/>
              <a:latin typeface="Roboto" panose="02000000000000000000" pitchFamily="2" charset="0"/>
            </a:endParaRPr>
          </a:p>
          <a:p>
            <a:pPr algn="l">
              <a:buFont typeface="Arial" panose="020B0604020202020204" pitchFamily="34" charset="0"/>
              <a:buChar char="•"/>
            </a:pPr>
            <a:r>
              <a:rPr lang="es-ES" b="0" i="0" dirty="0">
                <a:solidFill>
                  <a:srgbClr val="26292E"/>
                </a:solidFill>
                <a:effectLst/>
                <a:latin typeface="Roboto" panose="02000000000000000000" pitchFamily="2" charset="0"/>
              </a:rPr>
              <a:t>(</a:t>
            </a:r>
            <a:r>
              <a:rPr lang="es-ES" b="0" i="0" dirty="0" err="1">
                <a:solidFill>
                  <a:srgbClr val="26292E"/>
                </a:solidFill>
                <a:effectLst/>
                <a:latin typeface="Roboto" panose="02000000000000000000" pitchFamily="2" charset="0"/>
              </a:rPr>
              <a:t>Sunat</a:t>
            </a:r>
            <a:r>
              <a:rPr lang="es-ES" b="0" i="0" dirty="0">
                <a:solidFill>
                  <a:srgbClr val="26292E"/>
                </a:solidFill>
                <a:effectLst/>
                <a:latin typeface="Roboto" panose="02000000000000000000" pitchFamily="2" charset="0"/>
              </a:rPr>
              <a:t>)</a:t>
            </a:r>
            <a:endParaRPr lang="es-ES" dirty="0">
              <a:solidFill>
                <a:srgbClr val="333333"/>
              </a:solidFill>
              <a:latin typeface="Roboto" panose="02000000000000000000" pitchFamily="2" charset="0"/>
            </a:endParaRPr>
          </a:p>
        </p:txBody>
      </p:sp>
      <p:cxnSp>
        <p:nvCxnSpPr>
          <p:cNvPr id="23" name="Conector recto de flecha 22">
            <a:extLst>
              <a:ext uri="{FF2B5EF4-FFF2-40B4-BE49-F238E27FC236}">
                <a16:creationId xmlns:a16="http://schemas.microsoft.com/office/drawing/2014/main" id="{E9F3C289-F732-B665-1B43-3C35D09B9913}"/>
              </a:ext>
            </a:extLst>
          </p:cNvPr>
          <p:cNvCxnSpPr>
            <a:cxnSpLocks/>
          </p:cNvCxnSpPr>
          <p:nvPr/>
        </p:nvCxnSpPr>
        <p:spPr>
          <a:xfrm flipV="1">
            <a:off x="4083767" y="3306124"/>
            <a:ext cx="412348" cy="37135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5794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sp>
        <p:nvSpPr>
          <p:cNvPr id="6" name="CuadroTexto 5">
            <a:extLst>
              <a:ext uri="{FF2B5EF4-FFF2-40B4-BE49-F238E27FC236}">
                <a16:creationId xmlns:a16="http://schemas.microsoft.com/office/drawing/2014/main" id="{6966F189-0D97-CD62-4352-7CE50B5E1217}"/>
              </a:ext>
            </a:extLst>
          </p:cNvPr>
          <p:cNvSpPr txBox="1"/>
          <p:nvPr/>
        </p:nvSpPr>
        <p:spPr>
          <a:xfrm>
            <a:off x="246498" y="2014472"/>
            <a:ext cx="1914066" cy="1477328"/>
          </a:xfrm>
          <a:prstGeom prst="rect">
            <a:avLst/>
          </a:prstGeom>
          <a:noFill/>
        </p:spPr>
        <p:txBody>
          <a:bodyPr wrap="square">
            <a:spAutoFit/>
          </a:bodyPr>
          <a:lstStyle/>
          <a:p>
            <a:r>
              <a:rPr lang="es-PE" sz="1800" b="1" dirty="0"/>
              <a:t>LAS EMPRESAS SEGÚN LA NATURALEZA JURÍDICA</a:t>
            </a:r>
            <a:endParaRPr lang="es-PE" dirty="0"/>
          </a:p>
        </p:txBody>
      </p:sp>
      <p:sp>
        <p:nvSpPr>
          <p:cNvPr id="9" name="CuadroTexto 8">
            <a:extLst>
              <a:ext uri="{FF2B5EF4-FFF2-40B4-BE49-F238E27FC236}">
                <a16:creationId xmlns:a16="http://schemas.microsoft.com/office/drawing/2014/main" id="{78F72163-52FF-DAC7-6880-8DD17A80CA1A}"/>
              </a:ext>
            </a:extLst>
          </p:cNvPr>
          <p:cNvSpPr txBox="1"/>
          <p:nvPr/>
        </p:nvSpPr>
        <p:spPr>
          <a:xfrm>
            <a:off x="2878516" y="1414308"/>
            <a:ext cx="1312215" cy="2554545"/>
          </a:xfrm>
          <a:prstGeom prst="rect">
            <a:avLst/>
          </a:prstGeom>
          <a:noFill/>
        </p:spPr>
        <p:txBody>
          <a:bodyPr wrap="square">
            <a:spAutoFit/>
          </a:bodyPr>
          <a:lstStyle/>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 </a:t>
            </a:r>
          </a:p>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b) Personas Jurídicas</a:t>
            </a:r>
            <a:endParaRPr lang="es-ES" sz="2000" dirty="0">
              <a:latin typeface="Arial" panose="020B0604020202020204" pitchFamily="34" charset="0"/>
              <a:cs typeface="Arial" panose="020B0604020202020204" pitchFamily="34" charset="0"/>
            </a:endParaRPr>
          </a:p>
        </p:txBody>
      </p:sp>
      <p:cxnSp>
        <p:nvCxnSpPr>
          <p:cNvPr id="12" name="Conector recto de flecha 11">
            <a:extLst>
              <a:ext uri="{FF2B5EF4-FFF2-40B4-BE49-F238E27FC236}">
                <a16:creationId xmlns:a16="http://schemas.microsoft.com/office/drawing/2014/main" id="{03D16F6E-C0E4-020D-1280-E520A2EDB75D}"/>
              </a:ext>
            </a:extLst>
          </p:cNvPr>
          <p:cNvCxnSpPr>
            <a:cxnSpLocks/>
          </p:cNvCxnSpPr>
          <p:nvPr/>
        </p:nvCxnSpPr>
        <p:spPr>
          <a:xfrm flipV="1">
            <a:off x="2172892" y="1931153"/>
            <a:ext cx="625952" cy="7654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8AECE2B3-4F54-1DEF-9CE5-95F5726FD044}"/>
              </a:ext>
            </a:extLst>
          </p:cNvPr>
          <p:cNvCxnSpPr>
            <a:cxnSpLocks/>
          </p:cNvCxnSpPr>
          <p:nvPr/>
        </p:nvCxnSpPr>
        <p:spPr>
          <a:xfrm>
            <a:off x="2172892" y="2696554"/>
            <a:ext cx="625952" cy="79524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5414AA37-5061-E575-7A06-9ADADA95DF08}"/>
              </a:ext>
            </a:extLst>
          </p:cNvPr>
          <p:cNvSpPr txBox="1"/>
          <p:nvPr/>
        </p:nvSpPr>
        <p:spPr>
          <a:xfrm>
            <a:off x="4496115" y="2014472"/>
            <a:ext cx="2571681" cy="3139321"/>
          </a:xfrm>
          <a:prstGeom prst="rect">
            <a:avLst/>
          </a:prstGeom>
          <a:noFill/>
        </p:spPr>
        <p:txBody>
          <a:bodyPr wrap="square">
            <a:spAutoFit/>
          </a:bodyPr>
          <a:lstStyle/>
          <a:p>
            <a:pPr algn="l"/>
            <a:r>
              <a:rPr lang="es-ES" b="1" i="0" dirty="0">
                <a:effectLst/>
                <a:latin typeface="Roboto" panose="02000000000000000000" pitchFamily="2" charset="0"/>
              </a:rPr>
              <a:t>Proceso para constituir una empresa (Persona Jurídica)</a:t>
            </a:r>
          </a:p>
          <a:p>
            <a:pPr marL="285750" indent="-285750" algn="l">
              <a:buClr>
                <a:srgbClr val="FF0000"/>
              </a:buClr>
              <a:buFont typeface="Wingdings" panose="05000000000000000000" pitchFamily="2" charset="2"/>
              <a:buChar char="§"/>
            </a:pPr>
            <a:r>
              <a:rPr lang="es-ES" dirty="0">
                <a:solidFill>
                  <a:srgbClr val="333333"/>
                </a:solidFill>
                <a:latin typeface="Roboto" panose="02000000000000000000" pitchFamily="2" charset="0"/>
              </a:rPr>
              <a:t>1) Búsqueda y reserva de nombre </a:t>
            </a:r>
          </a:p>
          <a:p>
            <a:pPr marL="285750" indent="-285750" algn="l">
              <a:buClr>
                <a:srgbClr val="FF0000"/>
              </a:buClr>
              <a:buFont typeface="Wingdings" panose="05000000000000000000" pitchFamily="2" charset="2"/>
              <a:buChar char="§"/>
            </a:pPr>
            <a:endParaRPr lang="es-ES" b="0" i="0" dirty="0">
              <a:solidFill>
                <a:srgbClr val="26292E"/>
              </a:solidFill>
              <a:effectLst/>
              <a:latin typeface="Roboto" panose="02000000000000000000" pitchFamily="2" charset="0"/>
            </a:endParaRPr>
          </a:p>
          <a:p>
            <a:pPr algn="l">
              <a:buFont typeface="Arial" panose="020B0604020202020204" pitchFamily="34" charset="0"/>
              <a:buChar char="•"/>
            </a:pPr>
            <a:r>
              <a:rPr lang="es-ES" b="0" i="0" u="sng" dirty="0">
                <a:solidFill>
                  <a:srgbClr val="0056AC"/>
                </a:solidFill>
                <a:effectLst/>
                <a:latin typeface="Roboto" panose="02000000000000000000" pitchFamily="2" charset="0"/>
                <a:hlinkClick r:id="rId2"/>
              </a:rPr>
              <a:t>Formulario de solicitud de Reserva de nombre de Persona Jurídica</a:t>
            </a:r>
            <a:endParaRPr lang="es-ES" b="0" i="0" u="sng" dirty="0">
              <a:solidFill>
                <a:srgbClr val="0056AC"/>
              </a:solidFill>
              <a:effectLst/>
              <a:latin typeface="Roboto" panose="02000000000000000000" pitchFamily="2" charset="0"/>
            </a:endParaRPr>
          </a:p>
          <a:p>
            <a:pPr algn="l">
              <a:buFont typeface="Arial" panose="020B0604020202020204" pitchFamily="34" charset="0"/>
              <a:buChar char="•"/>
            </a:pPr>
            <a:r>
              <a:rPr lang="es-ES" b="0" i="0" dirty="0">
                <a:solidFill>
                  <a:srgbClr val="26292E"/>
                </a:solidFill>
                <a:effectLst/>
                <a:latin typeface="Roboto" panose="02000000000000000000" pitchFamily="2" charset="0"/>
              </a:rPr>
              <a:t>(</a:t>
            </a:r>
            <a:r>
              <a:rPr lang="es-ES" b="0" i="0" dirty="0" err="1">
                <a:solidFill>
                  <a:srgbClr val="26292E"/>
                </a:solidFill>
                <a:effectLst/>
                <a:latin typeface="Roboto" panose="02000000000000000000" pitchFamily="2" charset="0"/>
              </a:rPr>
              <a:t>Sunat</a:t>
            </a:r>
            <a:r>
              <a:rPr lang="es-ES" b="0" i="0" dirty="0">
                <a:solidFill>
                  <a:srgbClr val="26292E"/>
                </a:solidFill>
                <a:effectLst/>
                <a:latin typeface="Roboto" panose="02000000000000000000" pitchFamily="2" charset="0"/>
              </a:rPr>
              <a:t>)</a:t>
            </a:r>
            <a:endParaRPr lang="es-ES" dirty="0">
              <a:solidFill>
                <a:srgbClr val="333333"/>
              </a:solidFill>
              <a:latin typeface="Roboto" panose="02000000000000000000" pitchFamily="2" charset="0"/>
            </a:endParaRPr>
          </a:p>
        </p:txBody>
      </p:sp>
      <p:cxnSp>
        <p:nvCxnSpPr>
          <p:cNvPr id="23" name="Conector recto de flecha 22">
            <a:extLst>
              <a:ext uri="{FF2B5EF4-FFF2-40B4-BE49-F238E27FC236}">
                <a16:creationId xmlns:a16="http://schemas.microsoft.com/office/drawing/2014/main" id="{E9F3C289-F732-B665-1B43-3C35D09B9913}"/>
              </a:ext>
            </a:extLst>
          </p:cNvPr>
          <p:cNvCxnSpPr>
            <a:cxnSpLocks/>
          </p:cNvCxnSpPr>
          <p:nvPr/>
        </p:nvCxnSpPr>
        <p:spPr>
          <a:xfrm flipV="1">
            <a:off x="4083767" y="3306124"/>
            <a:ext cx="412348" cy="37135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80CADAE6-6196-6983-2A92-24227987A80B}"/>
              </a:ext>
            </a:extLst>
          </p:cNvPr>
          <p:cNvPicPr>
            <a:picLocks noChangeAspect="1"/>
          </p:cNvPicPr>
          <p:nvPr/>
        </p:nvPicPr>
        <p:blipFill>
          <a:blip r:embed="rId3"/>
          <a:stretch>
            <a:fillRect/>
          </a:stretch>
        </p:blipFill>
        <p:spPr>
          <a:xfrm>
            <a:off x="7307484" y="530526"/>
            <a:ext cx="4644828" cy="61388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78787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sp>
        <p:nvSpPr>
          <p:cNvPr id="6" name="CuadroTexto 5">
            <a:extLst>
              <a:ext uri="{FF2B5EF4-FFF2-40B4-BE49-F238E27FC236}">
                <a16:creationId xmlns:a16="http://schemas.microsoft.com/office/drawing/2014/main" id="{6966F189-0D97-CD62-4352-7CE50B5E1217}"/>
              </a:ext>
            </a:extLst>
          </p:cNvPr>
          <p:cNvSpPr txBox="1"/>
          <p:nvPr/>
        </p:nvSpPr>
        <p:spPr>
          <a:xfrm>
            <a:off x="246498" y="2014472"/>
            <a:ext cx="1914066" cy="1477328"/>
          </a:xfrm>
          <a:prstGeom prst="rect">
            <a:avLst/>
          </a:prstGeom>
          <a:noFill/>
        </p:spPr>
        <p:txBody>
          <a:bodyPr wrap="square">
            <a:spAutoFit/>
          </a:bodyPr>
          <a:lstStyle/>
          <a:p>
            <a:r>
              <a:rPr lang="es-PE" sz="1800" b="1" dirty="0"/>
              <a:t>LAS EMPRESAS SEGÚN LA NATURALEZA JURÍDICA</a:t>
            </a:r>
            <a:endParaRPr lang="es-PE" dirty="0"/>
          </a:p>
        </p:txBody>
      </p:sp>
      <p:sp>
        <p:nvSpPr>
          <p:cNvPr id="9" name="CuadroTexto 8">
            <a:extLst>
              <a:ext uri="{FF2B5EF4-FFF2-40B4-BE49-F238E27FC236}">
                <a16:creationId xmlns:a16="http://schemas.microsoft.com/office/drawing/2014/main" id="{78F72163-52FF-DAC7-6880-8DD17A80CA1A}"/>
              </a:ext>
            </a:extLst>
          </p:cNvPr>
          <p:cNvSpPr txBox="1"/>
          <p:nvPr/>
        </p:nvSpPr>
        <p:spPr>
          <a:xfrm>
            <a:off x="2745792" y="1414308"/>
            <a:ext cx="1333984" cy="2554545"/>
          </a:xfrm>
          <a:prstGeom prst="rect">
            <a:avLst/>
          </a:prstGeom>
          <a:noFill/>
        </p:spPr>
        <p:txBody>
          <a:bodyPr wrap="square">
            <a:spAutoFit/>
          </a:bodyPr>
          <a:lstStyle/>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 </a:t>
            </a:r>
          </a:p>
          <a:p>
            <a:endParaRPr lang="es-PE" sz="2000" dirty="0">
              <a:latin typeface="Arial" panose="020B0604020202020204" pitchFamily="34" charset="0"/>
              <a:cs typeface="Arial" panose="020B0604020202020204" pitchFamily="34" charset="0"/>
            </a:endParaRPr>
          </a:p>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b) Personas Jurídicas</a:t>
            </a:r>
            <a:endParaRPr lang="es-ES" sz="2000" dirty="0">
              <a:latin typeface="Arial" panose="020B0604020202020204" pitchFamily="34" charset="0"/>
              <a:cs typeface="Arial" panose="020B0604020202020204" pitchFamily="34" charset="0"/>
            </a:endParaRPr>
          </a:p>
        </p:txBody>
      </p:sp>
      <p:cxnSp>
        <p:nvCxnSpPr>
          <p:cNvPr id="12" name="Conector recto de flecha 11">
            <a:extLst>
              <a:ext uri="{FF2B5EF4-FFF2-40B4-BE49-F238E27FC236}">
                <a16:creationId xmlns:a16="http://schemas.microsoft.com/office/drawing/2014/main" id="{03D16F6E-C0E4-020D-1280-E520A2EDB75D}"/>
              </a:ext>
            </a:extLst>
          </p:cNvPr>
          <p:cNvCxnSpPr>
            <a:cxnSpLocks/>
          </p:cNvCxnSpPr>
          <p:nvPr/>
        </p:nvCxnSpPr>
        <p:spPr>
          <a:xfrm flipV="1">
            <a:off x="2172892" y="1931153"/>
            <a:ext cx="625952" cy="7654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8AECE2B3-4F54-1DEF-9CE5-95F5726FD044}"/>
              </a:ext>
            </a:extLst>
          </p:cNvPr>
          <p:cNvCxnSpPr>
            <a:cxnSpLocks/>
          </p:cNvCxnSpPr>
          <p:nvPr/>
        </p:nvCxnSpPr>
        <p:spPr>
          <a:xfrm>
            <a:off x="2172892" y="2696554"/>
            <a:ext cx="625952" cy="79524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5414AA37-5061-E575-7A06-9ADADA95DF08}"/>
              </a:ext>
            </a:extLst>
          </p:cNvPr>
          <p:cNvSpPr txBox="1"/>
          <p:nvPr/>
        </p:nvSpPr>
        <p:spPr>
          <a:xfrm>
            <a:off x="4270403" y="692695"/>
            <a:ext cx="7979500" cy="923330"/>
          </a:xfrm>
          <a:prstGeom prst="rect">
            <a:avLst/>
          </a:prstGeom>
          <a:noFill/>
        </p:spPr>
        <p:txBody>
          <a:bodyPr wrap="square">
            <a:spAutoFit/>
          </a:bodyPr>
          <a:lstStyle/>
          <a:p>
            <a:pPr algn="l"/>
            <a:r>
              <a:rPr lang="es-ES" b="1" i="0" dirty="0">
                <a:effectLst/>
                <a:latin typeface="Roboto" panose="02000000000000000000" pitchFamily="2" charset="0"/>
              </a:rPr>
              <a:t>Proceso para constituir una empresa (Persona Jurídica)</a:t>
            </a:r>
          </a:p>
          <a:p>
            <a:pPr marL="285750" indent="-285750" algn="l">
              <a:buClr>
                <a:srgbClr val="FF0000"/>
              </a:buClr>
              <a:buFont typeface="Wingdings" panose="05000000000000000000" pitchFamily="2" charset="2"/>
              <a:buChar char="§"/>
            </a:pPr>
            <a:r>
              <a:rPr lang="es-ES" dirty="0">
                <a:solidFill>
                  <a:srgbClr val="333333"/>
                </a:solidFill>
                <a:latin typeface="Roboto" panose="02000000000000000000" pitchFamily="2" charset="0"/>
              </a:rPr>
              <a:t>1) Búsqueda y reserva de nombre </a:t>
            </a:r>
          </a:p>
          <a:p>
            <a:pPr algn="l">
              <a:buFont typeface="Arial" panose="020B0604020202020204" pitchFamily="34" charset="0"/>
              <a:buChar char="•"/>
            </a:pPr>
            <a:r>
              <a:rPr lang="es-ES" b="0" i="0" u="sng" dirty="0">
                <a:solidFill>
                  <a:srgbClr val="0056AC"/>
                </a:solidFill>
                <a:effectLst/>
                <a:latin typeface="Roboto" panose="02000000000000000000" pitchFamily="2" charset="0"/>
                <a:hlinkClick r:id="rId2"/>
              </a:rPr>
              <a:t>Formulario de solicitud de Reserva de nombre de Persona Jurídica</a:t>
            </a:r>
            <a:r>
              <a:rPr lang="es-ES" b="0" i="0" u="sng" dirty="0">
                <a:solidFill>
                  <a:srgbClr val="0056AC"/>
                </a:solidFill>
                <a:effectLst/>
                <a:latin typeface="Roboto" panose="02000000000000000000" pitchFamily="2" charset="0"/>
              </a:rPr>
              <a:t> </a:t>
            </a:r>
            <a:r>
              <a:rPr lang="es-ES" b="0" i="0" dirty="0">
                <a:solidFill>
                  <a:srgbClr val="26292E"/>
                </a:solidFill>
                <a:effectLst/>
                <a:latin typeface="Roboto" panose="02000000000000000000" pitchFamily="2" charset="0"/>
              </a:rPr>
              <a:t>(</a:t>
            </a:r>
            <a:r>
              <a:rPr lang="es-ES" b="0" i="0" dirty="0" err="1">
                <a:solidFill>
                  <a:srgbClr val="26292E"/>
                </a:solidFill>
                <a:effectLst/>
                <a:latin typeface="Roboto" panose="02000000000000000000" pitchFamily="2" charset="0"/>
              </a:rPr>
              <a:t>Sunat</a:t>
            </a:r>
            <a:r>
              <a:rPr lang="es-ES" b="0" i="0" dirty="0">
                <a:solidFill>
                  <a:srgbClr val="26292E"/>
                </a:solidFill>
                <a:effectLst/>
                <a:latin typeface="Roboto" panose="02000000000000000000" pitchFamily="2" charset="0"/>
              </a:rPr>
              <a:t>)</a:t>
            </a:r>
            <a:endParaRPr lang="es-ES" dirty="0">
              <a:solidFill>
                <a:srgbClr val="333333"/>
              </a:solidFill>
              <a:latin typeface="Roboto" panose="02000000000000000000" pitchFamily="2" charset="0"/>
            </a:endParaRPr>
          </a:p>
        </p:txBody>
      </p:sp>
      <p:pic>
        <p:nvPicPr>
          <p:cNvPr id="8" name="Imagen 7">
            <a:extLst>
              <a:ext uri="{FF2B5EF4-FFF2-40B4-BE49-F238E27FC236}">
                <a16:creationId xmlns:a16="http://schemas.microsoft.com/office/drawing/2014/main" id="{DEA69BAC-0C11-4681-3BB6-A4BC1A6C4117}"/>
              </a:ext>
            </a:extLst>
          </p:cNvPr>
          <p:cNvPicPr>
            <a:picLocks noChangeAspect="1"/>
          </p:cNvPicPr>
          <p:nvPr/>
        </p:nvPicPr>
        <p:blipFill>
          <a:blip r:embed="rId3"/>
          <a:stretch>
            <a:fillRect/>
          </a:stretch>
        </p:blipFill>
        <p:spPr>
          <a:xfrm>
            <a:off x="4190731" y="1931153"/>
            <a:ext cx="7753788" cy="4205130"/>
          </a:xfrm>
          <a:prstGeom prst="rect">
            <a:avLst/>
          </a:prstGeom>
          <a:ln>
            <a:noFill/>
          </a:ln>
          <a:effectLst>
            <a:outerShdw blurRad="292100" dist="139700" dir="2700000" algn="tl" rotWithShape="0">
              <a:srgbClr val="333333">
                <a:alpha val="65000"/>
              </a:srgbClr>
            </a:outerShdw>
          </a:effectLst>
        </p:spPr>
      </p:pic>
      <p:sp>
        <p:nvSpPr>
          <p:cNvPr id="15" name="CuadroTexto 14">
            <a:extLst>
              <a:ext uri="{FF2B5EF4-FFF2-40B4-BE49-F238E27FC236}">
                <a16:creationId xmlns:a16="http://schemas.microsoft.com/office/drawing/2014/main" id="{929F9198-0B90-2D3E-FEAC-0C1EB6CCA07A}"/>
              </a:ext>
            </a:extLst>
          </p:cNvPr>
          <p:cNvSpPr txBox="1"/>
          <p:nvPr/>
        </p:nvSpPr>
        <p:spPr>
          <a:xfrm>
            <a:off x="149454" y="6200985"/>
            <a:ext cx="6175168" cy="646331"/>
          </a:xfrm>
          <a:prstGeom prst="rect">
            <a:avLst/>
          </a:prstGeom>
          <a:noFill/>
        </p:spPr>
        <p:txBody>
          <a:bodyPr wrap="square">
            <a:spAutoFit/>
          </a:bodyPr>
          <a:lstStyle/>
          <a:p>
            <a:r>
              <a:rPr lang="es-PE" dirty="0"/>
              <a:t>https://enlinea.sunarp.gob.pe/sunarpweb/pages/acceso/frmReservaNombre.faces</a:t>
            </a:r>
          </a:p>
        </p:txBody>
      </p:sp>
    </p:spTree>
    <p:extLst>
      <p:ext uri="{BB962C8B-B14F-4D97-AF65-F5344CB8AC3E}">
        <p14:creationId xmlns:p14="http://schemas.microsoft.com/office/powerpoint/2010/main" val="1855426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graphicFrame>
        <p:nvGraphicFramePr>
          <p:cNvPr id="5" name="Tabla 4">
            <a:extLst>
              <a:ext uri="{FF2B5EF4-FFF2-40B4-BE49-F238E27FC236}">
                <a16:creationId xmlns:a16="http://schemas.microsoft.com/office/drawing/2014/main" id="{FB338FE0-1972-AD25-1B8B-928B073FB31F}"/>
              </a:ext>
            </a:extLst>
          </p:cNvPr>
          <p:cNvGraphicFramePr>
            <a:graphicFrameLocks noGrp="1"/>
          </p:cNvGraphicFramePr>
          <p:nvPr>
            <p:extLst>
              <p:ext uri="{D42A27DB-BD31-4B8C-83A1-F6EECF244321}">
                <p14:modId xmlns:p14="http://schemas.microsoft.com/office/powerpoint/2010/main" val="1735424406"/>
              </p:ext>
            </p:extLst>
          </p:nvPr>
        </p:nvGraphicFramePr>
        <p:xfrm>
          <a:off x="251954" y="980728"/>
          <a:ext cx="11532677" cy="5184575"/>
        </p:xfrm>
        <a:graphic>
          <a:graphicData uri="http://schemas.openxmlformats.org/drawingml/2006/table">
            <a:tbl>
              <a:tblPr firstRow="1" firstCol="1" bandRow="1">
                <a:tableStyleId>{5C22544A-7EE6-4342-B048-85BDC9FD1C3A}</a:tableStyleId>
              </a:tblPr>
              <a:tblGrid>
                <a:gridCol w="2466387">
                  <a:extLst>
                    <a:ext uri="{9D8B030D-6E8A-4147-A177-3AD203B41FA5}">
                      <a16:colId xmlns:a16="http://schemas.microsoft.com/office/drawing/2014/main" val="2046122811"/>
                    </a:ext>
                  </a:extLst>
                </a:gridCol>
                <a:gridCol w="1526484">
                  <a:extLst>
                    <a:ext uri="{9D8B030D-6E8A-4147-A177-3AD203B41FA5}">
                      <a16:colId xmlns:a16="http://schemas.microsoft.com/office/drawing/2014/main" val="1549908466"/>
                    </a:ext>
                  </a:extLst>
                </a:gridCol>
                <a:gridCol w="2182815">
                  <a:extLst>
                    <a:ext uri="{9D8B030D-6E8A-4147-A177-3AD203B41FA5}">
                      <a16:colId xmlns:a16="http://schemas.microsoft.com/office/drawing/2014/main" val="587670964"/>
                    </a:ext>
                  </a:extLst>
                </a:gridCol>
                <a:gridCol w="3130724">
                  <a:extLst>
                    <a:ext uri="{9D8B030D-6E8A-4147-A177-3AD203B41FA5}">
                      <a16:colId xmlns:a16="http://schemas.microsoft.com/office/drawing/2014/main" val="1313335865"/>
                    </a:ext>
                  </a:extLst>
                </a:gridCol>
                <a:gridCol w="2226267">
                  <a:extLst>
                    <a:ext uri="{9D8B030D-6E8A-4147-A177-3AD203B41FA5}">
                      <a16:colId xmlns:a16="http://schemas.microsoft.com/office/drawing/2014/main" val="2761612306"/>
                    </a:ext>
                  </a:extLst>
                </a:gridCol>
              </a:tblGrid>
              <a:tr h="2033048">
                <a:tc>
                  <a:txBody>
                    <a:bodyPr/>
                    <a:lstStyle/>
                    <a:p>
                      <a:pPr algn="ctr">
                        <a:spcBef>
                          <a:spcPts val="3000"/>
                        </a:spcBef>
                        <a:spcAft>
                          <a:spcPts val="3000"/>
                        </a:spcAft>
                      </a:pPr>
                      <a:r>
                        <a:rPr lang="es-PE" sz="4800" spc="15" dirty="0">
                          <a:effectLst/>
                          <a:latin typeface="Arial" panose="020B0604020202020204" pitchFamily="34" charset="0"/>
                          <a:cs typeface="Arial" panose="020B0604020202020204" pitchFamily="34" charset="0"/>
                        </a:rPr>
                        <a:t>S.A.</a:t>
                      </a:r>
                      <a:br>
                        <a:rPr lang="es-PE" sz="2000" spc="15" dirty="0">
                          <a:effectLst/>
                          <a:latin typeface="Arial" panose="020B0604020202020204" pitchFamily="34" charset="0"/>
                          <a:cs typeface="Arial" panose="020B0604020202020204" pitchFamily="34" charset="0"/>
                        </a:rPr>
                      </a:br>
                      <a:endParaRPr lang="es-PE"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190500" marB="190500" anchor="ctr"/>
                </a:tc>
                <a:tc>
                  <a:txBody>
                    <a:bodyPr/>
                    <a:lstStyle/>
                    <a:p>
                      <a:pPr algn="ctr">
                        <a:lnSpc>
                          <a:spcPts val="1500"/>
                        </a:lnSpc>
                      </a:pPr>
                      <a:r>
                        <a:rPr lang="es-PE" sz="2000" spc="15" dirty="0">
                          <a:effectLst/>
                          <a:latin typeface="Arial" panose="020B0604020202020204" pitchFamily="34" charset="0"/>
                          <a:cs typeface="Arial" panose="020B0604020202020204" pitchFamily="34" charset="0"/>
                        </a:rPr>
                        <a:t>Cantidad de Accionistas / Socios</a:t>
                      </a:r>
                      <a:endParaRPr lang="es-PE"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190500" marB="190500" anchor="ctr"/>
                </a:tc>
                <a:tc>
                  <a:txBody>
                    <a:bodyPr/>
                    <a:lstStyle/>
                    <a:p>
                      <a:pPr algn="ctr">
                        <a:lnSpc>
                          <a:spcPts val="1500"/>
                        </a:lnSpc>
                      </a:pPr>
                      <a:r>
                        <a:rPr lang="es-PE" sz="2000" spc="15" dirty="0">
                          <a:effectLst/>
                          <a:latin typeface="Arial" panose="020B0604020202020204" pitchFamily="34" charset="0"/>
                          <a:cs typeface="Arial" panose="020B0604020202020204" pitchFamily="34" charset="0"/>
                        </a:rPr>
                        <a:t>Organización</a:t>
                      </a:r>
                      <a:endParaRPr lang="es-PE" sz="2400" dirty="0">
                        <a:effectLst/>
                        <a:latin typeface="Arial" panose="020B0604020202020204" pitchFamily="34" charset="0"/>
                        <a:ea typeface="Calibri" panose="020F0502020204030204" pitchFamily="34" charset="0"/>
                        <a:cs typeface="Arial" panose="020B0604020202020204" pitchFamily="34" charset="0"/>
                      </a:endParaRPr>
                    </a:p>
                  </a:txBody>
                  <a:tcPr marL="0" marR="0" marT="190500" marB="190500" anchor="ctr"/>
                </a:tc>
                <a:tc>
                  <a:txBody>
                    <a:bodyPr/>
                    <a:lstStyle/>
                    <a:p>
                      <a:pPr algn="ctr">
                        <a:lnSpc>
                          <a:spcPts val="1500"/>
                        </a:lnSpc>
                      </a:pPr>
                      <a:r>
                        <a:rPr lang="es-PE" sz="2000" spc="15">
                          <a:effectLst/>
                          <a:latin typeface="Arial" panose="020B0604020202020204" pitchFamily="34" charset="0"/>
                          <a:cs typeface="Arial" panose="020B0604020202020204" pitchFamily="34" charset="0"/>
                        </a:rPr>
                        <a:t>Capital y Acciones</a:t>
                      </a:r>
                      <a:endParaRPr lang="es-PE" sz="2400">
                        <a:effectLst/>
                        <a:latin typeface="Arial" panose="020B0604020202020204" pitchFamily="34" charset="0"/>
                        <a:ea typeface="Calibri" panose="020F0502020204030204" pitchFamily="34" charset="0"/>
                        <a:cs typeface="Arial" panose="020B0604020202020204" pitchFamily="34" charset="0"/>
                      </a:endParaRPr>
                    </a:p>
                  </a:txBody>
                  <a:tcPr marL="0" marR="0" marT="190500" marB="190500" anchor="ctr"/>
                </a:tc>
                <a:tc>
                  <a:txBody>
                    <a:bodyPr/>
                    <a:lstStyle/>
                    <a:p>
                      <a:pPr algn="ctr">
                        <a:lnSpc>
                          <a:spcPts val="1500"/>
                        </a:lnSpc>
                      </a:pPr>
                      <a:r>
                        <a:rPr lang="es-PE" sz="2000" spc="15">
                          <a:effectLst/>
                          <a:latin typeface="Arial" panose="020B0604020202020204" pitchFamily="34" charset="0"/>
                          <a:cs typeface="Arial" panose="020B0604020202020204" pitchFamily="34" charset="0"/>
                        </a:rPr>
                        <a:t>Ejemplo</a:t>
                      </a:r>
                      <a:endParaRPr lang="es-PE" sz="2400">
                        <a:effectLst/>
                        <a:latin typeface="Arial" panose="020B0604020202020204" pitchFamily="34" charset="0"/>
                        <a:ea typeface="Calibri" panose="020F0502020204030204" pitchFamily="34" charset="0"/>
                        <a:cs typeface="Arial" panose="020B0604020202020204" pitchFamily="34" charset="0"/>
                      </a:endParaRPr>
                    </a:p>
                  </a:txBody>
                  <a:tcPr marL="0" marR="0" marT="190500" marB="190500" anchor="ctr"/>
                </a:tc>
                <a:extLst>
                  <a:ext uri="{0D108BD9-81ED-4DB2-BD59-A6C34878D82A}">
                    <a16:rowId xmlns:a16="http://schemas.microsoft.com/office/drawing/2014/main" val="762558606"/>
                  </a:ext>
                </a:extLst>
              </a:tr>
              <a:tr h="3151527">
                <a:tc>
                  <a:txBody>
                    <a:bodyPr/>
                    <a:lstStyle/>
                    <a:p>
                      <a:pPr>
                        <a:lnSpc>
                          <a:spcPts val="1725"/>
                        </a:lnSpc>
                      </a:pPr>
                      <a:r>
                        <a:rPr lang="es-PE" sz="2000" spc="15">
                          <a:effectLst/>
                          <a:latin typeface="Arial" panose="020B0604020202020204" pitchFamily="34" charset="0"/>
                          <a:cs typeface="Arial" panose="020B0604020202020204" pitchFamily="34" charset="0"/>
                        </a:rPr>
                        <a:t>Sociedad Anónima (S.A.)</a:t>
                      </a:r>
                      <a:endParaRPr lang="es-PE" sz="2400">
                        <a:effectLst/>
                        <a:latin typeface="Arial" panose="020B0604020202020204" pitchFamily="34" charset="0"/>
                        <a:ea typeface="Calibri" panose="020F0502020204030204" pitchFamily="34" charset="0"/>
                        <a:cs typeface="Arial" panose="020B0604020202020204" pitchFamily="34" charset="0"/>
                      </a:endParaRPr>
                    </a:p>
                  </a:txBody>
                  <a:tcPr marL="47625" marR="47625" marT="190500" marB="190500" anchor="ctr"/>
                </a:tc>
                <a:tc>
                  <a:txBody>
                    <a:bodyPr/>
                    <a:lstStyle/>
                    <a:p>
                      <a:pPr>
                        <a:lnSpc>
                          <a:spcPts val="1725"/>
                        </a:lnSpc>
                      </a:pPr>
                      <a:r>
                        <a:rPr lang="es-PE" sz="2000" spc="15">
                          <a:effectLst/>
                          <a:latin typeface="Arial" panose="020B0604020202020204" pitchFamily="34" charset="0"/>
                          <a:cs typeface="Arial" panose="020B0604020202020204" pitchFamily="34" charset="0"/>
                        </a:rPr>
                        <a:t>Mínimo: 2</a:t>
                      </a:r>
                      <a:endParaRPr lang="es-PE" sz="2400">
                        <a:effectLst/>
                        <a:latin typeface="Arial" panose="020B0604020202020204" pitchFamily="34" charset="0"/>
                        <a:cs typeface="Arial" panose="020B0604020202020204" pitchFamily="34" charset="0"/>
                      </a:endParaRPr>
                    </a:p>
                    <a:p>
                      <a:pPr>
                        <a:lnSpc>
                          <a:spcPts val="1725"/>
                        </a:lnSpc>
                      </a:pPr>
                      <a:r>
                        <a:rPr lang="es-PE" sz="2000" spc="15">
                          <a:effectLst/>
                          <a:latin typeface="Arial" panose="020B0604020202020204" pitchFamily="34" charset="0"/>
                          <a:cs typeface="Arial" panose="020B0604020202020204" pitchFamily="34" charset="0"/>
                        </a:rPr>
                        <a:t>Máximo: ilimitado</a:t>
                      </a:r>
                      <a:endParaRPr lang="es-PE" sz="2400">
                        <a:effectLst/>
                        <a:latin typeface="Arial" panose="020B0604020202020204" pitchFamily="34" charset="0"/>
                        <a:ea typeface="Calibri" panose="020F0502020204030204" pitchFamily="34" charset="0"/>
                        <a:cs typeface="Arial" panose="020B0604020202020204" pitchFamily="34" charset="0"/>
                      </a:endParaRPr>
                    </a:p>
                  </a:txBody>
                  <a:tcPr marL="47625" marR="47625" marT="190500" marB="190500" anchor="ctr"/>
                </a:tc>
                <a:tc>
                  <a:txBody>
                    <a:bodyPr/>
                    <a:lstStyle/>
                    <a:p>
                      <a:pPr>
                        <a:lnSpc>
                          <a:spcPts val="1725"/>
                        </a:lnSpc>
                      </a:pPr>
                      <a:r>
                        <a:rPr lang="es-PE" sz="2000" spc="15" dirty="0">
                          <a:effectLst/>
                          <a:latin typeface="Arial" panose="020B0604020202020204" pitchFamily="34" charset="0"/>
                          <a:cs typeface="Arial" panose="020B0604020202020204" pitchFamily="34" charset="0"/>
                        </a:rPr>
                        <a:t>Se debe establecer:</a:t>
                      </a:r>
                    </a:p>
                    <a:p>
                      <a:pPr>
                        <a:lnSpc>
                          <a:spcPts val="1725"/>
                        </a:lnSpc>
                      </a:pPr>
                      <a:endParaRPr lang="es-PE" sz="2400" dirty="0">
                        <a:effectLst/>
                        <a:latin typeface="Arial" panose="020B0604020202020204" pitchFamily="34" charset="0"/>
                        <a:cs typeface="Arial" panose="020B0604020202020204" pitchFamily="34" charset="0"/>
                      </a:endParaRPr>
                    </a:p>
                    <a:p>
                      <a:pPr marL="342900" indent="-342900">
                        <a:lnSpc>
                          <a:spcPts val="1725"/>
                        </a:lnSpc>
                        <a:buFontTx/>
                        <a:buChar char="-"/>
                      </a:pPr>
                      <a:r>
                        <a:rPr lang="es-PE" sz="2000" spc="15" dirty="0">
                          <a:effectLst/>
                          <a:latin typeface="Arial" panose="020B0604020202020204" pitchFamily="34" charset="0"/>
                          <a:cs typeface="Arial" panose="020B0604020202020204" pitchFamily="34" charset="0"/>
                        </a:rPr>
                        <a:t>Junta general de accionistas.</a:t>
                      </a:r>
                    </a:p>
                    <a:p>
                      <a:pPr marL="342900" indent="-342900">
                        <a:lnSpc>
                          <a:spcPts val="1725"/>
                        </a:lnSpc>
                        <a:buFontTx/>
                        <a:buChar char="-"/>
                      </a:pPr>
                      <a:endParaRPr lang="es-PE" sz="2400" dirty="0">
                        <a:effectLst/>
                        <a:latin typeface="Arial" panose="020B0604020202020204" pitchFamily="34" charset="0"/>
                        <a:cs typeface="Arial" panose="020B0604020202020204" pitchFamily="34" charset="0"/>
                      </a:endParaRPr>
                    </a:p>
                    <a:p>
                      <a:pPr marL="342900" indent="-342900">
                        <a:lnSpc>
                          <a:spcPts val="1725"/>
                        </a:lnSpc>
                        <a:buFontTx/>
                        <a:buChar char="-"/>
                      </a:pPr>
                      <a:r>
                        <a:rPr lang="es-PE" sz="2000" spc="15" dirty="0">
                          <a:effectLst/>
                          <a:latin typeface="Arial" panose="020B0604020202020204" pitchFamily="34" charset="0"/>
                          <a:cs typeface="Arial" panose="020B0604020202020204" pitchFamily="34" charset="0"/>
                        </a:rPr>
                        <a:t>Gerencia.</a:t>
                      </a:r>
                    </a:p>
                    <a:p>
                      <a:pPr marL="342900" indent="-342900">
                        <a:lnSpc>
                          <a:spcPts val="1725"/>
                        </a:lnSpc>
                        <a:buFontTx/>
                        <a:buChar char="-"/>
                      </a:pPr>
                      <a:endParaRPr lang="es-PE" sz="2000" spc="15" dirty="0">
                        <a:effectLst/>
                        <a:latin typeface="Arial" panose="020B0604020202020204" pitchFamily="34" charset="0"/>
                        <a:cs typeface="Arial" panose="020B0604020202020204" pitchFamily="34" charset="0"/>
                      </a:endParaRPr>
                    </a:p>
                    <a:p>
                      <a:pPr marL="342900" indent="-342900">
                        <a:lnSpc>
                          <a:spcPts val="1725"/>
                        </a:lnSpc>
                        <a:buFontTx/>
                        <a:buChar char="-"/>
                      </a:pPr>
                      <a:r>
                        <a:rPr lang="es-PE" sz="2000" spc="15" dirty="0">
                          <a:effectLst/>
                          <a:latin typeface="Arial" panose="020B0604020202020204" pitchFamily="34" charset="0"/>
                          <a:cs typeface="Arial" panose="020B0604020202020204" pitchFamily="34" charset="0"/>
                        </a:rPr>
                        <a:t>Directorio.</a:t>
                      </a:r>
                      <a:endParaRPr lang="es-PE" sz="24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190500" marB="190500" anchor="ctr"/>
                </a:tc>
                <a:tc>
                  <a:txBody>
                    <a:bodyPr/>
                    <a:lstStyle/>
                    <a:p>
                      <a:pPr>
                        <a:lnSpc>
                          <a:spcPts val="1725"/>
                        </a:lnSpc>
                      </a:pPr>
                      <a:r>
                        <a:rPr lang="es-PE" sz="2000" spc="15" dirty="0">
                          <a:effectLst/>
                          <a:latin typeface="Arial" panose="020B0604020202020204" pitchFamily="34" charset="0"/>
                          <a:cs typeface="Arial" panose="020B0604020202020204" pitchFamily="34" charset="0"/>
                        </a:rPr>
                        <a:t>Capital definido por aportes de cada socio.</a:t>
                      </a:r>
                    </a:p>
                    <a:p>
                      <a:pPr>
                        <a:lnSpc>
                          <a:spcPts val="1725"/>
                        </a:lnSpc>
                      </a:pPr>
                      <a:endParaRPr lang="es-PE" sz="2400" dirty="0">
                        <a:effectLst/>
                        <a:latin typeface="Arial" panose="020B0604020202020204" pitchFamily="34" charset="0"/>
                        <a:cs typeface="Arial" panose="020B0604020202020204" pitchFamily="34" charset="0"/>
                      </a:endParaRPr>
                    </a:p>
                    <a:p>
                      <a:pPr>
                        <a:lnSpc>
                          <a:spcPts val="1725"/>
                        </a:lnSpc>
                      </a:pPr>
                      <a:r>
                        <a:rPr lang="es-PE" sz="2000" spc="15" dirty="0">
                          <a:effectLst/>
                          <a:latin typeface="Arial" panose="020B0604020202020204" pitchFamily="34" charset="0"/>
                          <a:cs typeface="Arial" panose="020B0604020202020204" pitchFamily="34" charset="0"/>
                        </a:rPr>
                        <a:t>Se deben registrar las acciones en el Registro de Matrícula de Acciones.</a:t>
                      </a:r>
                      <a:endParaRPr lang="es-PE" sz="24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190500" marB="190500" anchor="ctr"/>
                </a:tc>
                <a:tc>
                  <a:txBody>
                    <a:bodyPr/>
                    <a:lstStyle/>
                    <a:p>
                      <a:pPr>
                        <a:lnSpc>
                          <a:spcPts val="1725"/>
                        </a:lnSpc>
                      </a:pPr>
                      <a:r>
                        <a:rPr lang="es-PE" sz="2000" spc="15" dirty="0">
                          <a:effectLst/>
                          <a:latin typeface="Arial" panose="020B0604020202020204" pitchFamily="34" charset="0"/>
                          <a:cs typeface="Arial" panose="020B0604020202020204" pitchFamily="34" charset="0"/>
                        </a:rPr>
                        <a:t>Cassinelli S.A.</a:t>
                      </a:r>
                    </a:p>
                    <a:p>
                      <a:pPr>
                        <a:lnSpc>
                          <a:spcPts val="1725"/>
                        </a:lnSpc>
                      </a:pPr>
                      <a:endParaRPr lang="es-PE" sz="2400" dirty="0">
                        <a:effectLst/>
                        <a:latin typeface="Arial" panose="020B0604020202020204" pitchFamily="34" charset="0"/>
                        <a:cs typeface="Arial" panose="020B0604020202020204" pitchFamily="34" charset="0"/>
                      </a:endParaRPr>
                    </a:p>
                    <a:p>
                      <a:pPr>
                        <a:lnSpc>
                          <a:spcPts val="1725"/>
                        </a:lnSpc>
                      </a:pPr>
                      <a:r>
                        <a:rPr lang="es-PE" sz="2000" spc="15" dirty="0" err="1">
                          <a:effectLst/>
                          <a:latin typeface="Arial" panose="020B0604020202020204" pitchFamily="34" charset="0"/>
                          <a:cs typeface="Arial" panose="020B0604020202020204" pitchFamily="34" charset="0"/>
                        </a:rPr>
                        <a:t>Socosani</a:t>
                      </a:r>
                      <a:r>
                        <a:rPr lang="es-PE" sz="2000" spc="15" dirty="0">
                          <a:effectLst/>
                          <a:latin typeface="Arial" panose="020B0604020202020204" pitchFamily="34" charset="0"/>
                          <a:cs typeface="Arial" panose="020B0604020202020204" pitchFamily="34" charset="0"/>
                        </a:rPr>
                        <a:t> S. A. </a:t>
                      </a:r>
                    </a:p>
                    <a:p>
                      <a:pPr>
                        <a:lnSpc>
                          <a:spcPts val="1725"/>
                        </a:lnSpc>
                      </a:pPr>
                      <a:endParaRPr lang="es-PE" sz="2000" spc="15" dirty="0">
                        <a:effectLst/>
                        <a:latin typeface="Arial" panose="020B0604020202020204" pitchFamily="34" charset="0"/>
                        <a:cs typeface="Arial" panose="020B0604020202020204" pitchFamily="34" charset="0"/>
                      </a:endParaRPr>
                    </a:p>
                    <a:p>
                      <a:pPr>
                        <a:lnSpc>
                          <a:spcPts val="1725"/>
                        </a:lnSpc>
                      </a:pPr>
                      <a:r>
                        <a:rPr lang="es-PE" sz="2000" spc="15" dirty="0">
                          <a:effectLst/>
                          <a:latin typeface="Arial" panose="020B0604020202020204" pitchFamily="34" charset="0"/>
                          <a:cs typeface="Arial" panose="020B0604020202020204" pitchFamily="34" charset="0"/>
                        </a:rPr>
                        <a:t>Banco Ripley </a:t>
                      </a:r>
                      <a:r>
                        <a:rPr lang="es-PE" sz="2000" spc="15" dirty="0" err="1">
                          <a:effectLst/>
                          <a:latin typeface="Arial" panose="020B0604020202020204" pitchFamily="34" charset="0"/>
                          <a:cs typeface="Arial" panose="020B0604020202020204" pitchFamily="34" charset="0"/>
                        </a:rPr>
                        <a:t>Peru</a:t>
                      </a:r>
                      <a:r>
                        <a:rPr lang="es-PE" sz="2000" spc="15" dirty="0">
                          <a:effectLst/>
                          <a:latin typeface="Arial" panose="020B0604020202020204" pitchFamily="34" charset="0"/>
                          <a:cs typeface="Arial" panose="020B0604020202020204" pitchFamily="34" charset="0"/>
                        </a:rPr>
                        <a:t> S.A.</a:t>
                      </a:r>
                      <a:endParaRPr lang="es-PE" sz="24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190500" marB="190500" anchor="ctr"/>
                </a:tc>
                <a:extLst>
                  <a:ext uri="{0D108BD9-81ED-4DB2-BD59-A6C34878D82A}">
                    <a16:rowId xmlns:a16="http://schemas.microsoft.com/office/drawing/2014/main" val="586165063"/>
                  </a:ext>
                </a:extLst>
              </a:tr>
            </a:tbl>
          </a:graphicData>
        </a:graphic>
      </p:graphicFrame>
    </p:spTree>
    <p:extLst>
      <p:ext uri="{BB962C8B-B14F-4D97-AF65-F5344CB8AC3E}">
        <p14:creationId xmlns:p14="http://schemas.microsoft.com/office/powerpoint/2010/main" val="2712334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graphicFrame>
        <p:nvGraphicFramePr>
          <p:cNvPr id="3" name="Tabla 2">
            <a:extLst>
              <a:ext uri="{FF2B5EF4-FFF2-40B4-BE49-F238E27FC236}">
                <a16:creationId xmlns:a16="http://schemas.microsoft.com/office/drawing/2014/main" id="{2FE4EE73-4323-BD71-FEFF-D16781096529}"/>
              </a:ext>
            </a:extLst>
          </p:cNvPr>
          <p:cNvGraphicFramePr>
            <a:graphicFrameLocks noGrp="1"/>
          </p:cNvGraphicFramePr>
          <p:nvPr/>
        </p:nvGraphicFramePr>
        <p:xfrm>
          <a:off x="3326289" y="2342261"/>
          <a:ext cx="6404610" cy="3002154"/>
        </p:xfrm>
        <a:graphic>
          <a:graphicData uri="http://schemas.openxmlformats.org/drawingml/2006/table">
            <a:tbl>
              <a:tblPr firstRow="1" firstCol="1" bandRow="1">
                <a:tableStyleId>{5C22544A-7EE6-4342-B048-85BDC9FD1C3A}</a:tableStyleId>
              </a:tblPr>
              <a:tblGrid>
                <a:gridCol w="1397635">
                  <a:extLst>
                    <a:ext uri="{9D8B030D-6E8A-4147-A177-3AD203B41FA5}">
                      <a16:colId xmlns:a16="http://schemas.microsoft.com/office/drawing/2014/main" val="1213401989"/>
                    </a:ext>
                  </a:extLst>
                </a:gridCol>
                <a:gridCol w="776605">
                  <a:extLst>
                    <a:ext uri="{9D8B030D-6E8A-4147-A177-3AD203B41FA5}">
                      <a16:colId xmlns:a16="http://schemas.microsoft.com/office/drawing/2014/main" val="1371334844"/>
                    </a:ext>
                  </a:extLst>
                </a:gridCol>
                <a:gridCol w="1184910">
                  <a:extLst>
                    <a:ext uri="{9D8B030D-6E8A-4147-A177-3AD203B41FA5}">
                      <a16:colId xmlns:a16="http://schemas.microsoft.com/office/drawing/2014/main" val="2130191666"/>
                    </a:ext>
                  </a:extLst>
                </a:gridCol>
                <a:gridCol w="1837055">
                  <a:extLst>
                    <a:ext uri="{9D8B030D-6E8A-4147-A177-3AD203B41FA5}">
                      <a16:colId xmlns:a16="http://schemas.microsoft.com/office/drawing/2014/main" val="1787275002"/>
                    </a:ext>
                  </a:extLst>
                </a:gridCol>
                <a:gridCol w="1208405">
                  <a:extLst>
                    <a:ext uri="{9D8B030D-6E8A-4147-A177-3AD203B41FA5}">
                      <a16:colId xmlns:a16="http://schemas.microsoft.com/office/drawing/2014/main" val="572078678"/>
                    </a:ext>
                  </a:extLst>
                </a:gridCol>
              </a:tblGrid>
              <a:tr h="1068705">
                <a:tc>
                  <a:txBody>
                    <a:bodyPr/>
                    <a:lstStyle/>
                    <a:p>
                      <a:pPr algn="ctr">
                        <a:spcBef>
                          <a:spcPts val="3000"/>
                        </a:spcBef>
                        <a:spcAft>
                          <a:spcPts val="3000"/>
                        </a:spcAft>
                      </a:pPr>
                      <a:r>
                        <a:rPr lang="es-PE" sz="2400" spc="15" dirty="0">
                          <a:effectLst/>
                        </a:rPr>
                        <a:t>S.A.C.</a:t>
                      </a:r>
                      <a:br>
                        <a:rPr lang="es-PE" sz="1050" spc="15" dirty="0">
                          <a:effectLst/>
                        </a:rPr>
                      </a:b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0" marB="190500" anchor="ctr"/>
                </a:tc>
                <a:tc>
                  <a:txBody>
                    <a:bodyPr/>
                    <a:lstStyle/>
                    <a:p>
                      <a:pPr algn="ctr">
                        <a:lnSpc>
                          <a:spcPts val="1500"/>
                        </a:lnSpc>
                      </a:pPr>
                      <a:r>
                        <a:rPr lang="es-PE" sz="1050" spc="15" dirty="0">
                          <a:effectLst/>
                        </a:rPr>
                        <a:t>Cantidad de Accionistas / Socios</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0" marB="190500" anchor="ctr"/>
                </a:tc>
                <a:tc>
                  <a:txBody>
                    <a:bodyPr/>
                    <a:lstStyle/>
                    <a:p>
                      <a:pPr algn="ctr">
                        <a:lnSpc>
                          <a:spcPts val="1500"/>
                        </a:lnSpc>
                      </a:pPr>
                      <a:r>
                        <a:rPr lang="es-PE" sz="1050" spc="15" dirty="0">
                          <a:effectLst/>
                        </a:rPr>
                        <a:t>Organización</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0" marB="190500" anchor="ctr"/>
                </a:tc>
                <a:tc>
                  <a:txBody>
                    <a:bodyPr/>
                    <a:lstStyle/>
                    <a:p>
                      <a:pPr algn="ctr">
                        <a:lnSpc>
                          <a:spcPts val="1500"/>
                        </a:lnSpc>
                      </a:pPr>
                      <a:r>
                        <a:rPr lang="es-PE" sz="1050" spc="15" dirty="0">
                          <a:effectLst/>
                        </a:rPr>
                        <a:t>Capital y Acciones</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0" marB="190500" anchor="ctr"/>
                </a:tc>
                <a:tc>
                  <a:txBody>
                    <a:bodyPr/>
                    <a:lstStyle/>
                    <a:p>
                      <a:pPr algn="ctr">
                        <a:lnSpc>
                          <a:spcPts val="1500"/>
                        </a:lnSpc>
                      </a:pPr>
                      <a:r>
                        <a:rPr lang="es-PE" sz="1050" spc="15">
                          <a:effectLst/>
                        </a:rPr>
                        <a:t>Ejemplo</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0" marB="190500" anchor="ctr"/>
                </a:tc>
                <a:extLst>
                  <a:ext uri="{0D108BD9-81ED-4DB2-BD59-A6C34878D82A}">
                    <a16:rowId xmlns:a16="http://schemas.microsoft.com/office/drawing/2014/main" val="372029882"/>
                  </a:ext>
                </a:extLst>
              </a:tr>
              <a:tr h="0">
                <a:tc>
                  <a:txBody>
                    <a:bodyPr/>
                    <a:lstStyle/>
                    <a:p>
                      <a:pPr>
                        <a:lnSpc>
                          <a:spcPts val="1725"/>
                        </a:lnSpc>
                      </a:pPr>
                      <a:r>
                        <a:rPr lang="es-PE" sz="1050" spc="15" dirty="0">
                          <a:effectLst/>
                        </a:rPr>
                        <a:t>Sociedad Anónima cerrada (S.A.C.)</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0" marB="190500" anchor="ctr"/>
                </a:tc>
                <a:tc>
                  <a:txBody>
                    <a:bodyPr/>
                    <a:lstStyle/>
                    <a:p>
                      <a:pPr>
                        <a:lnSpc>
                          <a:spcPts val="1725"/>
                        </a:lnSpc>
                      </a:pPr>
                      <a:r>
                        <a:rPr lang="es-PE" sz="1050" spc="15" dirty="0">
                          <a:effectLst/>
                        </a:rPr>
                        <a:t>Mínimo: 2</a:t>
                      </a:r>
                      <a:endParaRPr lang="es-PE" sz="1100" dirty="0">
                        <a:effectLst/>
                      </a:endParaRPr>
                    </a:p>
                    <a:p>
                      <a:pPr>
                        <a:lnSpc>
                          <a:spcPts val="1725"/>
                        </a:lnSpc>
                      </a:pPr>
                      <a:r>
                        <a:rPr lang="es-PE" sz="1050" spc="15" dirty="0">
                          <a:effectLst/>
                        </a:rPr>
                        <a:t>Máximo: 20</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0" marB="190500" anchor="ctr"/>
                </a:tc>
                <a:tc>
                  <a:txBody>
                    <a:bodyPr/>
                    <a:lstStyle/>
                    <a:p>
                      <a:pPr>
                        <a:lnSpc>
                          <a:spcPts val="1725"/>
                        </a:lnSpc>
                      </a:pPr>
                      <a:r>
                        <a:rPr lang="es-PE" sz="1050" spc="15" dirty="0">
                          <a:effectLst/>
                        </a:rPr>
                        <a:t>Se debe establecer:</a:t>
                      </a:r>
                      <a:endParaRPr lang="es-PE" sz="1100" dirty="0">
                        <a:effectLst/>
                      </a:endParaRPr>
                    </a:p>
                    <a:p>
                      <a:pPr>
                        <a:lnSpc>
                          <a:spcPts val="1725"/>
                        </a:lnSpc>
                      </a:pPr>
                      <a:r>
                        <a:rPr lang="es-PE" sz="1050" spc="15" dirty="0">
                          <a:effectLst/>
                        </a:rPr>
                        <a:t>- Junta general de accionistas.</a:t>
                      </a:r>
                      <a:endParaRPr lang="es-PE" sz="1100" dirty="0">
                        <a:effectLst/>
                      </a:endParaRPr>
                    </a:p>
                    <a:p>
                      <a:pPr>
                        <a:lnSpc>
                          <a:spcPts val="1725"/>
                        </a:lnSpc>
                      </a:pPr>
                      <a:r>
                        <a:rPr lang="es-PE" sz="1050" spc="15" dirty="0">
                          <a:effectLst/>
                        </a:rPr>
                        <a:t>- Gerencia.</a:t>
                      </a:r>
                      <a:endParaRPr lang="es-PE" sz="1100" dirty="0">
                        <a:effectLst/>
                      </a:endParaRPr>
                    </a:p>
                    <a:p>
                      <a:pPr>
                        <a:lnSpc>
                          <a:spcPts val="1725"/>
                        </a:lnSpc>
                      </a:pPr>
                      <a:r>
                        <a:rPr lang="es-PE" sz="1050" spc="15" dirty="0">
                          <a:effectLst/>
                        </a:rPr>
                        <a:t>- Directorio. (Opcional)</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0" marB="190500" anchor="ctr"/>
                </a:tc>
                <a:tc>
                  <a:txBody>
                    <a:bodyPr/>
                    <a:lstStyle/>
                    <a:p>
                      <a:pPr>
                        <a:lnSpc>
                          <a:spcPts val="1725"/>
                        </a:lnSpc>
                      </a:pPr>
                      <a:r>
                        <a:rPr lang="es-PE" sz="1050" spc="15" dirty="0">
                          <a:effectLst/>
                        </a:rPr>
                        <a:t>Capital definido por aportes de cada socio.</a:t>
                      </a:r>
                      <a:endParaRPr lang="es-PE" sz="1100" dirty="0">
                        <a:effectLst/>
                      </a:endParaRPr>
                    </a:p>
                    <a:p>
                      <a:pPr>
                        <a:lnSpc>
                          <a:spcPts val="1725"/>
                        </a:lnSpc>
                      </a:pPr>
                      <a:r>
                        <a:rPr lang="es-PE" sz="1050" spc="15" dirty="0">
                          <a:effectLst/>
                        </a:rPr>
                        <a:t>Se deben registrar las acciones en el Registro de Matrícula de Acciones.</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0" marB="190500" anchor="ctr"/>
                </a:tc>
                <a:tc>
                  <a:txBody>
                    <a:bodyPr/>
                    <a:lstStyle/>
                    <a:p>
                      <a:pPr>
                        <a:lnSpc>
                          <a:spcPts val="1725"/>
                        </a:lnSpc>
                      </a:pPr>
                      <a:r>
                        <a:rPr lang="es-PE" sz="1050" spc="15" dirty="0">
                          <a:effectLst/>
                        </a:rPr>
                        <a:t>Montalvo Spa </a:t>
                      </a:r>
                      <a:r>
                        <a:rPr lang="es-PE" sz="1050" spc="15" dirty="0" err="1">
                          <a:effectLst/>
                        </a:rPr>
                        <a:t>Peluqueria</a:t>
                      </a:r>
                      <a:r>
                        <a:rPr lang="es-PE" sz="1050" spc="15" dirty="0">
                          <a:effectLst/>
                        </a:rPr>
                        <a:t> S.A.C.</a:t>
                      </a:r>
                      <a:endParaRPr lang="es-PE" sz="1100" dirty="0">
                        <a:effectLst/>
                      </a:endParaRPr>
                    </a:p>
                    <a:p>
                      <a:pPr>
                        <a:lnSpc>
                          <a:spcPts val="1725"/>
                        </a:lnSpc>
                      </a:pPr>
                      <a:r>
                        <a:rPr lang="es-PE" sz="1050" spc="15" dirty="0" err="1">
                          <a:effectLst/>
                        </a:rPr>
                        <a:t>Pisopak</a:t>
                      </a:r>
                      <a:r>
                        <a:rPr lang="es-PE" sz="1050" spc="15" dirty="0">
                          <a:effectLst/>
                        </a:rPr>
                        <a:t> </a:t>
                      </a:r>
                      <a:r>
                        <a:rPr lang="es-PE" sz="1050" spc="15" dirty="0" err="1">
                          <a:effectLst/>
                        </a:rPr>
                        <a:t>Peru</a:t>
                      </a:r>
                      <a:r>
                        <a:rPr lang="es-PE" sz="1050" spc="15" dirty="0">
                          <a:effectLst/>
                        </a:rPr>
                        <a:t> S.A.C. Distribuidora Concordia S.A.C.</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0" marB="190500" anchor="ctr"/>
                </a:tc>
                <a:extLst>
                  <a:ext uri="{0D108BD9-81ED-4DB2-BD59-A6C34878D82A}">
                    <a16:rowId xmlns:a16="http://schemas.microsoft.com/office/drawing/2014/main" val="1709317480"/>
                  </a:ext>
                </a:extLst>
              </a:tr>
            </a:tbl>
          </a:graphicData>
        </a:graphic>
      </p:graphicFrame>
    </p:spTree>
    <p:extLst>
      <p:ext uri="{BB962C8B-B14F-4D97-AF65-F5344CB8AC3E}">
        <p14:creationId xmlns:p14="http://schemas.microsoft.com/office/powerpoint/2010/main" val="11319434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graphicFrame>
        <p:nvGraphicFramePr>
          <p:cNvPr id="5" name="Tabla 4">
            <a:extLst>
              <a:ext uri="{FF2B5EF4-FFF2-40B4-BE49-F238E27FC236}">
                <a16:creationId xmlns:a16="http://schemas.microsoft.com/office/drawing/2014/main" id="{B3C79090-D7BB-E9A4-5181-71795A215ABF}"/>
              </a:ext>
            </a:extLst>
          </p:cNvPr>
          <p:cNvGraphicFramePr>
            <a:graphicFrameLocks noGrp="1"/>
          </p:cNvGraphicFramePr>
          <p:nvPr/>
        </p:nvGraphicFramePr>
        <p:xfrm>
          <a:off x="3326289" y="2126361"/>
          <a:ext cx="6404610" cy="3433954"/>
        </p:xfrm>
        <a:graphic>
          <a:graphicData uri="http://schemas.openxmlformats.org/drawingml/2006/table">
            <a:tbl>
              <a:tblPr firstRow="1" firstCol="1" bandRow="1">
                <a:tableStyleId>{5C22544A-7EE6-4342-B048-85BDC9FD1C3A}</a:tableStyleId>
              </a:tblPr>
              <a:tblGrid>
                <a:gridCol w="1421765">
                  <a:extLst>
                    <a:ext uri="{9D8B030D-6E8A-4147-A177-3AD203B41FA5}">
                      <a16:colId xmlns:a16="http://schemas.microsoft.com/office/drawing/2014/main" val="1900815115"/>
                    </a:ext>
                  </a:extLst>
                </a:gridCol>
                <a:gridCol w="744220">
                  <a:extLst>
                    <a:ext uri="{9D8B030D-6E8A-4147-A177-3AD203B41FA5}">
                      <a16:colId xmlns:a16="http://schemas.microsoft.com/office/drawing/2014/main" val="489304014"/>
                    </a:ext>
                  </a:extLst>
                </a:gridCol>
                <a:gridCol w="1122045">
                  <a:extLst>
                    <a:ext uri="{9D8B030D-6E8A-4147-A177-3AD203B41FA5}">
                      <a16:colId xmlns:a16="http://schemas.microsoft.com/office/drawing/2014/main" val="1656165229"/>
                    </a:ext>
                  </a:extLst>
                </a:gridCol>
                <a:gridCol w="1922780">
                  <a:extLst>
                    <a:ext uri="{9D8B030D-6E8A-4147-A177-3AD203B41FA5}">
                      <a16:colId xmlns:a16="http://schemas.microsoft.com/office/drawing/2014/main" val="350834519"/>
                    </a:ext>
                  </a:extLst>
                </a:gridCol>
                <a:gridCol w="1193800">
                  <a:extLst>
                    <a:ext uri="{9D8B030D-6E8A-4147-A177-3AD203B41FA5}">
                      <a16:colId xmlns:a16="http://schemas.microsoft.com/office/drawing/2014/main" val="1067789810"/>
                    </a:ext>
                  </a:extLst>
                </a:gridCol>
              </a:tblGrid>
              <a:tr h="1068705">
                <a:tc>
                  <a:txBody>
                    <a:bodyPr/>
                    <a:lstStyle/>
                    <a:p>
                      <a:pPr algn="ctr">
                        <a:spcBef>
                          <a:spcPts val="3000"/>
                        </a:spcBef>
                        <a:spcAft>
                          <a:spcPts val="3000"/>
                        </a:spcAft>
                      </a:pPr>
                      <a:r>
                        <a:rPr lang="es-PE" sz="2400" spc="15">
                          <a:effectLst/>
                        </a:rPr>
                        <a:t>S.A.A.</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0" marB="190500" anchor="ctr"/>
                </a:tc>
                <a:tc>
                  <a:txBody>
                    <a:bodyPr/>
                    <a:lstStyle/>
                    <a:p>
                      <a:pPr algn="ctr">
                        <a:lnSpc>
                          <a:spcPts val="1500"/>
                        </a:lnSpc>
                      </a:pPr>
                      <a:r>
                        <a:rPr lang="es-PE" sz="1050" spc="15">
                          <a:effectLst/>
                        </a:rPr>
                        <a:t>Cantidad de Accionistas / Socios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0" marB="190500" anchor="ctr"/>
                </a:tc>
                <a:tc>
                  <a:txBody>
                    <a:bodyPr/>
                    <a:lstStyle/>
                    <a:p>
                      <a:pPr algn="ctr">
                        <a:lnSpc>
                          <a:spcPts val="1500"/>
                        </a:lnSpc>
                      </a:pPr>
                      <a:r>
                        <a:rPr lang="es-PE" sz="1050" spc="15">
                          <a:effectLst/>
                        </a:rPr>
                        <a:t>Organización</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0" marB="190500" anchor="ctr"/>
                </a:tc>
                <a:tc>
                  <a:txBody>
                    <a:bodyPr/>
                    <a:lstStyle/>
                    <a:p>
                      <a:pPr algn="ctr">
                        <a:lnSpc>
                          <a:spcPts val="1500"/>
                        </a:lnSpc>
                      </a:pPr>
                      <a:r>
                        <a:rPr lang="es-PE" sz="1050" spc="15">
                          <a:effectLst/>
                        </a:rPr>
                        <a:t>Capital y Acciones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0" marB="190500" anchor="ctr"/>
                </a:tc>
                <a:tc>
                  <a:txBody>
                    <a:bodyPr/>
                    <a:lstStyle/>
                    <a:p>
                      <a:pPr algn="ctr">
                        <a:lnSpc>
                          <a:spcPts val="1500"/>
                        </a:lnSpc>
                      </a:pPr>
                      <a:r>
                        <a:rPr lang="es-PE" sz="1050" spc="15">
                          <a:effectLst/>
                        </a:rPr>
                        <a:t>Ejemplo</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0" marB="190500" anchor="ctr"/>
                </a:tc>
                <a:extLst>
                  <a:ext uri="{0D108BD9-81ED-4DB2-BD59-A6C34878D82A}">
                    <a16:rowId xmlns:a16="http://schemas.microsoft.com/office/drawing/2014/main" val="2852184263"/>
                  </a:ext>
                </a:extLst>
              </a:tr>
              <a:tr h="0">
                <a:tc>
                  <a:txBody>
                    <a:bodyPr/>
                    <a:lstStyle/>
                    <a:p>
                      <a:pPr>
                        <a:lnSpc>
                          <a:spcPts val="1725"/>
                        </a:lnSpc>
                      </a:pPr>
                      <a:r>
                        <a:rPr lang="es-PE" sz="1050" spc="15" dirty="0">
                          <a:effectLst/>
                        </a:rPr>
                        <a:t>Sociedad Anónima Abierta (S.A.A.)</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0" marB="190500" anchor="ctr"/>
                </a:tc>
                <a:tc>
                  <a:txBody>
                    <a:bodyPr/>
                    <a:lstStyle/>
                    <a:p>
                      <a:pPr>
                        <a:lnSpc>
                          <a:spcPts val="1725"/>
                        </a:lnSpc>
                      </a:pPr>
                      <a:r>
                        <a:rPr lang="es-PE" sz="1050" spc="15" dirty="0">
                          <a:effectLst/>
                        </a:rPr>
                        <a:t>Mínimo: 750</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0" marB="190500" anchor="ctr"/>
                </a:tc>
                <a:tc>
                  <a:txBody>
                    <a:bodyPr/>
                    <a:lstStyle/>
                    <a:p>
                      <a:pPr>
                        <a:lnSpc>
                          <a:spcPts val="1725"/>
                        </a:lnSpc>
                      </a:pPr>
                      <a:r>
                        <a:rPr lang="es-PE" sz="1050" spc="15" dirty="0">
                          <a:effectLst/>
                        </a:rPr>
                        <a:t>Se debe establecer:</a:t>
                      </a:r>
                      <a:endParaRPr lang="es-PE" sz="1100" dirty="0">
                        <a:effectLst/>
                      </a:endParaRPr>
                    </a:p>
                    <a:p>
                      <a:pPr>
                        <a:lnSpc>
                          <a:spcPts val="1725"/>
                        </a:lnSpc>
                      </a:pPr>
                      <a:r>
                        <a:rPr lang="es-PE" sz="1050" spc="15" dirty="0">
                          <a:effectLst/>
                        </a:rPr>
                        <a:t>- Junta general de accionistas.</a:t>
                      </a:r>
                      <a:endParaRPr lang="es-PE" sz="1100" dirty="0">
                        <a:effectLst/>
                      </a:endParaRPr>
                    </a:p>
                    <a:p>
                      <a:pPr>
                        <a:lnSpc>
                          <a:spcPts val="1725"/>
                        </a:lnSpc>
                      </a:pPr>
                      <a:r>
                        <a:rPr lang="es-PE" sz="1050" spc="15" dirty="0">
                          <a:effectLst/>
                        </a:rPr>
                        <a:t>- Gerencia.</a:t>
                      </a:r>
                      <a:endParaRPr lang="es-PE" sz="1100" dirty="0">
                        <a:effectLst/>
                      </a:endParaRPr>
                    </a:p>
                    <a:p>
                      <a:pPr>
                        <a:lnSpc>
                          <a:spcPts val="1725"/>
                        </a:lnSpc>
                      </a:pPr>
                      <a:r>
                        <a:rPr lang="es-PE" sz="1050" spc="15" dirty="0">
                          <a:effectLst/>
                        </a:rPr>
                        <a:t>- Directorio.</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0" marB="190500" anchor="ctr"/>
                </a:tc>
                <a:tc>
                  <a:txBody>
                    <a:bodyPr/>
                    <a:lstStyle/>
                    <a:p>
                      <a:pPr>
                        <a:lnSpc>
                          <a:spcPts val="1725"/>
                        </a:lnSpc>
                      </a:pPr>
                      <a:r>
                        <a:rPr lang="es-PE" sz="1050" spc="15" dirty="0">
                          <a:effectLst/>
                        </a:rPr>
                        <a:t>Más del 35% del capital pertenece a 175 o más accionistas.</a:t>
                      </a:r>
                      <a:endParaRPr lang="es-PE" sz="1100" dirty="0">
                        <a:effectLst/>
                      </a:endParaRPr>
                    </a:p>
                    <a:p>
                      <a:pPr>
                        <a:lnSpc>
                          <a:spcPts val="1725"/>
                        </a:lnSpc>
                      </a:pPr>
                      <a:r>
                        <a:rPr lang="es-PE" sz="1050" spc="15" dirty="0">
                          <a:effectLst/>
                        </a:rPr>
                        <a:t>Debe haber hecho una oferta pública primaria de acciones u obligaciones convertibles en acciones. Deben registrar las acciones en el Registro de Matrícula de Acciones.</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0" marB="190500" anchor="ctr"/>
                </a:tc>
                <a:tc>
                  <a:txBody>
                    <a:bodyPr/>
                    <a:lstStyle/>
                    <a:p>
                      <a:pPr>
                        <a:lnSpc>
                          <a:spcPts val="1725"/>
                        </a:lnSpc>
                      </a:pPr>
                      <a:r>
                        <a:rPr lang="es-PE" sz="1050" spc="15" dirty="0">
                          <a:effectLst/>
                        </a:rPr>
                        <a:t>Alicorp S.A.A.</a:t>
                      </a:r>
                      <a:endParaRPr lang="es-PE" sz="1100" dirty="0">
                        <a:effectLst/>
                      </a:endParaRPr>
                    </a:p>
                    <a:p>
                      <a:pPr>
                        <a:lnSpc>
                          <a:spcPts val="1725"/>
                        </a:lnSpc>
                      </a:pPr>
                      <a:r>
                        <a:rPr lang="es-PE" sz="1050" spc="15" dirty="0">
                          <a:effectLst/>
                        </a:rPr>
                        <a:t>Luz del Sur S.A.A. </a:t>
                      </a:r>
                      <a:r>
                        <a:rPr lang="es-PE" sz="1050" spc="15" dirty="0" err="1">
                          <a:effectLst/>
                        </a:rPr>
                        <a:t>Creditex</a:t>
                      </a:r>
                      <a:r>
                        <a:rPr lang="es-PE" sz="1050" spc="15" dirty="0">
                          <a:effectLst/>
                        </a:rPr>
                        <a:t> S.A.A.</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0" marB="190500" anchor="ctr"/>
                </a:tc>
                <a:extLst>
                  <a:ext uri="{0D108BD9-81ED-4DB2-BD59-A6C34878D82A}">
                    <a16:rowId xmlns:a16="http://schemas.microsoft.com/office/drawing/2014/main" val="745830718"/>
                  </a:ext>
                </a:extLst>
              </a:tr>
            </a:tbl>
          </a:graphicData>
        </a:graphic>
      </p:graphicFrame>
    </p:spTree>
    <p:extLst>
      <p:ext uri="{BB962C8B-B14F-4D97-AF65-F5344CB8AC3E}">
        <p14:creationId xmlns:p14="http://schemas.microsoft.com/office/powerpoint/2010/main" val="2230887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graphicFrame>
        <p:nvGraphicFramePr>
          <p:cNvPr id="3" name="Tabla 2">
            <a:extLst>
              <a:ext uri="{FF2B5EF4-FFF2-40B4-BE49-F238E27FC236}">
                <a16:creationId xmlns:a16="http://schemas.microsoft.com/office/drawing/2014/main" id="{F59DB8D7-85ED-C2B9-64AB-578824EC7560}"/>
              </a:ext>
            </a:extLst>
          </p:cNvPr>
          <p:cNvGraphicFramePr>
            <a:graphicFrameLocks noGrp="1"/>
          </p:cNvGraphicFramePr>
          <p:nvPr/>
        </p:nvGraphicFramePr>
        <p:xfrm>
          <a:off x="623392" y="764704"/>
          <a:ext cx="11233248" cy="5583956"/>
        </p:xfrm>
        <a:graphic>
          <a:graphicData uri="http://schemas.openxmlformats.org/drawingml/2006/table">
            <a:tbl>
              <a:tblPr firstRow="1" firstCol="1" bandRow="1">
                <a:tableStyleId>{5C22544A-7EE6-4342-B048-85BDC9FD1C3A}</a:tableStyleId>
              </a:tblPr>
              <a:tblGrid>
                <a:gridCol w="2403465">
                  <a:extLst>
                    <a:ext uri="{9D8B030D-6E8A-4147-A177-3AD203B41FA5}">
                      <a16:colId xmlns:a16="http://schemas.microsoft.com/office/drawing/2014/main" val="2147399377"/>
                    </a:ext>
                  </a:extLst>
                </a:gridCol>
                <a:gridCol w="1628983">
                  <a:extLst>
                    <a:ext uri="{9D8B030D-6E8A-4147-A177-3AD203B41FA5}">
                      <a16:colId xmlns:a16="http://schemas.microsoft.com/office/drawing/2014/main" val="767460653"/>
                    </a:ext>
                  </a:extLst>
                </a:gridCol>
                <a:gridCol w="2520280">
                  <a:extLst>
                    <a:ext uri="{9D8B030D-6E8A-4147-A177-3AD203B41FA5}">
                      <a16:colId xmlns:a16="http://schemas.microsoft.com/office/drawing/2014/main" val="204132312"/>
                    </a:ext>
                  </a:extLst>
                </a:gridCol>
                <a:gridCol w="2510941">
                  <a:extLst>
                    <a:ext uri="{9D8B030D-6E8A-4147-A177-3AD203B41FA5}">
                      <a16:colId xmlns:a16="http://schemas.microsoft.com/office/drawing/2014/main" val="2093214673"/>
                    </a:ext>
                  </a:extLst>
                </a:gridCol>
                <a:gridCol w="2169579">
                  <a:extLst>
                    <a:ext uri="{9D8B030D-6E8A-4147-A177-3AD203B41FA5}">
                      <a16:colId xmlns:a16="http://schemas.microsoft.com/office/drawing/2014/main" val="2052815218"/>
                    </a:ext>
                  </a:extLst>
                </a:gridCol>
              </a:tblGrid>
              <a:tr h="1960081">
                <a:tc>
                  <a:txBody>
                    <a:bodyPr/>
                    <a:lstStyle/>
                    <a:p>
                      <a:pPr algn="ctr">
                        <a:spcBef>
                          <a:spcPts val="3000"/>
                        </a:spcBef>
                        <a:spcAft>
                          <a:spcPts val="3000"/>
                        </a:spcAft>
                      </a:pPr>
                      <a:r>
                        <a:rPr lang="es-PE" sz="4400" spc="15" dirty="0">
                          <a:effectLst/>
                          <a:latin typeface="Arial" panose="020B0604020202020204" pitchFamily="34" charset="0"/>
                          <a:cs typeface="Arial" panose="020B0604020202020204" pitchFamily="34" charset="0"/>
                        </a:rPr>
                        <a:t>SACS</a:t>
                      </a:r>
                      <a:br>
                        <a:rPr lang="es-PE" sz="1800" spc="15" dirty="0">
                          <a:effectLst/>
                          <a:latin typeface="Arial" panose="020B0604020202020204" pitchFamily="34" charset="0"/>
                          <a:cs typeface="Arial" panose="020B0604020202020204" pitchFamily="34" charset="0"/>
                        </a:rPr>
                      </a:b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190500" marB="190500" anchor="ctr"/>
                </a:tc>
                <a:tc>
                  <a:txBody>
                    <a:bodyPr/>
                    <a:lstStyle/>
                    <a:p>
                      <a:pPr algn="ctr">
                        <a:lnSpc>
                          <a:spcPts val="1500"/>
                        </a:lnSpc>
                      </a:pPr>
                      <a:r>
                        <a:rPr lang="es-PE" sz="1800" spc="15">
                          <a:effectLst/>
                          <a:latin typeface="Arial" panose="020B0604020202020204" pitchFamily="34" charset="0"/>
                          <a:cs typeface="Arial" panose="020B0604020202020204" pitchFamily="34" charset="0"/>
                        </a:rPr>
                        <a:t>Cantidad de Accionistas / Socios</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0" marR="0" marT="190500" marB="190500" anchor="ctr"/>
                </a:tc>
                <a:tc>
                  <a:txBody>
                    <a:bodyPr/>
                    <a:lstStyle/>
                    <a:p>
                      <a:pPr algn="ctr">
                        <a:lnSpc>
                          <a:spcPts val="1500"/>
                        </a:lnSpc>
                      </a:pPr>
                      <a:r>
                        <a:rPr lang="es-PE" sz="1800" spc="15">
                          <a:effectLst/>
                          <a:latin typeface="Arial" panose="020B0604020202020204" pitchFamily="34" charset="0"/>
                          <a:cs typeface="Arial" panose="020B0604020202020204" pitchFamily="34" charset="0"/>
                        </a:rPr>
                        <a:t>Organización</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0" marR="0" marT="190500" marB="190500" anchor="ctr"/>
                </a:tc>
                <a:tc>
                  <a:txBody>
                    <a:bodyPr/>
                    <a:lstStyle/>
                    <a:p>
                      <a:pPr algn="ctr">
                        <a:lnSpc>
                          <a:spcPts val="1500"/>
                        </a:lnSpc>
                      </a:pPr>
                      <a:r>
                        <a:rPr lang="es-PE" sz="1800" spc="15">
                          <a:effectLst/>
                          <a:latin typeface="Arial" panose="020B0604020202020204" pitchFamily="34" charset="0"/>
                          <a:cs typeface="Arial" panose="020B0604020202020204" pitchFamily="34" charset="0"/>
                        </a:rPr>
                        <a:t>Capital y Acciones</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0" marR="0" marT="190500" marB="190500" anchor="ctr"/>
                </a:tc>
                <a:tc>
                  <a:txBody>
                    <a:bodyPr/>
                    <a:lstStyle/>
                    <a:p>
                      <a:pPr algn="ctr">
                        <a:lnSpc>
                          <a:spcPts val="1500"/>
                        </a:lnSpc>
                      </a:pPr>
                      <a:r>
                        <a:rPr lang="es-PE" sz="1800" spc="15">
                          <a:effectLst/>
                          <a:latin typeface="Arial" panose="020B0604020202020204" pitchFamily="34" charset="0"/>
                          <a:cs typeface="Arial" panose="020B0604020202020204" pitchFamily="34" charset="0"/>
                        </a:rPr>
                        <a:t>Ejemplo</a:t>
                      </a:r>
                      <a:endParaRPr lang="es-PE" sz="2000">
                        <a:effectLst/>
                        <a:latin typeface="Arial" panose="020B0604020202020204" pitchFamily="34" charset="0"/>
                        <a:ea typeface="Calibri" panose="020F0502020204030204" pitchFamily="34" charset="0"/>
                        <a:cs typeface="Arial" panose="020B0604020202020204" pitchFamily="34" charset="0"/>
                      </a:endParaRPr>
                    </a:p>
                  </a:txBody>
                  <a:tcPr marL="0" marR="0" marT="190500" marB="190500" anchor="ctr"/>
                </a:tc>
                <a:extLst>
                  <a:ext uri="{0D108BD9-81ED-4DB2-BD59-A6C34878D82A}">
                    <a16:rowId xmlns:a16="http://schemas.microsoft.com/office/drawing/2014/main" val="2041321652"/>
                  </a:ext>
                </a:extLst>
              </a:tr>
              <a:tr h="3623875">
                <a:tc>
                  <a:txBody>
                    <a:bodyPr/>
                    <a:lstStyle/>
                    <a:p>
                      <a:pPr>
                        <a:lnSpc>
                          <a:spcPts val="1725"/>
                        </a:lnSpc>
                      </a:pPr>
                      <a:r>
                        <a:rPr lang="es-PE" sz="1800" spc="15" dirty="0">
                          <a:effectLst/>
                          <a:latin typeface="Arial" panose="020B0604020202020204" pitchFamily="34" charset="0"/>
                          <a:cs typeface="Arial" panose="020B0604020202020204" pitchFamily="34" charset="0"/>
                        </a:rPr>
                        <a:t>Sociedad por Acciones Cerrada Simplificada (S.A.C.S.)</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190500" marB="190500" anchor="ctr"/>
                </a:tc>
                <a:tc>
                  <a:txBody>
                    <a:bodyPr/>
                    <a:lstStyle/>
                    <a:p>
                      <a:pPr>
                        <a:lnSpc>
                          <a:spcPts val="1725"/>
                        </a:lnSpc>
                      </a:pPr>
                      <a:r>
                        <a:rPr lang="es-PE" sz="1800" spc="15" dirty="0">
                          <a:effectLst/>
                          <a:latin typeface="Arial" panose="020B0604020202020204" pitchFamily="34" charset="0"/>
                          <a:cs typeface="Arial" panose="020B0604020202020204" pitchFamily="34" charset="0"/>
                        </a:rPr>
                        <a:t>Mínimo: 2</a:t>
                      </a:r>
                      <a:endParaRPr lang="es-PE" sz="2000" dirty="0">
                        <a:effectLst/>
                        <a:latin typeface="Arial" panose="020B0604020202020204" pitchFamily="34" charset="0"/>
                        <a:cs typeface="Arial" panose="020B0604020202020204" pitchFamily="34" charset="0"/>
                      </a:endParaRPr>
                    </a:p>
                    <a:p>
                      <a:pPr>
                        <a:lnSpc>
                          <a:spcPts val="1725"/>
                        </a:lnSpc>
                      </a:pPr>
                      <a:r>
                        <a:rPr lang="es-PE" sz="1800" spc="15" dirty="0">
                          <a:effectLst/>
                          <a:latin typeface="Arial" panose="020B0604020202020204" pitchFamily="34" charset="0"/>
                          <a:cs typeface="Arial" panose="020B0604020202020204" pitchFamily="34" charset="0"/>
                        </a:rPr>
                        <a:t>Máximo: 20 Personas naturales</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190500" marB="190500" anchor="ctr"/>
                </a:tc>
                <a:tc>
                  <a:txBody>
                    <a:bodyPr/>
                    <a:lstStyle/>
                    <a:p>
                      <a:pPr>
                        <a:lnSpc>
                          <a:spcPts val="1725"/>
                        </a:lnSpc>
                      </a:pPr>
                      <a:r>
                        <a:rPr lang="es-PE" sz="1800" spc="15" dirty="0">
                          <a:effectLst/>
                          <a:latin typeface="Arial" panose="020B0604020202020204" pitchFamily="34" charset="0"/>
                          <a:cs typeface="Arial" panose="020B0604020202020204" pitchFamily="34" charset="0"/>
                        </a:rPr>
                        <a:t>Se debe establecer:</a:t>
                      </a:r>
                      <a:endParaRPr lang="es-PE" sz="2000" dirty="0">
                        <a:effectLst/>
                        <a:latin typeface="Arial" panose="020B0604020202020204" pitchFamily="34" charset="0"/>
                        <a:cs typeface="Arial" panose="020B0604020202020204" pitchFamily="34" charset="0"/>
                      </a:endParaRPr>
                    </a:p>
                    <a:p>
                      <a:pPr marL="285750" indent="-285750">
                        <a:lnSpc>
                          <a:spcPts val="1725"/>
                        </a:lnSpc>
                        <a:buFontTx/>
                        <a:buChar char="-"/>
                      </a:pPr>
                      <a:r>
                        <a:rPr lang="es-PE" sz="1800" spc="15" dirty="0">
                          <a:effectLst/>
                          <a:latin typeface="Arial" panose="020B0604020202020204" pitchFamily="34" charset="0"/>
                          <a:cs typeface="Arial" panose="020B0604020202020204" pitchFamily="34" charset="0"/>
                        </a:rPr>
                        <a:t>Gerencia.</a:t>
                      </a:r>
                    </a:p>
                    <a:p>
                      <a:pPr marL="342900" indent="-342900">
                        <a:lnSpc>
                          <a:spcPts val="1725"/>
                        </a:lnSpc>
                        <a:buFontTx/>
                        <a:buChar char="-"/>
                      </a:pPr>
                      <a:endParaRPr lang="es-PE" sz="2000" dirty="0">
                        <a:effectLst/>
                        <a:latin typeface="Arial" panose="020B0604020202020204" pitchFamily="34" charset="0"/>
                        <a:cs typeface="Arial" panose="020B0604020202020204" pitchFamily="34" charset="0"/>
                      </a:endParaRPr>
                    </a:p>
                    <a:p>
                      <a:pPr>
                        <a:lnSpc>
                          <a:spcPts val="1725"/>
                        </a:lnSpc>
                      </a:pPr>
                      <a:r>
                        <a:rPr lang="es-PE" sz="1800" spc="15" dirty="0">
                          <a:effectLst/>
                          <a:latin typeface="Arial" panose="020B0604020202020204" pitchFamily="34" charset="0"/>
                          <a:cs typeface="Arial" panose="020B0604020202020204" pitchFamily="34" charset="0"/>
                        </a:rPr>
                        <a:t>- Pacto social y estatuto pueden establecer que tenga Directorio.</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190500" marB="190500" anchor="ctr"/>
                </a:tc>
                <a:tc>
                  <a:txBody>
                    <a:bodyPr/>
                    <a:lstStyle/>
                    <a:p>
                      <a:pPr>
                        <a:lnSpc>
                          <a:spcPts val="1725"/>
                        </a:lnSpc>
                      </a:pPr>
                      <a:r>
                        <a:rPr lang="es-PE" sz="1800" spc="15" dirty="0">
                          <a:effectLst/>
                          <a:latin typeface="Arial" panose="020B0604020202020204" pitchFamily="34" charset="0"/>
                          <a:cs typeface="Arial" panose="020B0604020202020204" pitchFamily="34" charset="0"/>
                        </a:rPr>
                        <a:t>Capital definido por los aportes de cada accionista mediante dinerarios o bienes muebles no registrables, o ambos.</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190500" marB="190500" anchor="ctr"/>
                </a:tc>
                <a:tc>
                  <a:txBody>
                    <a:bodyPr/>
                    <a:lstStyle/>
                    <a:p>
                      <a:pPr>
                        <a:lnSpc>
                          <a:spcPts val="1725"/>
                        </a:lnSpc>
                      </a:pPr>
                      <a:r>
                        <a:rPr lang="es-PE" sz="1800" spc="15" dirty="0">
                          <a:effectLst/>
                          <a:latin typeface="Arial" panose="020B0604020202020204" pitchFamily="34" charset="0"/>
                          <a:cs typeface="Arial" panose="020B0604020202020204" pitchFamily="34" charset="0"/>
                        </a:rPr>
                        <a:t>Asesoría y Formación Empresarial S.A.C.S.</a:t>
                      </a:r>
                    </a:p>
                    <a:p>
                      <a:pPr>
                        <a:lnSpc>
                          <a:spcPts val="1725"/>
                        </a:lnSpc>
                      </a:pPr>
                      <a:endParaRPr lang="es-PE" sz="2000" dirty="0">
                        <a:effectLst/>
                        <a:latin typeface="Arial" panose="020B0604020202020204" pitchFamily="34" charset="0"/>
                        <a:cs typeface="Arial" panose="020B0604020202020204" pitchFamily="34" charset="0"/>
                      </a:endParaRPr>
                    </a:p>
                    <a:p>
                      <a:pPr>
                        <a:lnSpc>
                          <a:spcPts val="1725"/>
                        </a:lnSpc>
                      </a:pPr>
                      <a:r>
                        <a:rPr lang="es-PE" sz="1800" spc="15" dirty="0">
                          <a:effectLst/>
                          <a:latin typeface="Arial" panose="020B0604020202020204" pitchFamily="34" charset="0"/>
                          <a:cs typeface="Arial" panose="020B0604020202020204" pitchFamily="34" charset="0"/>
                        </a:rPr>
                        <a:t>Inversiones Yulissa S.A.C.S. </a:t>
                      </a:r>
                    </a:p>
                    <a:p>
                      <a:pPr>
                        <a:lnSpc>
                          <a:spcPts val="1725"/>
                        </a:lnSpc>
                      </a:pPr>
                      <a:endParaRPr lang="es-PE" sz="1800" spc="15" dirty="0">
                        <a:effectLst/>
                        <a:latin typeface="Arial" panose="020B0604020202020204" pitchFamily="34" charset="0"/>
                        <a:cs typeface="Arial" panose="020B0604020202020204" pitchFamily="34" charset="0"/>
                      </a:endParaRPr>
                    </a:p>
                    <a:p>
                      <a:pPr>
                        <a:lnSpc>
                          <a:spcPts val="1725"/>
                        </a:lnSpc>
                      </a:pPr>
                      <a:r>
                        <a:rPr lang="es-PE" sz="1800" spc="15" dirty="0" err="1">
                          <a:effectLst/>
                          <a:latin typeface="Arial" panose="020B0604020202020204" pitchFamily="34" charset="0"/>
                          <a:cs typeface="Arial" panose="020B0604020202020204" pitchFamily="34" charset="0"/>
                        </a:rPr>
                        <a:t>Adm</a:t>
                      </a:r>
                      <a:r>
                        <a:rPr lang="es-PE" sz="1800" spc="15" dirty="0">
                          <a:effectLst/>
                          <a:latin typeface="Arial" panose="020B0604020202020204" pitchFamily="34" charset="0"/>
                          <a:cs typeface="Arial" panose="020B0604020202020204" pitchFamily="34" charset="0"/>
                        </a:rPr>
                        <a:t> Servicios Generales S.A.C.S.</a:t>
                      </a:r>
                      <a:endParaRPr lang="es-PE" sz="2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190500" marB="190500" anchor="ctr"/>
                </a:tc>
                <a:extLst>
                  <a:ext uri="{0D108BD9-81ED-4DB2-BD59-A6C34878D82A}">
                    <a16:rowId xmlns:a16="http://schemas.microsoft.com/office/drawing/2014/main" val="1105002599"/>
                  </a:ext>
                </a:extLst>
              </a:tr>
            </a:tbl>
          </a:graphicData>
        </a:graphic>
      </p:graphicFrame>
    </p:spTree>
    <p:extLst>
      <p:ext uri="{BB962C8B-B14F-4D97-AF65-F5344CB8AC3E}">
        <p14:creationId xmlns:p14="http://schemas.microsoft.com/office/powerpoint/2010/main" val="2343985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graphicFrame>
        <p:nvGraphicFramePr>
          <p:cNvPr id="5" name="Tabla 4">
            <a:extLst>
              <a:ext uri="{FF2B5EF4-FFF2-40B4-BE49-F238E27FC236}">
                <a16:creationId xmlns:a16="http://schemas.microsoft.com/office/drawing/2014/main" id="{12F7A899-77E9-9F1B-B668-10B628018A18}"/>
              </a:ext>
            </a:extLst>
          </p:cNvPr>
          <p:cNvGraphicFramePr>
            <a:graphicFrameLocks noGrp="1"/>
          </p:cNvGraphicFramePr>
          <p:nvPr/>
        </p:nvGraphicFramePr>
        <p:xfrm>
          <a:off x="3326289" y="2450211"/>
          <a:ext cx="6404610" cy="2786254"/>
        </p:xfrm>
        <a:graphic>
          <a:graphicData uri="http://schemas.openxmlformats.org/drawingml/2006/table">
            <a:tbl>
              <a:tblPr firstRow="1" firstCol="1" bandRow="1">
                <a:tableStyleId>{5C22544A-7EE6-4342-B048-85BDC9FD1C3A}</a:tableStyleId>
              </a:tblPr>
              <a:tblGrid>
                <a:gridCol w="1403350">
                  <a:extLst>
                    <a:ext uri="{9D8B030D-6E8A-4147-A177-3AD203B41FA5}">
                      <a16:colId xmlns:a16="http://schemas.microsoft.com/office/drawing/2014/main" val="372877902"/>
                    </a:ext>
                  </a:extLst>
                </a:gridCol>
                <a:gridCol w="742950">
                  <a:extLst>
                    <a:ext uri="{9D8B030D-6E8A-4147-A177-3AD203B41FA5}">
                      <a16:colId xmlns:a16="http://schemas.microsoft.com/office/drawing/2014/main" val="3078647634"/>
                    </a:ext>
                  </a:extLst>
                </a:gridCol>
                <a:gridCol w="1189990">
                  <a:extLst>
                    <a:ext uri="{9D8B030D-6E8A-4147-A177-3AD203B41FA5}">
                      <a16:colId xmlns:a16="http://schemas.microsoft.com/office/drawing/2014/main" val="3211514113"/>
                    </a:ext>
                  </a:extLst>
                </a:gridCol>
                <a:gridCol w="1855470">
                  <a:extLst>
                    <a:ext uri="{9D8B030D-6E8A-4147-A177-3AD203B41FA5}">
                      <a16:colId xmlns:a16="http://schemas.microsoft.com/office/drawing/2014/main" val="1007721538"/>
                    </a:ext>
                  </a:extLst>
                </a:gridCol>
                <a:gridCol w="1212850">
                  <a:extLst>
                    <a:ext uri="{9D8B030D-6E8A-4147-A177-3AD203B41FA5}">
                      <a16:colId xmlns:a16="http://schemas.microsoft.com/office/drawing/2014/main" val="3222417134"/>
                    </a:ext>
                  </a:extLst>
                </a:gridCol>
              </a:tblGrid>
              <a:tr h="1068705">
                <a:tc>
                  <a:txBody>
                    <a:bodyPr/>
                    <a:lstStyle/>
                    <a:p>
                      <a:pPr algn="ctr">
                        <a:spcBef>
                          <a:spcPts val="3000"/>
                        </a:spcBef>
                        <a:spcAft>
                          <a:spcPts val="3000"/>
                        </a:spcAft>
                      </a:pPr>
                      <a:r>
                        <a:rPr lang="es-PE" sz="2400" spc="15">
                          <a:effectLst/>
                        </a:rPr>
                        <a:t>S.R.L.</a:t>
                      </a:r>
                      <a:br>
                        <a:rPr lang="es-PE" sz="1050" spc="15">
                          <a:effectLst/>
                        </a:rPr>
                      </a:b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0" marB="190500" anchor="ctr"/>
                </a:tc>
                <a:tc>
                  <a:txBody>
                    <a:bodyPr/>
                    <a:lstStyle/>
                    <a:p>
                      <a:pPr algn="ctr">
                        <a:lnSpc>
                          <a:spcPts val="1500"/>
                        </a:lnSpc>
                      </a:pPr>
                      <a:r>
                        <a:rPr lang="es-PE" sz="1050" spc="15">
                          <a:effectLst/>
                        </a:rPr>
                        <a:t>Cantidad de Accionistas / Socios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0" marB="190500" anchor="ctr"/>
                </a:tc>
                <a:tc>
                  <a:txBody>
                    <a:bodyPr/>
                    <a:lstStyle/>
                    <a:p>
                      <a:pPr algn="ctr">
                        <a:lnSpc>
                          <a:spcPts val="1500"/>
                        </a:lnSpc>
                      </a:pPr>
                      <a:r>
                        <a:rPr lang="es-PE" sz="1050" spc="15">
                          <a:effectLst/>
                        </a:rPr>
                        <a:t>Organización</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0" marB="190500" anchor="ctr"/>
                </a:tc>
                <a:tc>
                  <a:txBody>
                    <a:bodyPr/>
                    <a:lstStyle/>
                    <a:p>
                      <a:pPr algn="ctr">
                        <a:lnSpc>
                          <a:spcPts val="1500"/>
                        </a:lnSpc>
                      </a:pPr>
                      <a:r>
                        <a:rPr lang="es-PE" sz="1050" spc="15">
                          <a:effectLst/>
                        </a:rPr>
                        <a:t>Capital y Acciones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0" marB="190500" anchor="ctr"/>
                </a:tc>
                <a:tc>
                  <a:txBody>
                    <a:bodyPr/>
                    <a:lstStyle/>
                    <a:p>
                      <a:pPr algn="ctr">
                        <a:lnSpc>
                          <a:spcPts val="1500"/>
                        </a:lnSpc>
                      </a:pPr>
                      <a:r>
                        <a:rPr lang="es-PE" sz="1050" spc="15">
                          <a:effectLst/>
                        </a:rPr>
                        <a:t>Ejemplo</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0" marB="190500" anchor="ctr"/>
                </a:tc>
                <a:extLst>
                  <a:ext uri="{0D108BD9-81ED-4DB2-BD59-A6C34878D82A}">
                    <a16:rowId xmlns:a16="http://schemas.microsoft.com/office/drawing/2014/main" val="2500860693"/>
                  </a:ext>
                </a:extLst>
              </a:tr>
              <a:tr h="0">
                <a:tc>
                  <a:txBody>
                    <a:bodyPr/>
                    <a:lstStyle/>
                    <a:p>
                      <a:pPr>
                        <a:lnSpc>
                          <a:spcPts val="1725"/>
                        </a:lnSpc>
                      </a:pPr>
                      <a:r>
                        <a:rPr lang="es-PE" sz="1050" spc="15">
                          <a:effectLst/>
                        </a:rPr>
                        <a:t>Sociedad Comercial de Responsabilidad Limitada (S.R.L.)</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0" marB="190500" anchor="ctr"/>
                </a:tc>
                <a:tc>
                  <a:txBody>
                    <a:bodyPr/>
                    <a:lstStyle/>
                    <a:p>
                      <a:pPr>
                        <a:lnSpc>
                          <a:spcPts val="1725"/>
                        </a:lnSpc>
                      </a:pPr>
                      <a:r>
                        <a:rPr lang="es-PE" sz="1050" spc="15">
                          <a:effectLst/>
                        </a:rPr>
                        <a:t>Mínimo: 2</a:t>
                      </a:r>
                      <a:endParaRPr lang="es-PE" sz="1100">
                        <a:effectLst/>
                      </a:endParaRPr>
                    </a:p>
                    <a:p>
                      <a:pPr>
                        <a:lnSpc>
                          <a:spcPts val="1725"/>
                        </a:lnSpc>
                      </a:pPr>
                      <a:r>
                        <a:rPr lang="es-PE" sz="1050" spc="15">
                          <a:effectLst/>
                        </a:rPr>
                        <a:t>Máximo: 20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0" marB="190500" anchor="ctr"/>
                </a:tc>
                <a:tc>
                  <a:txBody>
                    <a:bodyPr/>
                    <a:lstStyle/>
                    <a:p>
                      <a:pPr>
                        <a:lnSpc>
                          <a:spcPts val="1725"/>
                        </a:lnSpc>
                      </a:pPr>
                      <a:r>
                        <a:rPr lang="es-PE" sz="1050" spc="15">
                          <a:effectLst/>
                        </a:rPr>
                        <a:t>Normalmente empresas familiares pequeñas.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0" marB="190500" anchor="ctr"/>
                </a:tc>
                <a:tc>
                  <a:txBody>
                    <a:bodyPr/>
                    <a:lstStyle/>
                    <a:p>
                      <a:pPr>
                        <a:lnSpc>
                          <a:spcPts val="1725"/>
                        </a:lnSpc>
                      </a:pPr>
                      <a:r>
                        <a:rPr lang="es-PE" sz="1050" spc="15">
                          <a:effectLst/>
                        </a:rPr>
                        <a:t>Capital definido por aportes de cada socio.</a:t>
                      </a:r>
                      <a:endParaRPr lang="es-PE" sz="1100">
                        <a:effectLst/>
                      </a:endParaRPr>
                    </a:p>
                    <a:p>
                      <a:pPr>
                        <a:lnSpc>
                          <a:spcPts val="1725"/>
                        </a:lnSpc>
                      </a:pPr>
                      <a:r>
                        <a:rPr lang="es-PE" sz="1050" spc="15">
                          <a:effectLst/>
                        </a:rPr>
                        <a:t>Se debe inscribir en Registros Públicos.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0" marB="190500" anchor="ctr"/>
                </a:tc>
                <a:tc>
                  <a:txBody>
                    <a:bodyPr/>
                    <a:lstStyle/>
                    <a:p>
                      <a:pPr>
                        <a:lnSpc>
                          <a:spcPts val="1725"/>
                        </a:lnSpc>
                      </a:pPr>
                      <a:r>
                        <a:rPr lang="es-PE" sz="1050" spc="15" dirty="0" err="1">
                          <a:effectLst/>
                        </a:rPr>
                        <a:t>Clinica</a:t>
                      </a:r>
                      <a:r>
                        <a:rPr lang="es-PE" sz="1050" spc="15" dirty="0">
                          <a:effectLst/>
                        </a:rPr>
                        <a:t> Cayetano Heredia S.R.L.</a:t>
                      </a:r>
                      <a:endParaRPr lang="es-PE" sz="1100" dirty="0">
                        <a:effectLst/>
                      </a:endParaRPr>
                    </a:p>
                    <a:p>
                      <a:pPr>
                        <a:lnSpc>
                          <a:spcPts val="1725"/>
                        </a:lnSpc>
                      </a:pPr>
                      <a:r>
                        <a:rPr lang="es-PE" sz="1050" spc="15" dirty="0" err="1">
                          <a:effectLst/>
                        </a:rPr>
                        <a:t>Corporacion</a:t>
                      </a:r>
                      <a:r>
                        <a:rPr lang="es-PE" sz="1050" spc="15" dirty="0">
                          <a:effectLst/>
                        </a:rPr>
                        <a:t> Inca Kola </a:t>
                      </a:r>
                      <a:r>
                        <a:rPr lang="es-PE" sz="1050" spc="15" dirty="0" err="1">
                          <a:effectLst/>
                        </a:rPr>
                        <a:t>Peru</a:t>
                      </a:r>
                      <a:r>
                        <a:rPr lang="es-PE" sz="1050" spc="15" dirty="0">
                          <a:effectLst/>
                        </a:rPr>
                        <a:t> S.R.L. </a:t>
                      </a:r>
                      <a:r>
                        <a:rPr lang="es-PE" sz="1050" spc="15" dirty="0" err="1">
                          <a:effectLst/>
                        </a:rPr>
                        <a:t>Directv</a:t>
                      </a:r>
                      <a:r>
                        <a:rPr lang="es-PE" sz="1050" spc="15" dirty="0">
                          <a:effectLst/>
                        </a:rPr>
                        <a:t> </a:t>
                      </a:r>
                      <a:r>
                        <a:rPr lang="es-PE" sz="1050" spc="15" dirty="0" err="1">
                          <a:effectLst/>
                        </a:rPr>
                        <a:t>Peru</a:t>
                      </a:r>
                      <a:r>
                        <a:rPr lang="es-PE" sz="1050" spc="15" dirty="0">
                          <a:effectLst/>
                        </a:rPr>
                        <a:t> S.R.L.</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0" marB="190500" anchor="ctr"/>
                </a:tc>
                <a:extLst>
                  <a:ext uri="{0D108BD9-81ED-4DB2-BD59-A6C34878D82A}">
                    <a16:rowId xmlns:a16="http://schemas.microsoft.com/office/drawing/2014/main" val="1129314344"/>
                  </a:ext>
                </a:extLst>
              </a:tr>
            </a:tbl>
          </a:graphicData>
        </a:graphic>
      </p:graphicFrame>
    </p:spTree>
    <p:extLst>
      <p:ext uri="{BB962C8B-B14F-4D97-AF65-F5344CB8AC3E}">
        <p14:creationId xmlns:p14="http://schemas.microsoft.com/office/powerpoint/2010/main" val="28963242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fontScale="90000"/>
          </a:bodyPr>
          <a:lstStyle/>
          <a:p>
            <a:r>
              <a:rPr lang="es-ES" b="1" dirty="0">
                <a:solidFill>
                  <a:srgbClr val="0070C0"/>
                </a:solidFill>
              </a:rPr>
              <a:t>La Empresa según NATURALEZA JURÍDICA como PERSONA JURÍDICA</a:t>
            </a:r>
            <a:endParaRPr lang="es-ES" dirty="0">
              <a:solidFill>
                <a:srgbClr val="0070C0"/>
              </a:solidFill>
            </a:endParaRPr>
          </a:p>
        </p:txBody>
      </p:sp>
      <p:graphicFrame>
        <p:nvGraphicFramePr>
          <p:cNvPr id="3" name="Tabla 2">
            <a:extLst>
              <a:ext uri="{FF2B5EF4-FFF2-40B4-BE49-F238E27FC236}">
                <a16:creationId xmlns:a16="http://schemas.microsoft.com/office/drawing/2014/main" id="{872F2837-6369-3D23-1CF1-8043AE064A4D}"/>
              </a:ext>
            </a:extLst>
          </p:cNvPr>
          <p:cNvGraphicFramePr>
            <a:graphicFrameLocks noGrp="1"/>
          </p:cNvGraphicFramePr>
          <p:nvPr/>
        </p:nvGraphicFramePr>
        <p:xfrm>
          <a:off x="3326289" y="2450211"/>
          <a:ext cx="6404610" cy="3002154"/>
        </p:xfrm>
        <a:graphic>
          <a:graphicData uri="http://schemas.openxmlformats.org/drawingml/2006/table">
            <a:tbl>
              <a:tblPr firstRow="1" firstCol="1" bandRow="1">
                <a:tableStyleId>{5C22544A-7EE6-4342-B048-85BDC9FD1C3A}</a:tableStyleId>
              </a:tblPr>
              <a:tblGrid>
                <a:gridCol w="1403350">
                  <a:extLst>
                    <a:ext uri="{9D8B030D-6E8A-4147-A177-3AD203B41FA5}">
                      <a16:colId xmlns:a16="http://schemas.microsoft.com/office/drawing/2014/main" val="1559863572"/>
                    </a:ext>
                  </a:extLst>
                </a:gridCol>
                <a:gridCol w="742950">
                  <a:extLst>
                    <a:ext uri="{9D8B030D-6E8A-4147-A177-3AD203B41FA5}">
                      <a16:colId xmlns:a16="http://schemas.microsoft.com/office/drawing/2014/main" val="1143441123"/>
                    </a:ext>
                  </a:extLst>
                </a:gridCol>
                <a:gridCol w="1189990">
                  <a:extLst>
                    <a:ext uri="{9D8B030D-6E8A-4147-A177-3AD203B41FA5}">
                      <a16:colId xmlns:a16="http://schemas.microsoft.com/office/drawing/2014/main" val="2072547426"/>
                    </a:ext>
                  </a:extLst>
                </a:gridCol>
                <a:gridCol w="1855470">
                  <a:extLst>
                    <a:ext uri="{9D8B030D-6E8A-4147-A177-3AD203B41FA5}">
                      <a16:colId xmlns:a16="http://schemas.microsoft.com/office/drawing/2014/main" val="1774653522"/>
                    </a:ext>
                  </a:extLst>
                </a:gridCol>
                <a:gridCol w="1212850">
                  <a:extLst>
                    <a:ext uri="{9D8B030D-6E8A-4147-A177-3AD203B41FA5}">
                      <a16:colId xmlns:a16="http://schemas.microsoft.com/office/drawing/2014/main" val="4148183123"/>
                    </a:ext>
                  </a:extLst>
                </a:gridCol>
              </a:tblGrid>
              <a:tr h="1068705">
                <a:tc>
                  <a:txBody>
                    <a:bodyPr/>
                    <a:lstStyle/>
                    <a:p>
                      <a:pPr algn="ctr">
                        <a:spcBef>
                          <a:spcPts val="3000"/>
                        </a:spcBef>
                        <a:spcAft>
                          <a:spcPts val="3000"/>
                        </a:spcAft>
                      </a:pPr>
                      <a:r>
                        <a:rPr lang="es-PE" sz="2400" spc="15">
                          <a:effectLst/>
                        </a:rPr>
                        <a:t>E.I.R.L.</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0" marB="190500" anchor="ctr"/>
                </a:tc>
                <a:tc>
                  <a:txBody>
                    <a:bodyPr/>
                    <a:lstStyle/>
                    <a:p>
                      <a:pPr algn="ctr">
                        <a:lnSpc>
                          <a:spcPts val="1500"/>
                        </a:lnSpc>
                      </a:pPr>
                      <a:r>
                        <a:rPr lang="es-PE" sz="1050" spc="15">
                          <a:effectLst/>
                        </a:rPr>
                        <a:t>Cantidad de Accionistas / Socios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0" marB="190500" anchor="ctr"/>
                </a:tc>
                <a:tc>
                  <a:txBody>
                    <a:bodyPr/>
                    <a:lstStyle/>
                    <a:p>
                      <a:pPr algn="ctr">
                        <a:lnSpc>
                          <a:spcPts val="1500"/>
                        </a:lnSpc>
                      </a:pPr>
                      <a:r>
                        <a:rPr lang="es-PE" sz="1050" spc="15">
                          <a:effectLst/>
                        </a:rPr>
                        <a:t>Organización</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0" marB="190500" anchor="ctr"/>
                </a:tc>
                <a:tc>
                  <a:txBody>
                    <a:bodyPr/>
                    <a:lstStyle/>
                    <a:p>
                      <a:pPr algn="ctr">
                        <a:lnSpc>
                          <a:spcPts val="1500"/>
                        </a:lnSpc>
                      </a:pPr>
                      <a:r>
                        <a:rPr lang="es-PE" sz="1050" spc="15">
                          <a:effectLst/>
                        </a:rPr>
                        <a:t>Capital y Acciones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0" marB="190500" anchor="ctr"/>
                </a:tc>
                <a:tc>
                  <a:txBody>
                    <a:bodyPr/>
                    <a:lstStyle/>
                    <a:p>
                      <a:pPr algn="ctr">
                        <a:lnSpc>
                          <a:spcPts val="1500"/>
                        </a:lnSpc>
                      </a:pPr>
                      <a:r>
                        <a:rPr lang="es-PE" sz="1050" spc="15">
                          <a:effectLst/>
                        </a:rPr>
                        <a:t>Ejemplo</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90500" marB="190500" anchor="ctr"/>
                </a:tc>
                <a:extLst>
                  <a:ext uri="{0D108BD9-81ED-4DB2-BD59-A6C34878D82A}">
                    <a16:rowId xmlns:a16="http://schemas.microsoft.com/office/drawing/2014/main" val="594817944"/>
                  </a:ext>
                </a:extLst>
              </a:tr>
              <a:tr h="0">
                <a:tc>
                  <a:txBody>
                    <a:bodyPr/>
                    <a:lstStyle/>
                    <a:p>
                      <a:pPr>
                        <a:lnSpc>
                          <a:spcPts val="1725"/>
                        </a:lnSpc>
                      </a:pPr>
                      <a:r>
                        <a:rPr lang="es-PE" sz="1050" spc="15" dirty="0">
                          <a:effectLst/>
                        </a:rPr>
                        <a:t>Empresario Individual de Responsabilidad Limitada (E.I.R.L.)</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0" marB="190500" anchor="ctr"/>
                </a:tc>
                <a:tc>
                  <a:txBody>
                    <a:bodyPr/>
                    <a:lstStyle/>
                    <a:p>
                      <a:pPr>
                        <a:lnSpc>
                          <a:spcPts val="1725"/>
                        </a:lnSpc>
                      </a:pPr>
                      <a:r>
                        <a:rPr lang="es-PE" sz="1050" spc="15" dirty="0">
                          <a:effectLst/>
                        </a:rPr>
                        <a:t>Máximo: 1</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0" marB="190500" anchor="ctr"/>
                </a:tc>
                <a:tc>
                  <a:txBody>
                    <a:bodyPr/>
                    <a:lstStyle/>
                    <a:p>
                      <a:pPr>
                        <a:lnSpc>
                          <a:spcPts val="1725"/>
                        </a:lnSpc>
                      </a:pPr>
                      <a:r>
                        <a:rPr lang="es-PE" sz="1050" spc="15" dirty="0">
                          <a:effectLst/>
                        </a:rPr>
                        <a:t>Una sola persona figura como Gerente General y socio.</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0" marB="190500" anchor="ctr"/>
                </a:tc>
                <a:tc>
                  <a:txBody>
                    <a:bodyPr/>
                    <a:lstStyle/>
                    <a:p>
                      <a:pPr>
                        <a:lnSpc>
                          <a:spcPts val="1725"/>
                        </a:lnSpc>
                      </a:pPr>
                      <a:r>
                        <a:rPr lang="es-PE" sz="1050" spc="15" dirty="0">
                          <a:effectLst/>
                        </a:rPr>
                        <a:t>Capital definido por aportes del único aportante.</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0" marB="190500" anchor="ctr"/>
                </a:tc>
                <a:tc>
                  <a:txBody>
                    <a:bodyPr/>
                    <a:lstStyle/>
                    <a:p>
                      <a:pPr>
                        <a:lnSpc>
                          <a:spcPts val="1725"/>
                        </a:lnSpc>
                      </a:pPr>
                      <a:r>
                        <a:rPr lang="es-PE" sz="1050" spc="15" dirty="0">
                          <a:effectLst/>
                        </a:rPr>
                        <a:t>G.L.P. Distribuciones E.I.R.L.</a:t>
                      </a:r>
                      <a:endParaRPr lang="es-PE" sz="1100" dirty="0">
                        <a:effectLst/>
                      </a:endParaRPr>
                    </a:p>
                    <a:p>
                      <a:pPr>
                        <a:lnSpc>
                          <a:spcPts val="1725"/>
                        </a:lnSpc>
                      </a:pPr>
                      <a:r>
                        <a:rPr lang="es-PE" sz="1050" spc="15" dirty="0">
                          <a:effectLst/>
                        </a:rPr>
                        <a:t>Global </a:t>
                      </a:r>
                      <a:r>
                        <a:rPr lang="es-PE" sz="1050" spc="15" dirty="0" err="1">
                          <a:effectLst/>
                        </a:rPr>
                        <a:t>Solutions</a:t>
                      </a:r>
                      <a:r>
                        <a:rPr lang="es-PE" sz="1050" spc="15" dirty="0">
                          <a:effectLst/>
                        </a:rPr>
                        <a:t> </a:t>
                      </a:r>
                      <a:r>
                        <a:rPr lang="es-PE" sz="1050" spc="15" dirty="0" err="1">
                          <a:effectLst/>
                        </a:rPr>
                        <a:t>Peru</a:t>
                      </a:r>
                      <a:r>
                        <a:rPr lang="es-PE" sz="1050" spc="15" dirty="0">
                          <a:effectLst/>
                        </a:rPr>
                        <a:t> E.I.R.L. </a:t>
                      </a:r>
                      <a:r>
                        <a:rPr lang="es-PE" sz="1050" spc="15" dirty="0" err="1">
                          <a:effectLst/>
                        </a:rPr>
                        <a:t>Plastitodo</a:t>
                      </a:r>
                      <a:r>
                        <a:rPr lang="es-PE" sz="1050" spc="15" dirty="0">
                          <a:effectLst/>
                        </a:rPr>
                        <a:t> E.I.R.L.</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0" marB="190500" anchor="ctr"/>
                </a:tc>
                <a:extLst>
                  <a:ext uri="{0D108BD9-81ED-4DB2-BD59-A6C34878D82A}">
                    <a16:rowId xmlns:a16="http://schemas.microsoft.com/office/drawing/2014/main" val="830194273"/>
                  </a:ext>
                </a:extLst>
              </a:tr>
            </a:tbl>
          </a:graphicData>
        </a:graphic>
      </p:graphicFrame>
    </p:spTree>
    <p:extLst>
      <p:ext uri="{BB962C8B-B14F-4D97-AF65-F5344CB8AC3E}">
        <p14:creationId xmlns:p14="http://schemas.microsoft.com/office/powerpoint/2010/main" val="3138067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EE5D277-DBD4-AC24-2439-9C872B8AC15B}"/>
              </a:ext>
            </a:extLst>
          </p:cNvPr>
          <p:cNvSpPr/>
          <p:nvPr/>
        </p:nvSpPr>
        <p:spPr>
          <a:xfrm>
            <a:off x="10023772" y="692696"/>
            <a:ext cx="2168228" cy="58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a:extLst>
              <a:ext uri="{FF2B5EF4-FFF2-40B4-BE49-F238E27FC236}">
                <a16:creationId xmlns:a16="http://schemas.microsoft.com/office/drawing/2014/main" id="{50E2DC4B-F217-371E-F270-D4F77037DF30}"/>
              </a:ext>
            </a:extLst>
          </p:cNvPr>
          <p:cNvSpPr>
            <a:spLocks noGrp="1"/>
          </p:cNvSpPr>
          <p:nvPr>
            <p:ph type="sldNum" sz="quarter" idx="12"/>
          </p:nvPr>
        </p:nvSpPr>
        <p:spPr>
          <a:xfrm>
            <a:off x="11211768" y="5981948"/>
            <a:ext cx="1016000" cy="3667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087CC9-9A10-D942-842C-6A9AA1AB31A4}" type="slidenum">
              <a:rPr kumimoji="0" lang="es-ES" sz="1800" b="0" i="0" u="none" strike="noStrike" kern="1200" cap="none" spc="0" normalizeH="0" baseline="0" noProof="0" smtClean="0">
                <a:ln>
                  <a:noFill/>
                </a:ln>
                <a:solidFill>
                  <a:srgbClr val="00B0F0"/>
                </a:solidFill>
                <a:effectLst/>
                <a:uLnTx/>
                <a:uFillTx/>
                <a:latin typeface="Arial" charset="0"/>
                <a:ea typeface="MS PGothic"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s-ES" sz="1800" b="0" i="0" u="none" strike="noStrike" kern="1200" cap="none" spc="0" normalizeH="0" baseline="0" noProof="0" dirty="0">
              <a:ln>
                <a:noFill/>
              </a:ln>
              <a:solidFill>
                <a:srgbClr val="00B0F0"/>
              </a:solidFill>
              <a:effectLst/>
              <a:uLnTx/>
              <a:uFillTx/>
              <a:latin typeface="Arial" charset="0"/>
              <a:ea typeface="MS PGothic" charset="0"/>
              <a:cs typeface="+mn-cs"/>
            </a:endParaRPr>
          </a:p>
        </p:txBody>
      </p:sp>
      <p:cxnSp>
        <p:nvCxnSpPr>
          <p:cNvPr id="2" name="Conector recto 1">
            <a:extLst>
              <a:ext uri="{FF2B5EF4-FFF2-40B4-BE49-F238E27FC236}">
                <a16:creationId xmlns:a16="http://schemas.microsoft.com/office/drawing/2014/main" id="{B0065612-D79C-B889-4DFA-F28B463AFBAE}"/>
              </a:ext>
            </a:extLst>
          </p:cNvPr>
          <p:cNvCxnSpPr>
            <a:cxnSpLocks/>
          </p:cNvCxnSpPr>
          <p:nvPr/>
        </p:nvCxnSpPr>
        <p:spPr>
          <a:xfrm>
            <a:off x="11640616" y="692696"/>
            <a:ext cx="623392" cy="0"/>
          </a:xfrm>
          <a:prstGeom prst="line">
            <a:avLst/>
          </a:prstGeom>
          <a:ln w="19050">
            <a:solidFill>
              <a:srgbClr val="FFCC66"/>
            </a:solidFill>
            <a:prstDash val="dash"/>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D7232B0F-7141-92FC-190A-6CEF71B9F49A}"/>
              </a:ext>
            </a:extLst>
          </p:cNvPr>
          <p:cNvGrpSpPr/>
          <p:nvPr/>
        </p:nvGrpSpPr>
        <p:grpSpPr>
          <a:xfrm>
            <a:off x="0" y="127000"/>
            <a:ext cx="407368" cy="406400"/>
            <a:chOff x="0" y="191770"/>
            <a:chExt cx="578734" cy="406400"/>
          </a:xfrm>
        </p:grpSpPr>
        <p:sp>
          <p:nvSpPr>
            <p:cNvPr id="43" name="Rectángulo 42">
              <a:extLst>
                <a:ext uri="{FF2B5EF4-FFF2-40B4-BE49-F238E27FC236}">
                  <a16:creationId xmlns:a16="http://schemas.microsoft.com/office/drawing/2014/main" id="{B8A5374C-883E-7BFF-5646-3935A17F2DFA}"/>
                </a:ext>
              </a:extLst>
            </p:cNvPr>
            <p:cNvSpPr/>
            <p:nvPr/>
          </p:nvSpPr>
          <p:spPr>
            <a:xfrm>
              <a:off x="0" y="191770"/>
              <a:ext cx="578734" cy="406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sp>
          <p:nvSpPr>
            <p:cNvPr id="44" name="Elipse 43">
              <a:extLst>
                <a:ext uri="{FF2B5EF4-FFF2-40B4-BE49-F238E27FC236}">
                  <a16:creationId xmlns:a16="http://schemas.microsoft.com/office/drawing/2014/main" id="{E0B8D968-F1DF-01B1-7A9D-7BCF3131E21F}"/>
                </a:ext>
              </a:extLst>
            </p:cNvPr>
            <p:cNvSpPr/>
            <p:nvPr/>
          </p:nvSpPr>
          <p:spPr>
            <a:xfrm flipH="1" flipV="1">
              <a:off x="143927" y="282312"/>
              <a:ext cx="214015" cy="21915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Georgia"/>
                <a:ea typeface="+mn-ea"/>
                <a:cs typeface="+mn-cs"/>
              </a:endParaRPr>
            </a:p>
          </p:txBody>
        </p:sp>
      </p:grpSp>
      <p:sp>
        <p:nvSpPr>
          <p:cNvPr id="7" name="Título 1">
            <a:extLst>
              <a:ext uri="{FF2B5EF4-FFF2-40B4-BE49-F238E27FC236}">
                <a16:creationId xmlns:a16="http://schemas.microsoft.com/office/drawing/2014/main" id="{3948A5E1-CDD2-77C6-B36E-854254481346}"/>
              </a:ext>
            </a:extLst>
          </p:cNvPr>
          <p:cNvSpPr>
            <a:spLocks noGrp="1"/>
          </p:cNvSpPr>
          <p:nvPr>
            <p:ph type="title"/>
          </p:nvPr>
        </p:nvSpPr>
        <p:spPr>
          <a:xfrm>
            <a:off x="407368" y="0"/>
            <a:ext cx="9793088" cy="533400"/>
          </a:xfrm>
        </p:spPr>
        <p:txBody>
          <a:bodyPr>
            <a:normAutofit/>
          </a:bodyPr>
          <a:lstStyle/>
          <a:p>
            <a:r>
              <a:rPr lang="es-ES" b="1" dirty="0">
                <a:solidFill>
                  <a:srgbClr val="0070C0"/>
                </a:solidFill>
              </a:rPr>
              <a:t>2.- ELABORACIÓN DE ACTO CONSTITUTIVO: Minuta</a:t>
            </a:r>
            <a:endParaRPr lang="es-ES" dirty="0">
              <a:solidFill>
                <a:srgbClr val="0070C0"/>
              </a:solidFill>
            </a:endParaRPr>
          </a:p>
        </p:txBody>
      </p:sp>
      <p:sp>
        <p:nvSpPr>
          <p:cNvPr id="6" name="CuadroTexto 5">
            <a:extLst>
              <a:ext uri="{FF2B5EF4-FFF2-40B4-BE49-F238E27FC236}">
                <a16:creationId xmlns:a16="http://schemas.microsoft.com/office/drawing/2014/main" id="{5D81D1E0-1740-7610-2775-F9A9D5B9AA74}"/>
              </a:ext>
            </a:extLst>
          </p:cNvPr>
          <p:cNvSpPr txBox="1"/>
          <p:nvPr/>
        </p:nvSpPr>
        <p:spPr>
          <a:xfrm>
            <a:off x="1487488" y="1399308"/>
            <a:ext cx="9505056" cy="3139321"/>
          </a:xfrm>
          <a:prstGeom prst="rect">
            <a:avLst/>
          </a:prstGeom>
          <a:noFill/>
        </p:spPr>
        <p:txBody>
          <a:bodyPr wrap="square">
            <a:spAutoFit/>
          </a:bodyPr>
          <a:lstStyle/>
          <a:p>
            <a:pPr algn="l"/>
            <a:r>
              <a:rPr lang="es-ES" b="1" i="0" dirty="0">
                <a:solidFill>
                  <a:srgbClr val="26292E"/>
                </a:solidFill>
                <a:effectLst/>
                <a:latin typeface="Roboto" panose="02000000000000000000" pitchFamily="2" charset="0"/>
              </a:rPr>
              <a:t>2.- ELABORAR UN ACTO CONSTITUTIVO (minuta)</a:t>
            </a:r>
          </a:p>
          <a:p>
            <a:pPr algn="l"/>
            <a:r>
              <a:rPr lang="es-ES" b="0" i="0" dirty="0">
                <a:effectLst/>
                <a:latin typeface="Roboto" panose="02000000000000000000" pitchFamily="2" charset="0"/>
              </a:rPr>
              <a:t>El acto constitutivo es un documento en el cual los miembros de una sociedad manifiestan su voluntad de constituir una empresa y en donde señalan todos los acuerdos respectivos. Consta del pacto social y los estatutos, además de los insertos que se puedan adjuntar a este.</a:t>
            </a:r>
          </a:p>
          <a:p>
            <a:pPr algn="l"/>
            <a:r>
              <a:rPr lang="es-ES" b="1" i="0" dirty="0">
                <a:solidFill>
                  <a:srgbClr val="26292E"/>
                </a:solidFill>
                <a:effectLst/>
                <a:latin typeface="Roboto" panose="02000000000000000000" pitchFamily="2" charset="0"/>
              </a:rPr>
              <a:t>Requisitos</a:t>
            </a:r>
          </a:p>
          <a:p>
            <a:pPr algn="l">
              <a:buFont typeface="Arial" panose="020B0604020202020204" pitchFamily="34" charset="0"/>
              <a:buChar char="•"/>
            </a:pPr>
            <a:r>
              <a:rPr lang="es-ES" b="0" i="0" dirty="0">
                <a:solidFill>
                  <a:srgbClr val="26292E"/>
                </a:solidFill>
                <a:effectLst/>
                <a:latin typeface="Roboto" panose="02000000000000000000" pitchFamily="2" charset="0"/>
              </a:rPr>
              <a:t>2 copias del </a:t>
            </a:r>
            <a:r>
              <a:rPr lang="es-ES" b="0" i="0" u="sng" dirty="0">
                <a:solidFill>
                  <a:srgbClr val="0056AC"/>
                </a:solidFill>
                <a:effectLst/>
                <a:latin typeface="Roboto" panose="02000000000000000000" pitchFamily="2" charset="0"/>
                <a:hlinkClick r:id="rId2"/>
              </a:rPr>
              <a:t>DNI</a:t>
            </a:r>
            <a:r>
              <a:rPr lang="es-ES" b="0" i="0" dirty="0">
                <a:solidFill>
                  <a:srgbClr val="26292E"/>
                </a:solidFill>
                <a:effectLst/>
                <a:latin typeface="Roboto" panose="02000000000000000000" pitchFamily="2" charset="0"/>
              </a:rPr>
              <a:t> de cada uno de los socios y cónyuges. </a:t>
            </a:r>
          </a:p>
          <a:p>
            <a:pPr algn="l">
              <a:buFont typeface="Arial" panose="020B0604020202020204" pitchFamily="34" charset="0"/>
              <a:buChar char="•"/>
            </a:pPr>
            <a:r>
              <a:rPr lang="es-ES" b="0" i="0" dirty="0">
                <a:solidFill>
                  <a:srgbClr val="26292E"/>
                </a:solidFill>
                <a:effectLst/>
                <a:latin typeface="Roboto" panose="02000000000000000000" pitchFamily="2" charset="0"/>
              </a:rPr>
              <a:t>Original y 2 copias de </a:t>
            </a:r>
            <a:r>
              <a:rPr lang="es-ES" b="0" i="0" u="sng" dirty="0">
                <a:solidFill>
                  <a:srgbClr val="0056AC"/>
                </a:solidFill>
                <a:effectLst/>
                <a:latin typeface="Roboto" panose="02000000000000000000" pitchFamily="2" charset="0"/>
                <a:hlinkClick r:id="rId3"/>
              </a:rPr>
              <a:t>Búsqueda y reserva de nombre</a:t>
            </a:r>
            <a:r>
              <a:rPr lang="es-ES" b="0" i="0" dirty="0">
                <a:solidFill>
                  <a:srgbClr val="26292E"/>
                </a:solidFill>
                <a:effectLst/>
                <a:latin typeface="Roboto" panose="02000000000000000000" pitchFamily="2" charset="0"/>
              </a:rPr>
              <a:t>.</a:t>
            </a:r>
          </a:p>
          <a:p>
            <a:pPr algn="l">
              <a:buFont typeface="Arial" panose="020B0604020202020204" pitchFamily="34" charset="0"/>
              <a:buChar char="•"/>
            </a:pPr>
            <a:r>
              <a:rPr lang="es-ES" b="0" i="0" dirty="0">
                <a:solidFill>
                  <a:srgbClr val="26292E"/>
                </a:solidFill>
                <a:effectLst/>
                <a:latin typeface="Roboto" panose="02000000000000000000" pitchFamily="2" charset="0"/>
              </a:rPr>
              <a:t>Archivo (PDF, Word, Excel) en un USB con el giro del negocio y la lista de bienes para el capital.</a:t>
            </a:r>
          </a:p>
          <a:p>
            <a:pPr algn="l">
              <a:buFont typeface="Arial" panose="020B0604020202020204" pitchFamily="34" charset="0"/>
              <a:buChar char="•"/>
            </a:pPr>
            <a:r>
              <a:rPr lang="es-ES" b="0" i="0" u="sng" dirty="0">
                <a:solidFill>
                  <a:srgbClr val="0056AC"/>
                </a:solidFill>
                <a:effectLst/>
                <a:latin typeface="Roboto" panose="02000000000000000000" pitchFamily="2" charset="0"/>
                <a:hlinkClick r:id="rId4"/>
              </a:rPr>
              <a:t>Formato de declaración jurada y fecha de solicitud de constitución de empresas</a:t>
            </a:r>
            <a:endParaRPr lang="es-ES" b="0" i="0" dirty="0">
              <a:solidFill>
                <a:srgbClr val="26292E"/>
              </a:solidFill>
              <a:effectLst/>
              <a:latin typeface="Roboto" panose="02000000000000000000" pitchFamily="2" charset="0"/>
            </a:endParaRPr>
          </a:p>
        </p:txBody>
      </p:sp>
    </p:spTree>
    <p:extLst>
      <p:ext uri="{BB962C8B-B14F-4D97-AF65-F5344CB8AC3E}">
        <p14:creationId xmlns:p14="http://schemas.microsoft.com/office/powerpoint/2010/main" val="1618496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Faceta">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TM02900688[[fn=Faceta]]</Template>
  <TotalTime>67867</TotalTime>
  <Words>21793</Words>
  <Application>Microsoft Office PowerPoint</Application>
  <PresentationFormat>Panorámica</PresentationFormat>
  <Paragraphs>1478</Paragraphs>
  <Slides>169</Slides>
  <Notes>0</Notes>
  <HiddenSlides>0</HiddenSlides>
  <MMClips>0</MMClips>
  <ScaleCrop>false</ScaleCrop>
  <HeadingPairs>
    <vt:vector size="6" baseType="variant">
      <vt:variant>
        <vt:lpstr>Fuentes usadas</vt:lpstr>
      </vt:variant>
      <vt:variant>
        <vt:i4>16</vt:i4>
      </vt:variant>
      <vt:variant>
        <vt:lpstr>Tema</vt:lpstr>
      </vt:variant>
      <vt:variant>
        <vt:i4>3</vt:i4>
      </vt:variant>
      <vt:variant>
        <vt:lpstr>Títulos de diapositiva</vt:lpstr>
      </vt:variant>
      <vt:variant>
        <vt:i4>169</vt:i4>
      </vt:variant>
    </vt:vector>
  </HeadingPairs>
  <TitlesOfParts>
    <vt:vector size="188" baseType="lpstr">
      <vt:lpstr>AGaramondPro-Regular</vt:lpstr>
      <vt:lpstr>Agency FB</vt:lpstr>
      <vt:lpstr>Arial</vt:lpstr>
      <vt:lpstr>Berlin Sans FB</vt:lpstr>
      <vt:lpstr>Calibri</vt:lpstr>
      <vt:lpstr>Calisto MT</vt:lpstr>
      <vt:lpstr>Eras Bold ITC</vt:lpstr>
      <vt:lpstr>Futura Md BT</vt:lpstr>
      <vt:lpstr>Geometr706 BlkCn BT</vt:lpstr>
      <vt:lpstr>Georgia</vt:lpstr>
      <vt:lpstr>Roboto</vt:lpstr>
      <vt:lpstr>Times New Roman</vt:lpstr>
      <vt:lpstr>Trebuchet MS</vt:lpstr>
      <vt:lpstr>Wingdings</vt:lpstr>
      <vt:lpstr>Wingdings 2</vt:lpstr>
      <vt:lpstr>Wingdings 3</vt:lpstr>
      <vt:lpstr>Faceta</vt:lpstr>
      <vt:lpstr>Pizarra</vt:lpstr>
      <vt:lpstr>Urbano</vt:lpstr>
      <vt:lpstr>Presentación de PowerPoint</vt:lpstr>
      <vt:lpstr>Presentación de PowerPoint</vt:lpstr>
      <vt:lpstr>Presentación de PowerPoint</vt:lpstr>
      <vt:lpstr>Presentación de PowerPoint</vt:lpstr>
      <vt:lpstr>Presentación de PowerPoint</vt:lpstr>
      <vt:lpstr>Presentación de PowerPoint</vt:lpstr>
      <vt:lpstr>Antecedentes: El Derecho Empresarial.- </vt:lpstr>
      <vt:lpstr>Antecedentes: El Derecho Empresarial.- </vt:lpstr>
      <vt:lpstr>Antecedentes: El Derecho Empresarial.- </vt:lpstr>
      <vt:lpstr>Antecedentes: El Derecho Empresarial.- </vt:lpstr>
      <vt:lpstr>Presentación de PowerPoint</vt:lpstr>
      <vt:lpstr>Presentación de PowerPoint</vt:lpstr>
      <vt:lpstr>Presentación de PowerPoint</vt:lpstr>
      <vt:lpstr>Presentación de PowerPoint</vt:lpstr>
      <vt:lpstr>Presentación de PowerPoint</vt:lpstr>
      <vt:lpstr>Presentación de PowerPoint</vt:lpstr>
      <vt:lpstr>3.- EL CONCEPTO DE EMPRESA</vt:lpstr>
      <vt:lpstr>a) Concepto clásico de Empresa.-</vt:lpstr>
      <vt:lpstr>b) La Empresa en el Diccionario de la RAE.-</vt:lpstr>
      <vt:lpstr>c) La empresa según Manuel Lastra.-</vt:lpstr>
      <vt:lpstr>c) La empresa según Manuel Lastra.-</vt:lpstr>
      <vt:lpstr>c) La empresa según Manuel Lastra.-</vt:lpstr>
      <vt:lpstr>c) La empresa según Manuel Lastra.-</vt:lpstr>
      <vt:lpstr>d) Concepto de Empresa según Francisco Gómez Valdez.-</vt:lpstr>
      <vt:lpstr>e) La Empresa según el Diccionario de Guillermo Cabanellas.-</vt:lpstr>
      <vt:lpstr>f) La Empresa según José Morales Mancera.-</vt:lpstr>
      <vt:lpstr>f) La Empresa según José Morales Mancera.-</vt:lpstr>
      <vt:lpstr>f) La Empresa según José Morales Mancera.-</vt:lpstr>
      <vt:lpstr>f) La Empresa según José Morales Mancera.-</vt:lpstr>
      <vt:lpstr>g) Concepto de Empresa según José Meza Figari</vt:lpstr>
      <vt:lpstr>g) Concepto de Empresa según José Meza Figari</vt:lpstr>
      <vt:lpstr>4.- IMPORTANCIA DE LA EMPRESA</vt:lpstr>
      <vt:lpstr>TEORÍAS SOBRE LA EMPRESA.-</vt:lpstr>
      <vt:lpstr>TEORÍAS SOBRE LA EMPRESA.-</vt:lpstr>
      <vt:lpstr>Presentación de PowerPoint</vt:lpstr>
      <vt:lpstr>Presentación de PowerPoint</vt:lpstr>
      <vt:lpstr>Presentación de PowerPoint</vt:lpstr>
      <vt:lpstr>1. Relación del Derecho Empresarial con el Derecho Constitucional </vt:lpstr>
      <vt:lpstr>1. Relación del Derecho Empresarial con el Derecho Constitucional </vt:lpstr>
      <vt:lpstr>1. Relación del Derecho Empresarial con el Derecho Constitucional </vt:lpstr>
      <vt:lpstr>1. Relación del Derecho Empresarial con el Derecho Constitucional </vt:lpstr>
      <vt:lpstr>1. Relación del Derecho Empresarial con el Derecho Constitucional </vt:lpstr>
      <vt:lpstr>2.- Relación del Derecho Empresarial con el Derecho Civil</vt:lpstr>
      <vt:lpstr>1. La empresa en el Derecho Civil.-</vt:lpstr>
      <vt:lpstr>2. El Derecho Civil y la Libertad de Empresa.-</vt:lpstr>
      <vt:lpstr>3.- Relación del Derecho Empresarial con el Derecho Penal</vt:lpstr>
      <vt:lpstr>3.- Relación del Derecho Empresarial con el Derecho Penal</vt:lpstr>
      <vt:lpstr>3.- Relación del Derecho Empresarial con el Derecho Penal</vt:lpstr>
      <vt:lpstr>3.- Relación del Derecho Empresarial con el Derecho Penal</vt:lpstr>
      <vt:lpstr>3.- Relación del Derecho Empresarial con el Derecho Penal</vt:lpstr>
      <vt:lpstr>4. Relación del Derecho Empresarial con el Derecho Laboral </vt:lpstr>
      <vt:lpstr>4.- Relación del Derecho Empresarial con el Derecho Laboral </vt:lpstr>
      <vt:lpstr>4.- Relación del Derecho Empresarial con el Derecho Laboral </vt:lpstr>
      <vt:lpstr>4.- Relación del Derecho Empresarial con el Derecho Laboral </vt:lpstr>
      <vt:lpstr>5.- Relación del Derecho Empresarial con el Derecho Tributario</vt:lpstr>
      <vt:lpstr>5.- Relación del Derecho Empresarial con el Derecho Tributario</vt:lpstr>
      <vt:lpstr>5.- Relación del Derecho Empresarial con el Derecho Tributario</vt:lpstr>
      <vt:lpstr>5.- Relación del Derecho Empresarial con el Derecho Tributario</vt:lpstr>
      <vt:lpstr>5.- Relación del Derecho Empresarial con el Derecho Tributario</vt:lpstr>
      <vt:lpstr>5.- Relación del Derecho Empresarial con el Derecho Tributario</vt:lpstr>
      <vt:lpstr>5.- Relación del Derecho Empresarial con el Derecho Tributario</vt:lpstr>
      <vt:lpstr>6.- Relación del Derecho Empresarial con el Derecho Comercial</vt:lpstr>
      <vt:lpstr>6.- Relación del Derecho Empresarial con el Derecho Comercial</vt:lpstr>
      <vt:lpstr>7.- Relación del Derecho Empresarial con el Derecho Societario</vt:lpstr>
      <vt:lpstr>7.- Relación del Derecho Empresarial con el Derecho Societario</vt:lpstr>
      <vt:lpstr>7.- Relación del Derecho Empresarial con el Derecho Societario</vt:lpstr>
      <vt:lpstr>Presentación de PowerPoint</vt:lpstr>
      <vt:lpstr>ORGANIZACIÓN JURÍDICA DE LAS EMPRESAS</vt:lpstr>
      <vt:lpstr>1.- CLASIFICACIÓN TRADICIONAL DE LA EMPRESA</vt:lpstr>
      <vt:lpstr>Empresas sin fines de lucro.-</vt:lpstr>
      <vt:lpstr>Presentación de PowerPoint</vt:lpstr>
      <vt:lpstr>Presentación de PowerPoint</vt:lpstr>
      <vt:lpstr>Conceptos de Sociedades Empresariales.-</vt:lpstr>
      <vt:lpstr>Las Sociedades según la Ley General de Sociedades (LGS).-</vt:lpstr>
      <vt:lpstr>Las Sociedades según Julio Salas.-</vt:lpstr>
      <vt:lpstr>Presentación de PowerPoint</vt:lpstr>
      <vt:lpstr>FORMAS SOCIETARIAS.-</vt:lpstr>
      <vt:lpstr>FORMAS SOCIETARIAS.-</vt:lpstr>
      <vt:lpstr>SOCIEDADES DE PERSONAS.-</vt:lpstr>
      <vt:lpstr>SOCIEDADES DE CAPITALES.-</vt:lpstr>
      <vt:lpstr>Presentación de PowerPoint</vt:lpstr>
      <vt:lpstr>CLASIFICACIÓN DE LAS EMPRESAS.-</vt:lpstr>
      <vt:lpstr>CLASIFICACIÓN DE LAS EMPRESAS según factores específicos.-</vt:lpstr>
      <vt:lpstr>Clasificación según los SECTORES PRODUCTIVOS.-</vt:lpstr>
      <vt:lpstr>Clasificación según las ACTIVIDADES ECONÓMICAS.-</vt:lpstr>
      <vt:lpstr>Clasificación según la NATURALEZA JURÍDICA</vt:lpstr>
      <vt:lpstr>Empresa según la NATURALEZA JURÍDICA como PERSONA NATURAL</vt:lpstr>
      <vt:lpstr>La Empresa según NATURALEZA JURÍDICA como PERSONA JURÍDICA</vt:lpstr>
      <vt:lpstr>La Empresa según NATURALEZA JURÍDICA como PERSONA JURÍDICA</vt:lpstr>
      <vt:lpstr>La Empresa según NATURALEZA JURÍDICA como PERSONA JURÍDICA</vt:lpstr>
      <vt:lpstr>La Empresa según NATURALEZA JURÍDICA como PERSONA JURÍDICA</vt:lpstr>
      <vt:lpstr>La Empresa según NATURALEZA JURÍDICA como PERSONA JURÍDICA</vt:lpstr>
      <vt:lpstr>La Empresa según NATURALEZA JURÍDICA como PERSONA JURÍDICA</vt:lpstr>
      <vt:lpstr>La Empresa según NATURALEZA JURÍDICA como PERSONA JURÍDICA</vt:lpstr>
      <vt:lpstr>La Empresa según NATURALEZA JURÍDICA como PERSONA JURÍDICA</vt:lpstr>
      <vt:lpstr>La Empresa según NATURALEZA JURÍDICA como PERSONA JURÍDICA</vt:lpstr>
      <vt:lpstr>La Empresa según NATURALEZA JURÍDICA como PERSONA JURÍDICA</vt:lpstr>
      <vt:lpstr>La Empresa según NATURALEZA JURÍDICA como PERSONA JURÍDICA</vt:lpstr>
      <vt:lpstr>2.- ELABORACIÓN DE ACTO CONSTITUTIVO: Minuta</vt:lpstr>
      <vt:lpstr>2.- ELABORACIÓN DE ACTO CONSTITUTIVO: Minuta</vt:lpstr>
      <vt:lpstr>2.- ELABORACIÓN DE ACTO CONSTITUTIVO: Minuta</vt:lpstr>
      <vt:lpstr>2.- ELABORACIÓN DE ACTO CONSTITUTIVO: Minuta</vt:lpstr>
      <vt:lpstr>2.- ELABORACIÓN DE ACTO CONSTITUTIVO: Minuta</vt:lpstr>
      <vt:lpstr>3.- ABONO DE CAPITAL Y BIENES.- </vt:lpstr>
      <vt:lpstr>4.- ELABORACIÓN DE ESCRITURA PÚBLICA.-</vt:lpstr>
      <vt:lpstr>5.- INSCRIPCIÓN EN REGISTROS PÚBLICOS.-</vt:lpstr>
      <vt:lpstr>6.- INSCRIPCIÓN AL RUC PARA PERSONA JURÍDICA.-</vt:lpstr>
      <vt:lpstr>6.- INSCRIPCIÓN AL RUC PARA PERSONA JURÍDICA.-</vt:lpstr>
      <vt:lpstr>CLASIFICACIÓN de las EMPRESAS según Criterio Cuantitativo</vt:lpstr>
      <vt:lpstr>CLASIFICACIÓN DE LAS EMPRESAS.-</vt:lpstr>
      <vt:lpstr>Clasificación de las Empresas por la RESPONSABILIDAD.-</vt:lpstr>
      <vt:lpstr>Clasificación de las Empresas por la RESPONSABILIDAD.-</vt:lpstr>
      <vt:lpstr>Clasificación por el elemento predominante de la Sociedad.-</vt:lpstr>
      <vt:lpstr>Las Sociedades Híbridas</vt:lpstr>
      <vt:lpstr>Las Sociedades comerciales sujetas a legislación especial</vt:lpstr>
      <vt:lpstr>ORGANIZACIÓN LEGAL DE LAS EMPRESAS.- </vt:lpstr>
      <vt:lpstr>ORGANIZACIÓN LEGAL DE LAS EMPRESAS.- </vt:lpstr>
      <vt:lpstr>ORGANIZACIÓN LEGAL DE LAS EMPRESAS.- </vt:lpstr>
      <vt:lpstr>Presentación de PowerPoint</vt:lpstr>
      <vt:lpstr>Presentación de PowerPoint</vt:lpstr>
      <vt:lpstr>Órganos de las empresas según la LGS:</vt:lpstr>
      <vt:lpstr>Órganos de las empresas según la LGS:</vt:lpstr>
      <vt:lpstr>Presentación de PowerPoint</vt:lpstr>
      <vt:lpstr>Presentación de PowerPoint</vt:lpstr>
      <vt:lpstr>LA SOCIEDAD ANÓNIMA.-</vt:lpstr>
      <vt:lpstr>LA SOCIEDAD ANÓNIMA.-</vt:lpstr>
      <vt:lpstr>LA SOCIEDAD ANÓNIMA.-</vt:lpstr>
      <vt:lpstr>Presentación de PowerPoint</vt:lpstr>
      <vt:lpstr>Presentación de PowerPoint</vt:lpstr>
      <vt:lpstr>LA SOCIEDAD ANÓNIMA.-</vt:lpstr>
      <vt:lpstr>LA SOCIEDAD ANÓNIMA CERRADA.-</vt:lpstr>
      <vt:lpstr>LA SOCIEDAD ANÓNIMA CERRADA.-</vt:lpstr>
      <vt:lpstr>LA SOCIEDAD ANÓNIMA CERRADA.-</vt:lpstr>
      <vt:lpstr>Presentación de PowerPoint</vt:lpstr>
      <vt:lpstr>Presentación de PowerPoint</vt:lpstr>
      <vt:lpstr>LA SOCIEDAD ANÓNIMA Abierta.-</vt:lpstr>
      <vt:lpstr>LA SOCIEDAD ANÓNIMA Abierta.-</vt:lpstr>
      <vt:lpstr>LA SOCIEDAD ANÓNIMA Abierta.-</vt:lpstr>
      <vt:lpstr>Presentación de PowerPoint</vt:lpstr>
      <vt:lpstr>Presentación de PowerPoint</vt:lpstr>
      <vt:lpstr>LA SOCIEDAD COMERCIAL DE R. Ltda.</vt:lpstr>
      <vt:lpstr>LA SOCIEDAD COMERCIAL DE R. Ltda.</vt:lpstr>
      <vt:lpstr>Presentación de PowerPoint</vt:lpstr>
      <vt:lpstr>Presentación de PowerPoint</vt:lpstr>
      <vt:lpstr>LA SOCIEDAD COLECTIVA</vt:lpstr>
      <vt:lpstr>LA SOCIEDAD COLECTIVA</vt:lpstr>
      <vt:lpstr>Presentación de PowerPoint</vt:lpstr>
      <vt:lpstr>Presentación de PowerPoint</vt:lpstr>
      <vt:lpstr>LA SOCIEDAD EN COMANDITA.-</vt:lpstr>
      <vt:lpstr>LA SOCIEDAD EN COMANDITA.-</vt:lpstr>
      <vt:lpstr>Presentación de PowerPoint</vt:lpstr>
      <vt:lpstr>LA SOCIEDAD CIVIL.- </vt:lpstr>
      <vt:lpstr>LA SOCIEDAD CIVIL.- </vt:lpstr>
      <vt:lpstr>Presentación de PowerPoint</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lpstr>REGLAS APLICABLES A TODAS LAS SOCIEDADES.-</vt:lpstr>
    </vt:vector>
  </TitlesOfParts>
  <Company>PODER JUDICIAL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PRIVADA DE TACNA ESCUELA DE POST GRADO  MAESTRÍA EN DERECHO CIVIL Y COMERCIAL</dc:title>
  <dc:creator>PODER JUDICIAL</dc:creator>
  <cp:lastModifiedBy>Alex Zambrano</cp:lastModifiedBy>
  <cp:revision>337</cp:revision>
  <dcterms:created xsi:type="dcterms:W3CDTF">2009-03-18T16:38:36Z</dcterms:created>
  <dcterms:modified xsi:type="dcterms:W3CDTF">2025-03-28T13:35:28Z</dcterms:modified>
</cp:coreProperties>
</file>