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 id="2147484076" r:id="rId2"/>
  </p:sldMasterIdLst>
  <p:notesMasterIdLst>
    <p:notesMasterId r:id="rId105"/>
  </p:notesMasterIdLst>
  <p:sldIdLst>
    <p:sldId id="1729" r:id="rId3"/>
    <p:sldId id="1771" r:id="rId4"/>
    <p:sldId id="1794" r:id="rId5"/>
    <p:sldId id="1772" r:id="rId6"/>
    <p:sldId id="1773" r:id="rId7"/>
    <p:sldId id="1774" r:id="rId8"/>
    <p:sldId id="1859" r:id="rId9"/>
    <p:sldId id="1775" r:id="rId10"/>
    <p:sldId id="1776" r:id="rId11"/>
    <p:sldId id="1792" r:id="rId12"/>
    <p:sldId id="1793" r:id="rId13"/>
    <p:sldId id="1860" r:id="rId14"/>
    <p:sldId id="1779" r:id="rId15"/>
    <p:sldId id="1782" r:id="rId16"/>
    <p:sldId id="1780" r:id="rId17"/>
    <p:sldId id="1783" r:id="rId18"/>
    <p:sldId id="1796" r:id="rId19"/>
    <p:sldId id="1784" r:id="rId20"/>
    <p:sldId id="1797" r:id="rId21"/>
    <p:sldId id="1798" r:id="rId22"/>
    <p:sldId id="1799" r:id="rId23"/>
    <p:sldId id="1800" r:id="rId24"/>
    <p:sldId id="1801" r:id="rId25"/>
    <p:sldId id="1802" r:id="rId26"/>
    <p:sldId id="1804" r:id="rId27"/>
    <p:sldId id="1807" r:id="rId28"/>
    <p:sldId id="1803" r:id="rId29"/>
    <p:sldId id="1805" r:id="rId30"/>
    <p:sldId id="1806" r:id="rId31"/>
    <p:sldId id="1808" r:id="rId32"/>
    <p:sldId id="1809" r:id="rId33"/>
    <p:sldId id="1810" r:id="rId34"/>
    <p:sldId id="1811" r:id="rId35"/>
    <p:sldId id="1812" r:id="rId36"/>
    <p:sldId id="1813" r:id="rId37"/>
    <p:sldId id="1814" r:id="rId38"/>
    <p:sldId id="1815" r:id="rId39"/>
    <p:sldId id="1816" r:id="rId40"/>
    <p:sldId id="1817" r:id="rId41"/>
    <p:sldId id="1785" r:id="rId42"/>
    <p:sldId id="1878" r:id="rId43"/>
    <p:sldId id="1879" r:id="rId44"/>
    <p:sldId id="1786" r:id="rId45"/>
    <p:sldId id="1781" r:id="rId46"/>
    <p:sldId id="1789" r:id="rId47"/>
    <p:sldId id="1788" r:id="rId48"/>
    <p:sldId id="1790" r:id="rId49"/>
    <p:sldId id="1791" r:id="rId50"/>
    <p:sldId id="1820" r:id="rId51"/>
    <p:sldId id="1821" r:id="rId52"/>
    <p:sldId id="1877" r:id="rId53"/>
    <p:sldId id="1825" r:id="rId54"/>
    <p:sldId id="1823" r:id="rId55"/>
    <p:sldId id="1824" r:id="rId56"/>
    <p:sldId id="1846" r:id="rId57"/>
    <p:sldId id="1826" r:id="rId58"/>
    <p:sldId id="1827" r:id="rId59"/>
    <p:sldId id="1829" r:id="rId60"/>
    <p:sldId id="1880" r:id="rId61"/>
    <p:sldId id="1847" r:id="rId62"/>
    <p:sldId id="1834" r:id="rId63"/>
    <p:sldId id="1830" r:id="rId64"/>
    <p:sldId id="1832" r:id="rId65"/>
    <p:sldId id="1831" r:id="rId66"/>
    <p:sldId id="1833" r:id="rId67"/>
    <p:sldId id="1848" r:id="rId68"/>
    <p:sldId id="1835" r:id="rId69"/>
    <p:sldId id="1836" r:id="rId70"/>
    <p:sldId id="1839" r:id="rId71"/>
    <p:sldId id="1837" r:id="rId72"/>
    <p:sldId id="1849" r:id="rId73"/>
    <p:sldId id="1838" r:id="rId74"/>
    <p:sldId id="1840" r:id="rId75"/>
    <p:sldId id="1842" r:id="rId76"/>
    <p:sldId id="1850" r:id="rId77"/>
    <p:sldId id="1843" r:id="rId78"/>
    <p:sldId id="1844" r:id="rId79"/>
    <p:sldId id="1845" r:id="rId80"/>
    <p:sldId id="1851" r:id="rId81"/>
    <p:sldId id="1853" r:id="rId82"/>
    <p:sldId id="1854" r:id="rId83"/>
    <p:sldId id="1856" r:id="rId84"/>
    <p:sldId id="1855" r:id="rId85"/>
    <p:sldId id="1857" r:id="rId86"/>
    <p:sldId id="1858" r:id="rId87"/>
    <p:sldId id="1861" r:id="rId88"/>
    <p:sldId id="1862" r:id="rId89"/>
    <p:sldId id="1863" r:id="rId90"/>
    <p:sldId id="1864" r:id="rId91"/>
    <p:sldId id="1865" r:id="rId92"/>
    <p:sldId id="1866" r:id="rId93"/>
    <p:sldId id="1867" r:id="rId94"/>
    <p:sldId id="1869" r:id="rId95"/>
    <p:sldId id="1868" r:id="rId96"/>
    <p:sldId id="1870" r:id="rId97"/>
    <p:sldId id="1871" r:id="rId98"/>
    <p:sldId id="1872" r:id="rId99"/>
    <p:sldId id="1873" r:id="rId100"/>
    <p:sldId id="1874" r:id="rId101"/>
    <p:sldId id="1875" r:id="rId102"/>
    <p:sldId id="1876" r:id="rId103"/>
    <p:sldId id="1881"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3399"/>
    <a:srgbClr val="216084"/>
    <a:srgbClr val="800040"/>
    <a:srgbClr val="9BFFBC"/>
    <a:srgbClr val="D9D2AB"/>
    <a:srgbClr val="C0D5E2"/>
    <a:srgbClr val="66FF99"/>
    <a:srgbClr val="845A6C"/>
    <a:srgbClr val="8781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01" autoAdjust="0"/>
  </p:normalViewPr>
  <p:slideViewPr>
    <p:cSldViewPr>
      <p:cViewPr>
        <p:scale>
          <a:sx n="50" d="100"/>
          <a:sy n="50" d="100"/>
        </p:scale>
        <p:origin x="1392" y="65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1963E1D4-7B01-1244-9508-5A7B7CE501DA}" type="datetimeFigureOut">
              <a:rPr lang="en-US"/>
              <a:pPr/>
              <a:t>4/1/2025</a:t>
            </a:fld>
            <a:endParaRPr lang="en-U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9B7DD12-62CD-F445-9E57-680AB84C77AF}" type="slidenum">
              <a:rPr lang="en-US"/>
              <a:pPr/>
              <a:t>‹Nº›</a:t>
            </a:fld>
            <a:endParaRPr lang="en-US"/>
          </a:p>
        </p:txBody>
      </p:sp>
    </p:spTree>
    <p:extLst>
      <p:ext uri="{BB962C8B-B14F-4D97-AF65-F5344CB8AC3E}">
        <p14:creationId xmlns:p14="http://schemas.microsoft.com/office/powerpoint/2010/main" val="3979945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2"/>
            <a:ext cx="9440035"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5"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B27AF6-FE39-4F62-9983-F30C9B4684FC}" type="datetimeFigureOut">
              <a:rPr lang="es-PE" smtClean="0"/>
              <a:t>1 Abr.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00845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94" y="540085"/>
            <a:ext cx="10208013" cy="3834374"/>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34956" y="695011"/>
            <a:ext cx="9714133"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3"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1 Abr.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28514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1 Abr.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36131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4"/>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1 Abr.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
        <p:nvSpPr>
          <p:cNvPr id="11" name="TextBox 10"/>
          <p:cNvSpPr txBox="1"/>
          <p:nvPr/>
        </p:nvSpPr>
        <p:spPr>
          <a:xfrm>
            <a:off x="836612" y="87391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437812" y="293324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9364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4"/>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6"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1 Abr.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385723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AB27AF6-FE39-4F62-9983-F30C9B4684FC}" type="datetimeFigureOut">
              <a:rPr lang="es-PE" smtClean="0"/>
              <a:t>1 Abr. 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295571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8986" y="1826045"/>
            <a:ext cx="3372061" cy="1833558"/>
          </a:xfrm>
          <a:prstGeom prst="rect">
            <a:avLst/>
          </a:prstGeom>
        </p:spPr>
      </p:pic>
      <p:pic>
        <p:nvPicPr>
          <p:cNvPr id="28" name="Picture 27"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1751" y="1826045"/>
            <a:ext cx="3372061" cy="1833558"/>
          </a:xfrm>
          <a:prstGeom prst="rect">
            <a:avLst/>
          </a:prstGeom>
        </p:spPr>
      </p:pic>
      <p:pic>
        <p:nvPicPr>
          <p:cNvPr id="29" name="Picture 28"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95620" y="1826045"/>
            <a:ext cx="3372061" cy="1833558"/>
          </a:xfrm>
          <a:prstGeom prst="rect">
            <a:avLst/>
          </a:prstGeom>
        </p:spPr>
      </p:pic>
      <p:sp>
        <p:nvSpPr>
          <p:cNvPr id="30" name="Title 1"/>
          <p:cNvSpPr>
            <a:spLocks noGrp="1"/>
          </p:cNvSpPr>
          <p:nvPr>
            <p:ph type="title"/>
          </p:nvPr>
        </p:nvSpPr>
        <p:spPr>
          <a:xfrm>
            <a:off x="913795"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70"/>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4" y="4480369"/>
            <a:ext cx="3302337"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7"/>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AB27AF6-FE39-4F62-9983-F30C9B4684FC}" type="datetimeFigureOut">
              <a:rPr lang="es-PE" smtClean="0"/>
              <a:t>1 Abr. 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339530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B27AF6-FE39-4F62-9983-F30C9B4684FC}" type="datetimeFigureOut">
              <a:rPr lang="es-PE" smtClean="0"/>
              <a:t>1 Abr.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936515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B27AF6-FE39-4F62-9983-F30C9B4684FC}" type="datetimeFigureOut">
              <a:rPr lang="es-PE" smtClean="0"/>
              <a:t>1 Abr.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647258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6" name="43 Rectángulo"/>
          <p:cNvSpPr/>
          <p:nvPr userDrawn="1"/>
        </p:nvSpPr>
        <p:spPr>
          <a:xfrm>
            <a:off x="0" y="0"/>
            <a:ext cx="12192000" cy="3702050"/>
          </a:xfrm>
          <a:prstGeom prst="rect">
            <a:avLst/>
          </a:prstGeom>
          <a:solidFill>
            <a:srgbClr val="0000F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4" name="25 Rectángulo redondeado"/>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5" name="26 Rectángulo redondeado"/>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7 Título"/>
          <p:cNvSpPr>
            <a:spLocks noGrp="1"/>
          </p:cNvSpPr>
          <p:nvPr>
            <p:ph type="ctrTitle"/>
          </p:nvPr>
        </p:nvSpPr>
        <p:spPr>
          <a:xfrm>
            <a:off x="623392" y="1628801"/>
            <a:ext cx="11277600" cy="1470025"/>
          </a:xfrm>
        </p:spPr>
        <p:txBody>
          <a:bodyPr anchor="b"/>
          <a:lstStyle>
            <a:lvl1pPr>
              <a:defRPr sz="4400">
                <a:solidFill>
                  <a:schemeClr val="bg1"/>
                </a:solidFill>
              </a:defRPr>
            </a:lvl1pPr>
          </a:lstStyle>
          <a:p>
            <a:r>
              <a:rPr lang="es-ES" dirty="0"/>
              <a:t>Haga clic para modificar el estilo de título del patrón</a:t>
            </a:r>
            <a:endParaRPr lang="en-US" dirty="0"/>
          </a:p>
        </p:txBody>
      </p:sp>
      <p:sp>
        <p:nvSpPr>
          <p:cNvPr id="9" name="8 Subtítulo"/>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dirty="0"/>
              <a:t>Haga clic para modificar el estilo de subtítulo del patrón</a:t>
            </a:r>
            <a:endParaRPr lang="en-US" dirty="0"/>
          </a:p>
        </p:txBody>
      </p:sp>
      <p:sp>
        <p:nvSpPr>
          <p:cNvPr id="7" name="27 Marcador de fecha"/>
          <p:cNvSpPr>
            <a:spLocks noGrp="1"/>
          </p:cNvSpPr>
          <p:nvPr>
            <p:ph type="dt" sz="half" idx="10"/>
          </p:nvPr>
        </p:nvSpPr>
        <p:spPr>
          <a:xfrm>
            <a:off x="8940800" y="4206875"/>
            <a:ext cx="1280584" cy="457200"/>
          </a:xfrm>
        </p:spPr>
        <p:txBody>
          <a:bodyPr/>
          <a:lstStyle>
            <a:lvl1pPr>
              <a:defRPr/>
            </a:lvl1pPr>
          </a:lstStyle>
          <a:p>
            <a:pPr>
              <a:defRPr/>
            </a:pPr>
            <a:endParaRPr lang="es-ES"/>
          </a:p>
        </p:txBody>
      </p:sp>
      <p:sp>
        <p:nvSpPr>
          <p:cNvPr id="10" name="16 Marcador de pie de página"/>
          <p:cNvSpPr>
            <a:spLocks noGrp="1"/>
          </p:cNvSpPr>
          <p:nvPr>
            <p:ph type="ftr" sz="quarter" idx="11"/>
          </p:nvPr>
        </p:nvSpPr>
        <p:spPr>
          <a:xfrm>
            <a:off x="7213600" y="4205288"/>
            <a:ext cx="1727200" cy="457200"/>
          </a:xfrm>
        </p:spPr>
        <p:txBody>
          <a:bodyPr/>
          <a:lstStyle>
            <a:lvl1pPr>
              <a:defRPr/>
            </a:lvl1pPr>
          </a:lstStyle>
          <a:p>
            <a:pPr>
              <a:defRPr/>
            </a:pPr>
            <a:endParaRPr lang="es-ES"/>
          </a:p>
        </p:txBody>
      </p:sp>
      <p:sp>
        <p:nvSpPr>
          <p:cNvPr id="11" name="28 Marcador de número de diapositiva"/>
          <p:cNvSpPr>
            <a:spLocks noGrp="1"/>
          </p:cNvSpPr>
          <p:nvPr>
            <p:ph type="sldNum" sz="quarter" idx="12"/>
          </p:nvPr>
        </p:nvSpPr>
        <p:spPr>
          <a:xfrm>
            <a:off x="11093451" y="1589"/>
            <a:ext cx="996949" cy="365125"/>
          </a:xfrm>
        </p:spPr>
        <p:txBody>
          <a:bodyPr/>
          <a:lstStyle>
            <a:lvl1pPr>
              <a:defRPr>
                <a:solidFill>
                  <a:schemeClr val="bg1"/>
                </a:solidFill>
              </a:defRPr>
            </a:lvl1pPr>
          </a:lstStyle>
          <a:p>
            <a:fld id="{35D70AAB-558E-A747-AF52-4041C87E6332}" type="slidenum">
              <a:rPr lang="es-ES"/>
              <a:pPr/>
              <a:t>‹Nº›</a:t>
            </a:fld>
            <a:endParaRPr lang="es-ES"/>
          </a:p>
        </p:txBody>
      </p:sp>
      <p:sp>
        <p:nvSpPr>
          <p:cNvPr id="12" name="28 Rectángulo"/>
          <p:cNvSpPr/>
          <p:nvPr userDrawn="1"/>
        </p:nvSpPr>
        <p:spPr>
          <a:xfrm>
            <a:off x="0" y="6741368"/>
            <a:ext cx="12192000" cy="116632"/>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974763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23392" y="97536"/>
            <a:ext cx="11247040" cy="576064"/>
          </a:xfrm>
        </p:spPr>
        <p:txBody>
          <a:bodyPr/>
          <a:lstStyle>
            <a:lvl1pPr>
              <a:defRPr>
                <a:solidFill>
                  <a:srgbClr val="6699CC"/>
                </a:solidFill>
              </a:defRPr>
            </a:lvl1p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a:xfrm>
            <a:off x="8619891" y="6577108"/>
            <a:ext cx="1016000" cy="366712"/>
          </a:xfrm>
        </p:spPr>
        <p:txBody>
          <a:bodyPr/>
          <a:lstStyle>
            <a:lvl1pPr>
              <a:defRPr>
                <a:solidFill>
                  <a:srgbClr val="00B0F0"/>
                </a:solidFill>
              </a:defRPr>
            </a:lvl1pPr>
          </a:lstStyle>
          <a:p>
            <a:fld id="{EE087CC9-9A10-D942-842C-6A9AA1AB31A4}" type="slidenum">
              <a:rPr lang="es-ES" smtClean="0"/>
              <a:pPr/>
              <a:t>‹Nº›</a:t>
            </a:fld>
            <a:endParaRPr lang="es-ES" dirty="0"/>
          </a:p>
        </p:txBody>
      </p:sp>
    </p:spTree>
    <p:extLst>
      <p:ext uri="{BB962C8B-B14F-4D97-AF65-F5344CB8AC3E}">
        <p14:creationId xmlns:p14="http://schemas.microsoft.com/office/powerpoint/2010/main" val="2737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B27AF6-FE39-4F62-9983-F30C9B4684FC}" type="datetimeFigureOut">
              <a:rPr lang="es-PE" smtClean="0"/>
              <a:t>1 Abr.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3197493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fld id="{4191FE94-6DB1-1449-8C30-7BA5836D9810}" type="slidenum">
              <a:rPr lang="es-ES"/>
              <a:pPr/>
              <a:t>‹Nº›</a:t>
            </a:fld>
            <a:endParaRPr lang="es-ES"/>
          </a:p>
        </p:txBody>
      </p:sp>
    </p:spTree>
    <p:extLst>
      <p:ext uri="{BB962C8B-B14F-4D97-AF65-F5344CB8AC3E}">
        <p14:creationId xmlns:p14="http://schemas.microsoft.com/office/powerpoint/2010/main" val="3881788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fld id="{21D17151-E2B8-044C-ADC8-92E6FB3BE57B}" type="slidenum">
              <a:rPr lang="es-ES"/>
              <a:pPr/>
              <a:t>‹Nº›</a:t>
            </a:fld>
            <a:endParaRPr lang="es-ES"/>
          </a:p>
        </p:txBody>
      </p:sp>
    </p:spTree>
    <p:extLst>
      <p:ext uri="{BB962C8B-B14F-4D97-AF65-F5344CB8AC3E}">
        <p14:creationId xmlns:p14="http://schemas.microsoft.com/office/powerpoint/2010/main" val="2915101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1143000"/>
            <a:ext cx="11176000" cy="1069848"/>
          </a:xfrm>
        </p:spPr>
        <p:txBody>
          <a:bodyPr/>
          <a:lstStyle>
            <a:lvl1pPr>
              <a:defRPr sz="4000" b="0" i="0" cap="none"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4 Marcador de contenido"/>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25 Marcador de fecha"/>
          <p:cNvSpPr>
            <a:spLocks noGrp="1"/>
          </p:cNvSpPr>
          <p:nvPr>
            <p:ph type="dt" sz="half" idx="10"/>
          </p:nvPr>
        </p:nvSpPr>
        <p:spPr/>
        <p:txBody>
          <a:bodyPr rtlCol="0"/>
          <a:lstStyle>
            <a:lvl1pPr>
              <a:defRPr/>
            </a:lvl1pPr>
          </a:lstStyle>
          <a:p>
            <a:pPr>
              <a:defRPr/>
            </a:pPr>
            <a:endParaRPr lang="es-ES"/>
          </a:p>
        </p:txBody>
      </p:sp>
      <p:sp>
        <p:nvSpPr>
          <p:cNvPr id="8" name="26 Marcador de número de diapositiva"/>
          <p:cNvSpPr>
            <a:spLocks noGrp="1"/>
          </p:cNvSpPr>
          <p:nvPr>
            <p:ph type="sldNum" sz="quarter" idx="11"/>
          </p:nvPr>
        </p:nvSpPr>
        <p:spPr/>
        <p:txBody>
          <a:bodyPr/>
          <a:lstStyle>
            <a:lvl1pPr>
              <a:defRPr/>
            </a:lvl1pPr>
          </a:lstStyle>
          <a:p>
            <a:fld id="{802AF298-8294-2A4C-BA49-B2D532B3F19D}" type="slidenum">
              <a:rPr lang="es-ES"/>
              <a:pPr/>
              <a:t>‹Nº›</a:t>
            </a:fld>
            <a:endParaRPr lang="es-ES"/>
          </a:p>
        </p:txBody>
      </p:sp>
      <p:sp>
        <p:nvSpPr>
          <p:cNvPr id="9" name="27 Marcador de pie de página"/>
          <p:cNvSpPr>
            <a:spLocks noGrp="1"/>
          </p:cNvSpPr>
          <p:nvPr>
            <p:ph type="ftr"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778895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43000"/>
            <a:ext cx="10972800" cy="1069848"/>
          </a:xfrm>
        </p:spPr>
        <p:txBody>
          <a:bodyPr/>
          <a:lstStyle>
            <a:lvl1pPr>
              <a:defRPr sz="4000">
                <a:solidFill>
                  <a:schemeClr val="tx2"/>
                </a:solidFill>
              </a:defRPr>
            </a:lvl1pPr>
          </a:lstStyle>
          <a:p>
            <a:r>
              <a:rPr lang="es-ES"/>
              <a:t>Haga clic para modificar el estilo de título del patrón</a:t>
            </a:r>
            <a:endParaRPr lang="en-US"/>
          </a:p>
        </p:txBody>
      </p:sp>
      <p:sp>
        <p:nvSpPr>
          <p:cNvPr id="3" name="2 Marcador de fecha"/>
          <p:cNvSpPr>
            <a:spLocks noGrp="1"/>
          </p:cNvSpPr>
          <p:nvPr>
            <p:ph type="dt" sz="half" idx="10"/>
          </p:nvPr>
        </p:nvSpPr>
        <p:spPr>
          <a:xfrm>
            <a:off x="8777818" y="612775"/>
            <a:ext cx="1276349" cy="457200"/>
          </a:xfrm>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fld id="{0B108AE2-18ED-644A-AE2E-1526D8C91E07}" type="slidenum">
              <a:rPr lang="es-ES"/>
              <a:pPr/>
              <a:t>‹Nº›</a:t>
            </a:fld>
            <a:endParaRPr lang="es-ES"/>
          </a:p>
        </p:txBody>
      </p:sp>
    </p:spTree>
    <p:extLst>
      <p:ext uri="{BB962C8B-B14F-4D97-AF65-F5344CB8AC3E}">
        <p14:creationId xmlns:p14="http://schemas.microsoft.com/office/powerpoint/2010/main" val="1625582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fld id="{DD3015D7-21D3-DF4B-8AC1-404DDAF0F24D}" type="slidenum">
              <a:rPr lang="es-ES"/>
              <a:pPr/>
              <a:t>‹Nº›</a:t>
            </a:fld>
            <a:endParaRPr lang="es-ES"/>
          </a:p>
        </p:txBody>
      </p:sp>
    </p:spTree>
    <p:extLst>
      <p:ext uri="{BB962C8B-B14F-4D97-AF65-F5344CB8AC3E}">
        <p14:creationId xmlns:p14="http://schemas.microsoft.com/office/powerpoint/2010/main" val="122233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137995" y="1101970"/>
            <a:ext cx="4511040" cy="877824"/>
          </a:xfrm>
        </p:spPr>
        <p:txBody>
          <a:bodyPr anchor="b"/>
          <a:lstStyle>
            <a:lvl1pPr algn="l">
              <a:buNone/>
              <a:defRPr sz="1800" b="1"/>
            </a:lvl1pPr>
          </a:lstStyle>
          <a:p>
            <a:r>
              <a:rPr lang="es-ES"/>
              <a:t>Haga clic para modificar el estilo de título del patrón</a:t>
            </a:r>
            <a:endParaRPr lang="en-US"/>
          </a:p>
        </p:txBody>
      </p:sp>
      <p:sp>
        <p:nvSpPr>
          <p:cNvPr id="3" name="2 Marcador de texto"/>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4" name="3 Marcador de contenido"/>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fld id="{1D860617-CF14-4E4B-9057-659B4863C742}" type="slidenum">
              <a:rPr lang="es-ES"/>
              <a:pPr/>
              <a:t>‹Nº›</a:t>
            </a:fld>
            <a:endParaRPr lang="es-ES"/>
          </a:p>
        </p:txBody>
      </p:sp>
    </p:spTree>
    <p:extLst>
      <p:ext uri="{BB962C8B-B14F-4D97-AF65-F5344CB8AC3E}">
        <p14:creationId xmlns:p14="http://schemas.microsoft.com/office/powerpoint/2010/main" val="2932142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fld id="{9BEDA80E-D278-6B47-BE7E-376EE8E2B7F6}" type="slidenum">
              <a:rPr lang="es-ES"/>
              <a:pPr/>
              <a:t>‹Nº›</a:t>
            </a:fld>
            <a:endParaRPr lang="es-ES"/>
          </a:p>
        </p:txBody>
      </p:sp>
    </p:spTree>
    <p:extLst>
      <p:ext uri="{BB962C8B-B14F-4D97-AF65-F5344CB8AC3E}">
        <p14:creationId xmlns:p14="http://schemas.microsoft.com/office/powerpoint/2010/main" val="3763024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fld id="{274E5C9A-2786-5046-AE85-0C865F776BA7}" type="slidenum">
              <a:rPr lang="es-ES"/>
              <a:pPr/>
              <a:t>‹Nº›</a:t>
            </a:fld>
            <a:endParaRPr lang="es-ES"/>
          </a:p>
        </p:txBody>
      </p:sp>
    </p:spTree>
    <p:extLst>
      <p:ext uri="{BB962C8B-B14F-4D97-AF65-F5344CB8AC3E}">
        <p14:creationId xmlns:p14="http://schemas.microsoft.com/office/powerpoint/2010/main" val="826060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42400" y="1143000"/>
            <a:ext cx="2540000" cy="548640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1143000"/>
            <a:ext cx="83312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fld id="{5BC3377C-5976-244A-9D2E-FAD57D9CC091}" type="slidenum">
              <a:rPr lang="es-ES"/>
              <a:pPr/>
              <a:t>‹Nº›</a:t>
            </a:fld>
            <a:endParaRPr lang="es-ES"/>
          </a:p>
        </p:txBody>
      </p:sp>
    </p:spTree>
    <p:extLst>
      <p:ext uri="{BB962C8B-B14F-4D97-AF65-F5344CB8AC3E}">
        <p14:creationId xmlns:p14="http://schemas.microsoft.com/office/powerpoint/2010/main" val="145184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9"/>
            <a:ext cx="9590551"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2" y="3589879"/>
            <a:ext cx="9590551"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B27AF6-FE39-4F62-9983-F30C9B4684FC}" type="datetimeFigureOut">
              <a:rPr lang="es-PE" smtClean="0"/>
              <a:t>1 Abr.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93998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7"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3" y="1732451"/>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AB27AF6-FE39-4F62-9983-F30C9B4684FC}" type="datetimeFigureOut">
              <a:rPr lang="es-PE" smtClean="0"/>
              <a:t>1 Abr.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34140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794" y="1770324"/>
            <a:ext cx="5049897" cy="4112953"/>
          </a:xfrm>
          <a:prstGeom prst="rect">
            <a:avLst/>
          </a:prstGeom>
        </p:spPr>
      </p:pic>
      <p:pic>
        <p:nvPicPr>
          <p:cNvPr id="14" name="Picture 13" descr="Slate-V2-S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17661" y="1770324"/>
            <a:ext cx="5049897" cy="4112953"/>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9"/>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6"/>
            <a:ext cx="4895331"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9"/>
            <a:ext cx="4895331"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B27AF6-FE39-4F62-9983-F30C9B4684FC}" type="datetimeFigureOut">
              <a:rPr lang="es-PE" smtClean="0"/>
              <a:t>1 Abr. 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60480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AB27AF6-FE39-4F62-9983-F30C9B4684FC}" type="datetimeFigureOut">
              <a:rPr lang="es-PE" smtClean="0"/>
              <a:t>1 Abr. 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304643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27AF6-FE39-4F62-9983-F30C9B4684FC}" type="datetimeFigureOut">
              <a:rPr lang="es-PE" smtClean="0"/>
              <a:t>1 Abr. 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05938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4"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7"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1 Abr.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256647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59983" y="609923"/>
            <a:ext cx="4570861" cy="5205472"/>
          </a:xfrm>
          <a:prstGeom prst="rect">
            <a:avLst/>
          </a:prstGeom>
        </p:spPr>
      </p:pic>
      <p:sp>
        <p:nvSpPr>
          <p:cNvPr id="2" name="Title 1"/>
          <p:cNvSpPr>
            <a:spLocks noGrp="1"/>
          </p:cNvSpPr>
          <p:nvPr>
            <p:ph type="title"/>
          </p:nvPr>
        </p:nvSpPr>
        <p:spPr>
          <a:xfrm>
            <a:off x="913796" y="609923"/>
            <a:ext cx="5232901"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35638" y="743989"/>
            <a:ext cx="4220500"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6" y="2439261"/>
            <a:ext cx="5232901"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1 Abr.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45621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51"/>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AB27AF6-FE39-4F62-9983-F30C9B4684FC}" type="datetimeFigureOut">
              <a:rPr lang="es-PE" smtClean="0"/>
              <a:t>1 Abr. 2025</a:t>
            </a:fld>
            <a:endParaRPr lang="es-PE"/>
          </a:p>
        </p:txBody>
      </p:sp>
      <p:sp>
        <p:nvSpPr>
          <p:cNvPr id="5" name="Footer Placeholder 4"/>
          <p:cNvSpPr>
            <a:spLocks noGrp="1"/>
          </p:cNvSpPr>
          <p:nvPr>
            <p:ph type="ftr" sz="quarter" idx="3"/>
          </p:nvPr>
        </p:nvSpPr>
        <p:spPr>
          <a:xfrm>
            <a:off x="913797" y="5883277"/>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PE"/>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78D097E-7714-427E-AC09-F370B0E5F0ED}" type="slidenum">
              <a:rPr lang="es-PE" smtClean="0"/>
              <a:t>‹Nº›</a:t>
            </a:fld>
            <a:endParaRPr lang="es-PE"/>
          </a:p>
        </p:txBody>
      </p:sp>
    </p:spTree>
    <p:extLst>
      <p:ext uri="{BB962C8B-B14F-4D97-AF65-F5344CB8AC3E}">
        <p14:creationId xmlns:p14="http://schemas.microsoft.com/office/powerpoint/2010/main" val="787738260"/>
      </p:ext>
    </p:extLst>
  </p:cSld>
  <p:clrMap bg1="dk1" tx1="lt1" bg2="dk2"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6657A03-EB69-DC36-D7C2-8D3A9F748A4F}"/>
              </a:ext>
            </a:extLst>
          </p:cNvPr>
          <p:cNvPicPr>
            <a:picLocks noChangeAspect="1"/>
          </p:cNvPicPr>
          <p:nvPr userDrawn="1"/>
        </p:nvPicPr>
        <p:blipFill rotWithShape="1">
          <a:blip r:embed="rId13"/>
          <a:srcRect t="15893"/>
          <a:stretch/>
        </p:blipFill>
        <p:spPr>
          <a:xfrm>
            <a:off x="10254435" y="0"/>
            <a:ext cx="1937565" cy="6858000"/>
          </a:xfrm>
          <a:prstGeom prst="rect">
            <a:avLst/>
          </a:prstGeom>
        </p:spPr>
      </p:pic>
      <p:sp>
        <p:nvSpPr>
          <p:cNvPr id="40" name="39 Rectángulo"/>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0" name="21 Marcador de título"/>
          <p:cNvSpPr>
            <a:spLocks noGrp="1"/>
          </p:cNvSpPr>
          <p:nvPr>
            <p:ph type="title"/>
          </p:nvPr>
        </p:nvSpPr>
        <p:spPr bwMode="auto">
          <a:xfrm>
            <a:off x="623392" y="109728"/>
            <a:ext cx="11247040"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dirty="0"/>
              <a:t>Haga clic para modificar el estilo de título del patrón</a:t>
            </a:r>
            <a:endParaRPr lang="en-US" dirty="0"/>
          </a:p>
        </p:txBody>
      </p:sp>
      <p:sp>
        <p:nvSpPr>
          <p:cNvPr id="1031" name="12 Marcador de texto"/>
          <p:cNvSpPr>
            <a:spLocks noGrp="1"/>
          </p:cNvSpPr>
          <p:nvPr>
            <p:ph type="body" idx="1"/>
          </p:nvPr>
        </p:nvSpPr>
        <p:spPr bwMode="auto">
          <a:xfrm>
            <a:off x="1199456" y="1052736"/>
            <a:ext cx="10657184" cy="5521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14" name="13 Marcador de fecha"/>
          <p:cNvSpPr>
            <a:spLocks noGrp="1"/>
          </p:cNvSpPr>
          <p:nvPr>
            <p:ph type="dt" sz="half" idx="2"/>
          </p:nvPr>
        </p:nvSpPr>
        <p:spPr>
          <a:xfrm>
            <a:off x="8782051" y="612775"/>
            <a:ext cx="1276349" cy="457200"/>
          </a:xfrm>
          <a:prstGeom prst="rect">
            <a:avLst/>
          </a:prstGeom>
        </p:spPr>
        <p:txBody>
          <a:bodyPr vert="horz"/>
          <a:lstStyle>
            <a:lvl1pPr algn="l" eaLnBrk="1" latinLnBrk="0" hangingPunct="1">
              <a:defRPr kumimoji="0" sz="800">
                <a:solidFill>
                  <a:schemeClr val="accent2"/>
                </a:solidFill>
                <a:latin typeface="Arial" charset="0"/>
                <a:ea typeface="+mn-ea"/>
                <a:cs typeface="+mn-cs"/>
              </a:defRPr>
            </a:lvl1pPr>
          </a:lstStyle>
          <a:p>
            <a:pPr>
              <a:defRPr/>
            </a:pPr>
            <a:endParaRPr lang="es-ES" dirty="0"/>
          </a:p>
        </p:txBody>
      </p:sp>
      <p:sp>
        <p:nvSpPr>
          <p:cNvPr id="3" name="2 Marcador de pie de página"/>
          <p:cNvSpPr>
            <a:spLocks noGrp="1"/>
          </p:cNvSpPr>
          <p:nvPr>
            <p:ph type="ftr" sz="quarter" idx="3"/>
          </p:nvPr>
        </p:nvSpPr>
        <p:spPr>
          <a:xfrm>
            <a:off x="7010401" y="612775"/>
            <a:ext cx="1767417" cy="457200"/>
          </a:xfrm>
          <a:prstGeom prst="rect">
            <a:avLst/>
          </a:prstGeom>
        </p:spPr>
        <p:txBody>
          <a:bodyPr vert="horz"/>
          <a:lstStyle>
            <a:lvl1pPr algn="r" eaLnBrk="1" latinLnBrk="0" hangingPunct="1">
              <a:defRPr kumimoji="0" sz="800">
                <a:solidFill>
                  <a:schemeClr val="accent2"/>
                </a:solidFill>
                <a:latin typeface="Arial" charset="0"/>
                <a:ea typeface="+mn-ea"/>
                <a:cs typeface="+mn-cs"/>
              </a:defRPr>
            </a:lvl1pPr>
          </a:lstStyle>
          <a:p>
            <a:pPr>
              <a:defRPr/>
            </a:pPr>
            <a:endParaRPr lang="es-ES" dirty="0"/>
          </a:p>
        </p:txBody>
      </p:sp>
      <p:sp>
        <p:nvSpPr>
          <p:cNvPr id="23" name="22 Marcador de número de diapositiva"/>
          <p:cNvSpPr>
            <a:spLocks noGrp="1"/>
          </p:cNvSpPr>
          <p:nvPr>
            <p:ph type="sldNum" sz="quarter" idx="4"/>
          </p:nvPr>
        </p:nvSpPr>
        <p:spPr>
          <a:xfrm>
            <a:off x="10162819" y="0"/>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fld id="{F9AD5776-088C-544C-82A3-D85AF39DFC6D}" type="slidenum">
              <a:rPr lang="es-ES"/>
              <a:pPr/>
              <a:t>‹Nº›</a:t>
            </a:fld>
            <a:endParaRPr lang="es-ES" dirty="0"/>
          </a:p>
        </p:txBody>
      </p:sp>
      <p:sp>
        <p:nvSpPr>
          <p:cNvPr id="27" name="CuadroTexto 26"/>
          <p:cNvSpPr txBox="1"/>
          <p:nvPr userDrawn="1"/>
        </p:nvSpPr>
        <p:spPr>
          <a:xfrm>
            <a:off x="10058400" y="6320646"/>
            <a:ext cx="2110886" cy="461665"/>
          </a:xfrm>
          <a:prstGeom prst="rect">
            <a:avLst/>
          </a:prstGeom>
          <a:noFill/>
        </p:spPr>
        <p:txBody>
          <a:bodyPr wrap="square" rtlCol="0">
            <a:spAutoFit/>
          </a:bodyPr>
          <a:lstStyle/>
          <a:p>
            <a:pPr algn="r"/>
            <a:r>
              <a:rPr lang="es-ES" sz="1200" dirty="0">
                <a:solidFill>
                  <a:srgbClr val="FFC000"/>
                </a:solidFill>
              </a:rPr>
              <a:t>Derecho de Empresa </a:t>
            </a:r>
          </a:p>
          <a:p>
            <a:pPr algn="r"/>
            <a:r>
              <a:rPr lang="es-ES" sz="1200" baseline="0" dirty="0">
                <a:solidFill>
                  <a:srgbClr val="FFC000"/>
                </a:solidFill>
              </a:rPr>
              <a:t>Alex R. Zambrano Torres</a:t>
            </a:r>
            <a:endParaRPr lang="es-ES" sz="1200" dirty="0">
              <a:solidFill>
                <a:srgbClr val="FFC000"/>
              </a:solidFill>
            </a:endParaRPr>
          </a:p>
        </p:txBody>
      </p:sp>
      <p:sp>
        <p:nvSpPr>
          <p:cNvPr id="4" name="CuadroTexto 3">
            <a:extLst>
              <a:ext uri="{FF2B5EF4-FFF2-40B4-BE49-F238E27FC236}">
                <a16:creationId xmlns:a16="http://schemas.microsoft.com/office/drawing/2014/main" id="{8D2F34A9-EF0B-F3BD-B37D-6617DCBF350D}"/>
              </a:ext>
            </a:extLst>
          </p:cNvPr>
          <p:cNvSpPr txBox="1"/>
          <p:nvPr userDrawn="1"/>
        </p:nvSpPr>
        <p:spPr>
          <a:xfrm>
            <a:off x="11535017" y="-2672"/>
            <a:ext cx="691613" cy="646331"/>
          </a:xfrm>
          <a:prstGeom prst="rect">
            <a:avLst/>
          </a:prstGeom>
          <a:noFill/>
        </p:spPr>
        <p:txBody>
          <a:bodyPr wrap="square">
            <a:spAutoFit/>
          </a:bodyPr>
          <a:lstStyle/>
          <a:p>
            <a:r>
              <a:rPr lang="es-ES" sz="3600" b="1" u="none" dirty="0">
                <a:solidFill>
                  <a:srgbClr val="FFC000"/>
                </a:solidFill>
                <a:latin typeface="Geometr706 BlkCn BT" panose="020B0706030503030204" pitchFamily="34" charset="0"/>
              </a:rPr>
              <a:t>AZ</a:t>
            </a:r>
            <a:endParaRPr lang="es-PE" b="1" u="none" dirty="0">
              <a:latin typeface="Geometr706 BlkCn BT" panose="020B0706030503030204" pitchFamily="34" charset="0"/>
            </a:endParaRPr>
          </a:p>
        </p:txBody>
      </p:sp>
    </p:spTree>
    <p:extLst>
      <p:ext uri="{BB962C8B-B14F-4D97-AF65-F5344CB8AC3E}">
        <p14:creationId xmlns:p14="http://schemas.microsoft.com/office/powerpoint/2010/main" val="402070170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hf hdr="0" ftr="0" dt="0"/>
  <p:txStyles>
    <p:titleStyle>
      <a:lvl1pPr algn="l" rtl="0" eaLnBrk="0" fontAlgn="base" hangingPunct="0">
        <a:spcBef>
          <a:spcPct val="0"/>
        </a:spcBef>
        <a:spcAft>
          <a:spcPct val="0"/>
        </a:spcAft>
        <a:defRPr sz="2400" kern="1200">
          <a:solidFill>
            <a:srgbClr val="00B0F0"/>
          </a:solidFill>
          <a:latin typeface="Arial" panose="020B0604020202020204" pitchFamily="34" charset="0"/>
          <a:ea typeface="MS PGothic" panose="020B0600070205080204" pitchFamily="34" charset="-128"/>
          <a:cs typeface="MS PGothic" charset="0"/>
        </a:defRPr>
      </a:lvl1pPr>
      <a:lvl2pPr algn="l"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MS PGothic" charset="0"/>
        </a:defRPr>
      </a:lvl2pPr>
      <a:lvl3pPr algn="l"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MS PGothic" charset="0"/>
        </a:defRPr>
      </a:lvl3pPr>
      <a:lvl4pPr algn="l"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MS PGothic" charset="0"/>
        </a:defRPr>
      </a:lvl4pPr>
      <a:lvl5pPr algn="l"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b.pe/institucion/sunarp/informes-publicaciones/3783047-solicitud-de-reserva-de-nombre-de-persona-juridicaarp"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b.pe/institucion/sunarp/informes-publicaciones/3783047-solicitud-de-reserva-de-nombre-de-persona-juridicaarp"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b.pe/institucion/sunarp/informes-publicaciones/3783047-solicitud-de-reserva-de-nombre-de-persona-juridicaarp"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19.xml"/><Relationship Id="rId4" Type="http://schemas.openxmlformats.org/officeDocument/2006/relationships/hyperlink" Target="https://www.produce.gob.pe/documentos/mype-industria/cde/ficha-de-solicitud-constitucion-de-empresas.doc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hyperlink" Target="https://www.produce.gob.pe/documentos/mype-industria/cde/ficha-de-solicitud-constitucion-de-empresas.doc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hyperlink" Target="https://www.produce.gob.pe/documentos/mype-industria/cde/ficha-de-solicitud-constitucion-de-empresas.doc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hyperlink" Target="https://www.produce.gob.pe/documentos/mype-industria/cde/ficha-de-solicitud-constitucion-de-empresas.doc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hyperlink" Target="https://www.produce.gob.pe/documentos/mype-industria/cde/ficha-de-solicitud-constitucion-de-empresas.doc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hyperlink" Target="https://www.gob.pe/272-elaboracion-del-acto-constitutivo-minuta" TargetMode="Externa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8" Type="http://schemas.openxmlformats.org/officeDocument/2006/relationships/hyperlink" Target="https://www.gob.pe/235-que-es-el-documento-nacional-de-identidad-dni" TargetMode="External"/><Relationship Id="rId3" Type="http://schemas.openxmlformats.org/officeDocument/2006/relationships/hyperlink" Target="https://www.gob.pe/sunarp" TargetMode="External"/><Relationship Id="rId7" Type="http://schemas.openxmlformats.org/officeDocument/2006/relationships/hyperlink" Target="https://www.gob.pe/7015" TargetMode="External"/><Relationship Id="rId2" Type="http://schemas.openxmlformats.org/officeDocument/2006/relationships/hyperlink" Target="https://www.gob.pe/10580-constituir-tu-empresa-a-traves-de-la-plataforma-sistema-de-intermediacion-digital-sid-sunarp" TargetMode="External"/><Relationship Id="rId1" Type="http://schemas.openxmlformats.org/officeDocument/2006/relationships/slideLayout" Target="../slideLayouts/slideLayout19.xml"/><Relationship Id="rId6" Type="http://schemas.openxmlformats.org/officeDocument/2006/relationships/hyperlink" Target="https://www.sunat.gob.pe/ol-ti-itadminforuc-inscripcion/inscripcion" TargetMode="External"/><Relationship Id="rId11" Type="http://schemas.openxmlformats.org/officeDocument/2006/relationships/hyperlink" Target="https://www.gob.pe/institucion/sunat/informes-publicaciones/393398-requisitos-adicionales-para-la-inscripcion-al-ruc-segun-tipo-de-contribuyente" TargetMode="External"/><Relationship Id="rId5" Type="http://schemas.openxmlformats.org/officeDocument/2006/relationships/hyperlink" Target="https://www.gob.pe/393-obtener-clave-sol" TargetMode="External"/><Relationship Id="rId10" Type="http://schemas.openxmlformats.org/officeDocument/2006/relationships/hyperlink" Target="https://www.gob.pe/634" TargetMode="External"/><Relationship Id="rId4" Type="http://schemas.openxmlformats.org/officeDocument/2006/relationships/hyperlink" Target="https://www.gob.pe/11125" TargetMode="External"/><Relationship Id="rId9" Type="http://schemas.openxmlformats.org/officeDocument/2006/relationships/hyperlink" Target="https://www.gob.pe/es/7005"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gob.pe/institucion/sunat/informes-publicaciones/374996-formulario-2054" TargetMode="External"/><Relationship Id="rId2" Type="http://schemas.openxmlformats.org/officeDocument/2006/relationships/hyperlink" Target="https://www.gob.pe/institucion/sunat/informes-publicaciones/337350-solicitud-de-inscripcion-al-ruc-o-comunicacion-de-afectacion-a-tributos" TargetMode="External"/><Relationship Id="rId1" Type="http://schemas.openxmlformats.org/officeDocument/2006/relationships/slideLayout" Target="../slideLayouts/slideLayout19.xml"/><Relationship Id="rId6" Type="http://schemas.openxmlformats.org/officeDocument/2006/relationships/hyperlink" Target="https://www.gob.pe/institucion/sunat/informes-publicaciones/393477-formulario-2046" TargetMode="External"/><Relationship Id="rId5" Type="http://schemas.openxmlformats.org/officeDocument/2006/relationships/hyperlink" Target="http://orientacion.sunat.gob.pe/images/imagenes/formularios/f-2054-Anexo.pdf" TargetMode="External"/><Relationship Id="rId4" Type="http://schemas.openxmlformats.org/officeDocument/2006/relationships/hyperlink" Target="https://www.gob.pe/institucion/sunat/informes-publicaciones/374998-formulario-2054-anex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A210CD3E-32F2-D044-B683-930C6BF332F0}"/>
              </a:ext>
            </a:extLst>
          </p:cNvPr>
          <p:cNvSpPr/>
          <p:nvPr/>
        </p:nvSpPr>
        <p:spPr>
          <a:xfrm>
            <a:off x="380508" y="2134462"/>
            <a:ext cx="2642183" cy="2642183"/>
          </a:xfrm>
          <a:prstGeom prst="ellipse">
            <a:avLst/>
          </a:prstGeom>
          <a:solidFill>
            <a:schemeClr val="accent6">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5" name="Elipse 4">
            <a:extLst>
              <a:ext uri="{FF2B5EF4-FFF2-40B4-BE49-F238E27FC236}">
                <a16:creationId xmlns:a16="http://schemas.microsoft.com/office/drawing/2014/main" id="{CC8C5B8C-8AE9-5950-2D4B-8FA4E1FB0EF2}"/>
              </a:ext>
            </a:extLst>
          </p:cNvPr>
          <p:cNvSpPr/>
          <p:nvPr/>
        </p:nvSpPr>
        <p:spPr>
          <a:xfrm>
            <a:off x="571282" y="2317294"/>
            <a:ext cx="2275577" cy="2275577"/>
          </a:xfrm>
          <a:prstGeom prst="ellipse">
            <a:avLst/>
          </a:prstGeom>
          <a:solidFill>
            <a:schemeClr val="accent6">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nvGrpSpPr>
          <p:cNvPr id="6" name="Grupo 5">
            <a:extLst>
              <a:ext uri="{FF2B5EF4-FFF2-40B4-BE49-F238E27FC236}">
                <a16:creationId xmlns:a16="http://schemas.microsoft.com/office/drawing/2014/main" id="{C16C53EB-E8DF-27B9-D2F9-A41DF134B73B}"/>
              </a:ext>
            </a:extLst>
          </p:cNvPr>
          <p:cNvGrpSpPr/>
          <p:nvPr/>
        </p:nvGrpSpPr>
        <p:grpSpPr>
          <a:xfrm>
            <a:off x="527325" y="2280495"/>
            <a:ext cx="2363494" cy="2353191"/>
            <a:chOff x="2939747" y="1049484"/>
            <a:chExt cx="3151325" cy="3137588"/>
          </a:xfrm>
        </p:grpSpPr>
        <p:sp>
          <p:nvSpPr>
            <p:cNvPr id="7" name="Rectángulo 6">
              <a:extLst>
                <a:ext uri="{FF2B5EF4-FFF2-40B4-BE49-F238E27FC236}">
                  <a16:creationId xmlns:a16="http://schemas.microsoft.com/office/drawing/2014/main" id="{00C5731F-A478-E819-FEFE-75B50B573007}"/>
                </a:ext>
              </a:extLst>
            </p:cNvPr>
            <p:cNvSpPr/>
            <p:nvPr/>
          </p:nvSpPr>
          <p:spPr>
            <a:xfrm>
              <a:off x="4463163" y="1049484"/>
              <a:ext cx="105575" cy="24512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8" name="Rectángulo 7">
              <a:extLst>
                <a:ext uri="{FF2B5EF4-FFF2-40B4-BE49-F238E27FC236}">
                  <a16:creationId xmlns:a16="http://schemas.microsoft.com/office/drawing/2014/main" id="{BE37B0E1-7D10-15C5-71CD-378234F676AD}"/>
                </a:ext>
              </a:extLst>
            </p:cNvPr>
            <p:cNvSpPr/>
            <p:nvPr/>
          </p:nvSpPr>
          <p:spPr>
            <a:xfrm>
              <a:off x="4481145" y="3941950"/>
              <a:ext cx="105575" cy="2451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9" name="Rectángulo 8">
              <a:extLst>
                <a:ext uri="{FF2B5EF4-FFF2-40B4-BE49-F238E27FC236}">
                  <a16:creationId xmlns:a16="http://schemas.microsoft.com/office/drawing/2014/main" id="{68D2B86C-18AD-C923-9FFD-6D1CB5B02CC5}"/>
                </a:ext>
              </a:extLst>
            </p:cNvPr>
            <p:cNvSpPr/>
            <p:nvPr/>
          </p:nvSpPr>
          <p:spPr>
            <a:xfrm rot="5400000">
              <a:off x="3009520" y="2511289"/>
              <a:ext cx="105575" cy="2451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0" name="Rectángulo 9">
              <a:extLst>
                <a:ext uri="{FF2B5EF4-FFF2-40B4-BE49-F238E27FC236}">
                  <a16:creationId xmlns:a16="http://schemas.microsoft.com/office/drawing/2014/main" id="{F2FDB9D8-389E-A5A8-78A6-EEC68E71DCE0}"/>
                </a:ext>
              </a:extLst>
            </p:cNvPr>
            <p:cNvSpPr/>
            <p:nvPr/>
          </p:nvSpPr>
          <p:spPr>
            <a:xfrm rot="5400000">
              <a:off x="5915723" y="2508264"/>
              <a:ext cx="105575" cy="2451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grpSp>
        <p:nvGrpSpPr>
          <p:cNvPr id="11" name="Grupo 10">
            <a:extLst>
              <a:ext uri="{FF2B5EF4-FFF2-40B4-BE49-F238E27FC236}">
                <a16:creationId xmlns:a16="http://schemas.microsoft.com/office/drawing/2014/main" id="{C523BB6E-69C1-AC91-6434-F3F6FAB4B8A8}"/>
              </a:ext>
            </a:extLst>
          </p:cNvPr>
          <p:cNvGrpSpPr/>
          <p:nvPr/>
        </p:nvGrpSpPr>
        <p:grpSpPr>
          <a:xfrm>
            <a:off x="587072" y="2332232"/>
            <a:ext cx="2255599" cy="2251299"/>
            <a:chOff x="3019410" y="1118467"/>
            <a:chExt cx="3007465" cy="3001732"/>
          </a:xfrm>
        </p:grpSpPr>
        <p:sp>
          <p:nvSpPr>
            <p:cNvPr id="12" name="Rectángulo 11">
              <a:extLst>
                <a:ext uri="{FF2B5EF4-FFF2-40B4-BE49-F238E27FC236}">
                  <a16:creationId xmlns:a16="http://schemas.microsoft.com/office/drawing/2014/main" id="{0D396441-9BB1-5477-7580-90932761C4C0}"/>
                </a:ext>
              </a:extLst>
            </p:cNvPr>
            <p:cNvSpPr/>
            <p:nvPr/>
          </p:nvSpPr>
          <p:spPr>
            <a:xfrm rot="1048241">
              <a:off x="4867976" y="1123157"/>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3" name="Rectángulo 12">
              <a:extLst>
                <a:ext uri="{FF2B5EF4-FFF2-40B4-BE49-F238E27FC236}">
                  <a16:creationId xmlns:a16="http://schemas.microsoft.com/office/drawing/2014/main" id="{BEF0FA0C-F882-14C4-B559-84B9DF0C810F}"/>
                </a:ext>
              </a:extLst>
            </p:cNvPr>
            <p:cNvSpPr/>
            <p:nvPr/>
          </p:nvSpPr>
          <p:spPr>
            <a:xfrm rot="1938431">
              <a:off x="5231517" y="1272327"/>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 name="Rectángulo 13">
              <a:extLst>
                <a:ext uri="{FF2B5EF4-FFF2-40B4-BE49-F238E27FC236}">
                  <a16:creationId xmlns:a16="http://schemas.microsoft.com/office/drawing/2014/main" id="{2975FE48-16F0-8C6B-8195-A461310C3877}"/>
                </a:ext>
              </a:extLst>
            </p:cNvPr>
            <p:cNvSpPr/>
            <p:nvPr/>
          </p:nvSpPr>
          <p:spPr>
            <a:xfrm rot="2809214">
              <a:off x="5555880" y="1510196"/>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5" name="Rectángulo 14">
              <a:extLst>
                <a:ext uri="{FF2B5EF4-FFF2-40B4-BE49-F238E27FC236}">
                  <a16:creationId xmlns:a16="http://schemas.microsoft.com/office/drawing/2014/main" id="{061EC85B-DB9E-E6D8-801E-6AD659F63228}"/>
                </a:ext>
              </a:extLst>
            </p:cNvPr>
            <p:cNvSpPr/>
            <p:nvPr/>
          </p:nvSpPr>
          <p:spPr>
            <a:xfrm rot="18887285">
              <a:off x="3401543" y="1519665"/>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6" name="Rectángulo 15">
              <a:extLst>
                <a:ext uri="{FF2B5EF4-FFF2-40B4-BE49-F238E27FC236}">
                  <a16:creationId xmlns:a16="http://schemas.microsoft.com/office/drawing/2014/main" id="{AF0825FC-7667-2AEF-CC70-9B17E8334247}"/>
                </a:ext>
              </a:extLst>
            </p:cNvPr>
            <p:cNvSpPr/>
            <p:nvPr/>
          </p:nvSpPr>
          <p:spPr>
            <a:xfrm rot="19783053">
              <a:off x="3703256" y="1278688"/>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7" name="Rectángulo 16">
              <a:extLst>
                <a:ext uri="{FF2B5EF4-FFF2-40B4-BE49-F238E27FC236}">
                  <a16:creationId xmlns:a16="http://schemas.microsoft.com/office/drawing/2014/main" id="{A1E4D109-F6EC-3518-C438-126ED6D43F69}"/>
                </a:ext>
              </a:extLst>
            </p:cNvPr>
            <p:cNvSpPr/>
            <p:nvPr/>
          </p:nvSpPr>
          <p:spPr>
            <a:xfrm rot="20557930">
              <a:off x="4073437" y="1118467"/>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8" name="Rectángulo 17">
              <a:extLst>
                <a:ext uri="{FF2B5EF4-FFF2-40B4-BE49-F238E27FC236}">
                  <a16:creationId xmlns:a16="http://schemas.microsoft.com/office/drawing/2014/main" id="{4FD002EF-D9C8-C1BD-3558-5C6E49B74B39}"/>
                </a:ext>
              </a:extLst>
            </p:cNvPr>
            <p:cNvSpPr/>
            <p:nvPr/>
          </p:nvSpPr>
          <p:spPr>
            <a:xfrm rot="20641440">
              <a:off x="4863950" y="4041619"/>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9" name="Rectángulo 18">
              <a:extLst>
                <a:ext uri="{FF2B5EF4-FFF2-40B4-BE49-F238E27FC236}">
                  <a16:creationId xmlns:a16="http://schemas.microsoft.com/office/drawing/2014/main" id="{0921AE3D-3F74-90C4-52CA-D6BA30BA376A}"/>
                </a:ext>
              </a:extLst>
            </p:cNvPr>
            <p:cNvSpPr/>
            <p:nvPr/>
          </p:nvSpPr>
          <p:spPr>
            <a:xfrm rot="19630130">
              <a:off x="5223679" y="3886755"/>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0" name="Rectángulo 19">
              <a:extLst>
                <a:ext uri="{FF2B5EF4-FFF2-40B4-BE49-F238E27FC236}">
                  <a16:creationId xmlns:a16="http://schemas.microsoft.com/office/drawing/2014/main" id="{6B59F2EE-F2C1-6EBF-6A27-2BA1EBB368AB}"/>
                </a:ext>
              </a:extLst>
            </p:cNvPr>
            <p:cNvSpPr/>
            <p:nvPr/>
          </p:nvSpPr>
          <p:spPr>
            <a:xfrm rot="18421064">
              <a:off x="5539134" y="3646790"/>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1" name="Rectángulo 20">
              <a:extLst>
                <a:ext uri="{FF2B5EF4-FFF2-40B4-BE49-F238E27FC236}">
                  <a16:creationId xmlns:a16="http://schemas.microsoft.com/office/drawing/2014/main" id="{E7797CE3-09FC-55CE-7403-28E5D19DA70C}"/>
                </a:ext>
              </a:extLst>
            </p:cNvPr>
            <p:cNvSpPr/>
            <p:nvPr/>
          </p:nvSpPr>
          <p:spPr>
            <a:xfrm rot="2724296">
              <a:off x="3401585" y="3669112"/>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2" name="Rectángulo 21">
              <a:extLst>
                <a:ext uri="{FF2B5EF4-FFF2-40B4-BE49-F238E27FC236}">
                  <a16:creationId xmlns:a16="http://schemas.microsoft.com/office/drawing/2014/main" id="{E5BF5048-6F53-B9E0-17C5-EDCEB37696C1}"/>
                </a:ext>
              </a:extLst>
            </p:cNvPr>
            <p:cNvSpPr/>
            <p:nvPr/>
          </p:nvSpPr>
          <p:spPr>
            <a:xfrm rot="1548208">
              <a:off x="3712234" y="3906430"/>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3" name="Rectángulo 22">
              <a:extLst>
                <a:ext uri="{FF2B5EF4-FFF2-40B4-BE49-F238E27FC236}">
                  <a16:creationId xmlns:a16="http://schemas.microsoft.com/office/drawing/2014/main" id="{A55AC2EE-FD1C-824E-9EC0-FA38D6E8A02D}"/>
                </a:ext>
              </a:extLst>
            </p:cNvPr>
            <p:cNvSpPr/>
            <p:nvPr/>
          </p:nvSpPr>
          <p:spPr>
            <a:xfrm rot="900000">
              <a:off x="4070605" y="4049159"/>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4" name="Rectángulo 23">
              <a:extLst>
                <a:ext uri="{FF2B5EF4-FFF2-40B4-BE49-F238E27FC236}">
                  <a16:creationId xmlns:a16="http://schemas.microsoft.com/office/drawing/2014/main" id="{9BBC81FC-F857-7F8D-AF27-3E1B7F1434B9}"/>
                </a:ext>
              </a:extLst>
            </p:cNvPr>
            <p:cNvSpPr/>
            <p:nvPr/>
          </p:nvSpPr>
          <p:spPr>
            <a:xfrm rot="3597934">
              <a:off x="5777689" y="1823524"/>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5" name="Rectángulo 24">
              <a:extLst>
                <a:ext uri="{FF2B5EF4-FFF2-40B4-BE49-F238E27FC236}">
                  <a16:creationId xmlns:a16="http://schemas.microsoft.com/office/drawing/2014/main" id="{643FC74E-5320-5EAE-580C-A1A34F1A52C7}"/>
                </a:ext>
              </a:extLst>
            </p:cNvPr>
            <p:cNvSpPr/>
            <p:nvPr/>
          </p:nvSpPr>
          <p:spPr>
            <a:xfrm rot="4595535">
              <a:off x="5938567" y="2208838"/>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6" name="Rectángulo 25">
              <a:extLst>
                <a:ext uri="{FF2B5EF4-FFF2-40B4-BE49-F238E27FC236}">
                  <a16:creationId xmlns:a16="http://schemas.microsoft.com/office/drawing/2014/main" id="{2A959E25-157D-E154-BB82-BEDAC4675238}"/>
                </a:ext>
              </a:extLst>
            </p:cNvPr>
            <p:cNvSpPr/>
            <p:nvPr/>
          </p:nvSpPr>
          <p:spPr>
            <a:xfrm rot="17085871">
              <a:off x="3002142" y="2194595"/>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7" name="Rectángulo 26">
              <a:extLst>
                <a:ext uri="{FF2B5EF4-FFF2-40B4-BE49-F238E27FC236}">
                  <a16:creationId xmlns:a16="http://schemas.microsoft.com/office/drawing/2014/main" id="{962997C8-3465-9425-BD58-AFF11C19BB8C}"/>
                </a:ext>
              </a:extLst>
            </p:cNvPr>
            <p:cNvSpPr/>
            <p:nvPr/>
          </p:nvSpPr>
          <p:spPr>
            <a:xfrm rot="18013756">
              <a:off x="3157067" y="1832058"/>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8" name="Rectángulo 27">
              <a:extLst>
                <a:ext uri="{FF2B5EF4-FFF2-40B4-BE49-F238E27FC236}">
                  <a16:creationId xmlns:a16="http://schemas.microsoft.com/office/drawing/2014/main" id="{9AC8A0B8-96EA-51FB-8A72-99DC901E2090}"/>
                </a:ext>
              </a:extLst>
            </p:cNvPr>
            <p:cNvSpPr/>
            <p:nvPr/>
          </p:nvSpPr>
          <p:spPr>
            <a:xfrm rot="6734075">
              <a:off x="5930564" y="2989991"/>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9" name="Rectángulo 28">
              <a:extLst>
                <a:ext uri="{FF2B5EF4-FFF2-40B4-BE49-F238E27FC236}">
                  <a16:creationId xmlns:a16="http://schemas.microsoft.com/office/drawing/2014/main" id="{BE7AF84F-7F85-27E4-C595-5F451F35E032}"/>
                </a:ext>
              </a:extLst>
            </p:cNvPr>
            <p:cNvSpPr/>
            <p:nvPr/>
          </p:nvSpPr>
          <p:spPr>
            <a:xfrm rot="17645652">
              <a:off x="5770300" y="3341396"/>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0" name="Rectángulo 29">
              <a:extLst>
                <a:ext uri="{FF2B5EF4-FFF2-40B4-BE49-F238E27FC236}">
                  <a16:creationId xmlns:a16="http://schemas.microsoft.com/office/drawing/2014/main" id="{93625249-C920-665C-ADCE-B2618FEB7E5D}"/>
                </a:ext>
              </a:extLst>
            </p:cNvPr>
            <p:cNvSpPr/>
            <p:nvPr/>
          </p:nvSpPr>
          <p:spPr>
            <a:xfrm rot="3193645">
              <a:off x="3159854" y="3340988"/>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1" name="Rectángulo 30">
              <a:extLst>
                <a:ext uri="{FF2B5EF4-FFF2-40B4-BE49-F238E27FC236}">
                  <a16:creationId xmlns:a16="http://schemas.microsoft.com/office/drawing/2014/main" id="{23BBFAE6-9CCD-009B-3324-7939F45E2952}"/>
                </a:ext>
              </a:extLst>
            </p:cNvPr>
            <p:cNvSpPr/>
            <p:nvPr/>
          </p:nvSpPr>
          <p:spPr>
            <a:xfrm rot="4800759">
              <a:off x="3002143" y="2989991"/>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sp>
        <p:nvSpPr>
          <p:cNvPr id="32" name="Elipse 31">
            <a:extLst>
              <a:ext uri="{FF2B5EF4-FFF2-40B4-BE49-F238E27FC236}">
                <a16:creationId xmlns:a16="http://schemas.microsoft.com/office/drawing/2014/main" id="{3E63EAD4-9FB3-D181-0D4B-CDE5736C13CD}"/>
              </a:ext>
            </a:extLst>
          </p:cNvPr>
          <p:cNvSpPr/>
          <p:nvPr/>
        </p:nvSpPr>
        <p:spPr>
          <a:xfrm>
            <a:off x="1649734" y="3175920"/>
            <a:ext cx="90080" cy="9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33" name="Rectángulo 32">
            <a:extLst>
              <a:ext uri="{FF2B5EF4-FFF2-40B4-BE49-F238E27FC236}">
                <a16:creationId xmlns:a16="http://schemas.microsoft.com/office/drawing/2014/main" id="{EEDD188F-31C1-8CB6-9F25-F7B276D3646A}"/>
              </a:ext>
            </a:extLst>
          </p:cNvPr>
          <p:cNvSpPr/>
          <p:nvPr/>
        </p:nvSpPr>
        <p:spPr>
          <a:xfrm rot="5400000">
            <a:off x="1675116" y="3340544"/>
            <a:ext cx="57504" cy="318497"/>
          </a:xfrm>
          <a:prstGeom prst="rect">
            <a:avLst/>
          </a:prstGeom>
          <a:solidFill>
            <a:schemeClr val="bg2">
              <a:lumMod val="90000"/>
              <a:lumOff val="10000"/>
            </a:schemeClr>
          </a:solidFill>
          <a:ln>
            <a:solidFill>
              <a:srgbClr val="3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nvGrpSpPr>
          <p:cNvPr id="34" name="Grupo 33">
            <a:extLst>
              <a:ext uri="{FF2B5EF4-FFF2-40B4-BE49-F238E27FC236}">
                <a16:creationId xmlns:a16="http://schemas.microsoft.com/office/drawing/2014/main" id="{10D91853-E26F-4943-45BB-5F5B3E68D578}"/>
              </a:ext>
            </a:extLst>
          </p:cNvPr>
          <p:cNvGrpSpPr/>
          <p:nvPr/>
        </p:nvGrpSpPr>
        <p:grpSpPr>
          <a:xfrm>
            <a:off x="802522" y="3022091"/>
            <a:ext cx="1792478" cy="990199"/>
            <a:chOff x="3306676" y="2038278"/>
            <a:chExt cx="2389971" cy="1320265"/>
          </a:xfrm>
        </p:grpSpPr>
        <p:sp>
          <p:nvSpPr>
            <p:cNvPr id="35" name="Rectángulo 34">
              <a:extLst>
                <a:ext uri="{FF2B5EF4-FFF2-40B4-BE49-F238E27FC236}">
                  <a16:creationId xmlns:a16="http://schemas.microsoft.com/office/drawing/2014/main" id="{9EBE210A-7BDC-E99E-A630-73C0FDDFF99E}"/>
                </a:ext>
              </a:extLst>
            </p:cNvPr>
            <p:cNvSpPr/>
            <p:nvPr/>
          </p:nvSpPr>
          <p:spPr>
            <a:xfrm rot="1114013">
              <a:off x="3478391" y="2405668"/>
              <a:ext cx="76672" cy="854550"/>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6" name="Rectángulo 35">
              <a:extLst>
                <a:ext uri="{FF2B5EF4-FFF2-40B4-BE49-F238E27FC236}">
                  <a16:creationId xmlns:a16="http://schemas.microsoft.com/office/drawing/2014/main" id="{6DE4B709-9FC7-22B1-A71A-B56C675FA042}"/>
                </a:ext>
              </a:extLst>
            </p:cNvPr>
            <p:cNvSpPr/>
            <p:nvPr/>
          </p:nvSpPr>
          <p:spPr>
            <a:xfrm rot="20700000">
              <a:off x="3699795" y="2452106"/>
              <a:ext cx="76672" cy="835909"/>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7" name="Rectángulo 36">
              <a:extLst>
                <a:ext uri="{FF2B5EF4-FFF2-40B4-BE49-F238E27FC236}">
                  <a16:creationId xmlns:a16="http://schemas.microsoft.com/office/drawing/2014/main" id="{8FBBAB70-2BF8-3361-D873-96A57E750D77}"/>
                </a:ext>
              </a:extLst>
            </p:cNvPr>
            <p:cNvSpPr/>
            <p:nvPr/>
          </p:nvSpPr>
          <p:spPr>
            <a:xfrm rot="5400000">
              <a:off x="4001833" y="1959943"/>
              <a:ext cx="105575" cy="994893"/>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8" name="Elipse 46">
              <a:extLst>
                <a:ext uri="{FF2B5EF4-FFF2-40B4-BE49-F238E27FC236}">
                  <a16:creationId xmlns:a16="http://schemas.microsoft.com/office/drawing/2014/main" id="{B7D4365C-DACA-AFC5-E76B-0F4874D342E8}"/>
                </a:ext>
              </a:extLst>
            </p:cNvPr>
            <p:cNvSpPr/>
            <p:nvPr/>
          </p:nvSpPr>
          <p:spPr>
            <a:xfrm>
              <a:off x="3306677" y="3204368"/>
              <a:ext cx="607218" cy="154175"/>
            </a:xfrm>
            <a:custGeom>
              <a:avLst/>
              <a:gdLst>
                <a:gd name="connsiteX0" fmla="*/ 0 w 607218"/>
                <a:gd name="connsiteY0" fmla="*/ 155688 h 311376"/>
                <a:gd name="connsiteX1" fmla="*/ 303609 w 607218"/>
                <a:gd name="connsiteY1" fmla="*/ 0 h 311376"/>
                <a:gd name="connsiteX2" fmla="*/ 607218 w 607218"/>
                <a:gd name="connsiteY2" fmla="*/ 155688 h 311376"/>
                <a:gd name="connsiteX3" fmla="*/ 303609 w 607218"/>
                <a:gd name="connsiteY3" fmla="*/ 311376 h 311376"/>
                <a:gd name="connsiteX4" fmla="*/ 0 w 607218"/>
                <a:gd name="connsiteY4" fmla="*/ 155688 h 311376"/>
                <a:gd name="connsiteX0" fmla="*/ 0 w 607218"/>
                <a:gd name="connsiteY0" fmla="*/ 155688 h 311376"/>
                <a:gd name="connsiteX1" fmla="*/ 303609 w 607218"/>
                <a:gd name="connsiteY1" fmla="*/ 0 h 311376"/>
                <a:gd name="connsiteX2" fmla="*/ 607218 w 607218"/>
                <a:gd name="connsiteY2" fmla="*/ 155688 h 311376"/>
                <a:gd name="connsiteX3" fmla="*/ 303609 w 607218"/>
                <a:gd name="connsiteY3" fmla="*/ 311376 h 311376"/>
                <a:gd name="connsiteX4" fmla="*/ 0 w 607218"/>
                <a:gd name="connsiteY4" fmla="*/ 155688 h 311376"/>
                <a:gd name="connsiteX0" fmla="*/ 0 w 615657"/>
                <a:gd name="connsiteY0" fmla="*/ 19461 h 175149"/>
                <a:gd name="connsiteX1" fmla="*/ 607218 w 615657"/>
                <a:gd name="connsiteY1" fmla="*/ 19461 h 175149"/>
                <a:gd name="connsiteX2" fmla="*/ 303609 w 615657"/>
                <a:gd name="connsiteY2" fmla="*/ 175149 h 175149"/>
                <a:gd name="connsiteX3" fmla="*/ 0 w 615657"/>
                <a:gd name="connsiteY3" fmla="*/ 19461 h 175149"/>
              </a:gdLst>
              <a:ahLst/>
              <a:cxnLst>
                <a:cxn ang="0">
                  <a:pos x="connsiteX0" y="connsiteY0"/>
                </a:cxn>
                <a:cxn ang="0">
                  <a:pos x="connsiteX1" y="connsiteY1"/>
                </a:cxn>
                <a:cxn ang="0">
                  <a:pos x="connsiteX2" y="connsiteY2"/>
                </a:cxn>
                <a:cxn ang="0">
                  <a:pos x="connsiteX3" y="connsiteY3"/>
                </a:cxn>
              </a:cxnLst>
              <a:rect l="l" t="t" r="r" b="b"/>
              <a:pathLst>
                <a:path w="615657" h="175149">
                  <a:moveTo>
                    <a:pt x="0" y="19461"/>
                  </a:moveTo>
                  <a:cubicBezTo>
                    <a:pt x="50601" y="-6487"/>
                    <a:pt x="556617" y="-6487"/>
                    <a:pt x="607218" y="19461"/>
                  </a:cubicBezTo>
                  <a:cubicBezTo>
                    <a:pt x="657819" y="45409"/>
                    <a:pt x="471288" y="175149"/>
                    <a:pt x="303609" y="175149"/>
                  </a:cubicBezTo>
                  <a:cubicBezTo>
                    <a:pt x="135930" y="175149"/>
                    <a:pt x="0" y="71357"/>
                    <a:pt x="0" y="19461"/>
                  </a:cubicBezTo>
                  <a:close/>
                </a:path>
              </a:pathLst>
            </a:cu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9" name="Rectángulo 38">
              <a:extLst>
                <a:ext uri="{FF2B5EF4-FFF2-40B4-BE49-F238E27FC236}">
                  <a16:creationId xmlns:a16="http://schemas.microsoft.com/office/drawing/2014/main" id="{BABC9871-C802-CD9E-6EB8-5128F8460057}"/>
                </a:ext>
              </a:extLst>
            </p:cNvPr>
            <p:cNvSpPr/>
            <p:nvPr/>
          </p:nvSpPr>
          <p:spPr>
            <a:xfrm rot="5400000">
              <a:off x="3562233" y="2923956"/>
              <a:ext cx="96104" cy="607218"/>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0" name="Rectángulo 39">
              <a:extLst>
                <a:ext uri="{FF2B5EF4-FFF2-40B4-BE49-F238E27FC236}">
                  <a16:creationId xmlns:a16="http://schemas.microsoft.com/office/drawing/2014/main" id="{D8EBCB5D-396D-AEC8-E8F9-B693D4742247}"/>
                </a:ext>
              </a:extLst>
            </p:cNvPr>
            <p:cNvSpPr/>
            <p:nvPr/>
          </p:nvSpPr>
          <p:spPr>
            <a:xfrm rot="5400000">
              <a:off x="4209234" y="2646625"/>
              <a:ext cx="584853" cy="100811"/>
            </a:xfrm>
            <a:prstGeom prst="rect">
              <a:avLst/>
            </a:prstGeom>
            <a:solidFill>
              <a:srgbClr val="36363A"/>
            </a:solidFill>
            <a:ln>
              <a:solidFill>
                <a:srgbClr val="3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1" name="Rectángulo 40">
              <a:extLst>
                <a:ext uri="{FF2B5EF4-FFF2-40B4-BE49-F238E27FC236}">
                  <a16:creationId xmlns:a16="http://schemas.microsoft.com/office/drawing/2014/main" id="{E31E8232-E412-30BB-1296-6DB0DA03C397}"/>
                </a:ext>
              </a:extLst>
            </p:cNvPr>
            <p:cNvSpPr/>
            <p:nvPr/>
          </p:nvSpPr>
          <p:spPr>
            <a:xfrm rot="11914013">
              <a:off x="5448260" y="2136603"/>
              <a:ext cx="76672" cy="854550"/>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2" name="Rectángulo 41">
              <a:extLst>
                <a:ext uri="{FF2B5EF4-FFF2-40B4-BE49-F238E27FC236}">
                  <a16:creationId xmlns:a16="http://schemas.microsoft.com/office/drawing/2014/main" id="{88EC2C5B-2171-C191-A86E-154CAB0753EC}"/>
                </a:ext>
              </a:extLst>
            </p:cNvPr>
            <p:cNvSpPr/>
            <p:nvPr/>
          </p:nvSpPr>
          <p:spPr>
            <a:xfrm rot="9900000">
              <a:off x="5226856" y="2108806"/>
              <a:ext cx="76672" cy="835909"/>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3" name="Rectángulo 42">
              <a:extLst>
                <a:ext uri="{FF2B5EF4-FFF2-40B4-BE49-F238E27FC236}">
                  <a16:creationId xmlns:a16="http://schemas.microsoft.com/office/drawing/2014/main" id="{5C3D1951-623E-7AE3-F387-52DB6B583E6A}"/>
                </a:ext>
              </a:extLst>
            </p:cNvPr>
            <p:cNvSpPr/>
            <p:nvPr/>
          </p:nvSpPr>
          <p:spPr>
            <a:xfrm rot="16200000">
              <a:off x="4895359" y="2442539"/>
              <a:ext cx="105575" cy="993783"/>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4" name="Elipse 46">
              <a:extLst>
                <a:ext uri="{FF2B5EF4-FFF2-40B4-BE49-F238E27FC236}">
                  <a16:creationId xmlns:a16="http://schemas.microsoft.com/office/drawing/2014/main" id="{BFBEDD58-B588-66EF-A726-2DDC6D5013F2}"/>
                </a:ext>
              </a:extLst>
            </p:cNvPr>
            <p:cNvSpPr/>
            <p:nvPr/>
          </p:nvSpPr>
          <p:spPr>
            <a:xfrm rot="10800000">
              <a:off x="5089428" y="2038278"/>
              <a:ext cx="607218" cy="154175"/>
            </a:xfrm>
            <a:custGeom>
              <a:avLst/>
              <a:gdLst>
                <a:gd name="connsiteX0" fmla="*/ 0 w 607218"/>
                <a:gd name="connsiteY0" fmla="*/ 155688 h 311376"/>
                <a:gd name="connsiteX1" fmla="*/ 303609 w 607218"/>
                <a:gd name="connsiteY1" fmla="*/ 0 h 311376"/>
                <a:gd name="connsiteX2" fmla="*/ 607218 w 607218"/>
                <a:gd name="connsiteY2" fmla="*/ 155688 h 311376"/>
                <a:gd name="connsiteX3" fmla="*/ 303609 w 607218"/>
                <a:gd name="connsiteY3" fmla="*/ 311376 h 311376"/>
                <a:gd name="connsiteX4" fmla="*/ 0 w 607218"/>
                <a:gd name="connsiteY4" fmla="*/ 155688 h 311376"/>
                <a:gd name="connsiteX0" fmla="*/ 0 w 607218"/>
                <a:gd name="connsiteY0" fmla="*/ 155688 h 311376"/>
                <a:gd name="connsiteX1" fmla="*/ 303609 w 607218"/>
                <a:gd name="connsiteY1" fmla="*/ 0 h 311376"/>
                <a:gd name="connsiteX2" fmla="*/ 607218 w 607218"/>
                <a:gd name="connsiteY2" fmla="*/ 155688 h 311376"/>
                <a:gd name="connsiteX3" fmla="*/ 303609 w 607218"/>
                <a:gd name="connsiteY3" fmla="*/ 311376 h 311376"/>
                <a:gd name="connsiteX4" fmla="*/ 0 w 607218"/>
                <a:gd name="connsiteY4" fmla="*/ 155688 h 311376"/>
                <a:gd name="connsiteX0" fmla="*/ 0 w 615657"/>
                <a:gd name="connsiteY0" fmla="*/ 19461 h 175149"/>
                <a:gd name="connsiteX1" fmla="*/ 607218 w 615657"/>
                <a:gd name="connsiteY1" fmla="*/ 19461 h 175149"/>
                <a:gd name="connsiteX2" fmla="*/ 303609 w 615657"/>
                <a:gd name="connsiteY2" fmla="*/ 175149 h 175149"/>
                <a:gd name="connsiteX3" fmla="*/ 0 w 615657"/>
                <a:gd name="connsiteY3" fmla="*/ 19461 h 175149"/>
              </a:gdLst>
              <a:ahLst/>
              <a:cxnLst>
                <a:cxn ang="0">
                  <a:pos x="connsiteX0" y="connsiteY0"/>
                </a:cxn>
                <a:cxn ang="0">
                  <a:pos x="connsiteX1" y="connsiteY1"/>
                </a:cxn>
                <a:cxn ang="0">
                  <a:pos x="connsiteX2" y="connsiteY2"/>
                </a:cxn>
                <a:cxn ang="0">
                  <a:pos x="connsiteX3" y="connsiteY3"/>
                </a:cxn>
              </a:cxnLst>
              <a:rect l="l" t="t" r="r" b="b"/>
              <a:pathLst>
                <a:path w="615657" h="175149">
                  <a:moveTo>
                    <a:pt x="0" y="19461"/>
                  </a:moveTo>
                  <a:cubicBezTo>
                    <a:pt x="50601" y="-6487"/>
                    <a:pt x="556617" y="-6487"/>
                    <a:pt x="607218" y="19461"/>
                  </a:cubicBezTo>
                  <a:cubicBezTo>
                    <a:pt x="657819" y="45409"/>
                    <a:pt x="471288" y="175149"/>
                    <a:pt x="303609" y="175149"/>
                  </a:cubicBezTo>
                  <a:cubicBezTo>
                    <a:pt x="135930" y="175149"/>
                    <a:pt x="0" y="71357"/>
                    <a:pt x="0" y="19461"/>
                  </a:cubicBezTo>
                  <a:close/>
                </a:path>
              </a:pathLst>
            </a:cu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5" name="Rectángulo 44">
              <a:extLst>
                <a:ext uri="{FF2B5EF4-FFF2-40B4-BE49-F238E27FC236}">
                  <a16:creationId xmlns:a16="http://schemas.microsoft.com/office/drawing/2014/main" id="{29DD4F05-6631-2CF2-B82C-54C9BA251B7E}"/>
                </a:ext>
              </a:extLst>
            </p:cNvPr>
            <p:cNvSpPr/>
            <p:nvPr/>
          </p:nvSpPr>
          <p:spPr>
            <a:xfrm rot="16200000">
              <a:off x="5344986" y="1865647"/>
              <a:ext cx="96104" cy="607218"/>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sp>
        <p:nvSpPr>
          <p:cNvPr id="46" name="CuadroTexto 45">
            <a:extLst>
              <a:ext uri="{FF2B5EF4-FFF2-40B4-BE49-F238E27FC236}">
                <a16:creationId xmlns:a16="http://schemas.microsoft.com/office/drawing/2014/main" id="{36D33406-E9FB-9F36-3162-B8EFE6911CD7}"/>
              </a:ext>
            </a:extLst>
          </p:cNvPr>
          <p:cNvSpPr txBox="1"/>
          <p:nvPr/>
        </p:nvSpPr>
        <p:spPr>
          <a:xfrm>
            <a:off x="1414332" y="2841521"/>
            <a:ext cx="560882" cy="553998"/>
          </a:xfrm>
          <a:prstGeom prst="rect">
            <a:avLst/>
          </a:prstGeom>
          <a:noFill/>
        </p:spPr>
        <p:txBody>
          <a:bodyPr wrap="square" rtlCol="0">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s-ES" sz="3000" b="1" i="0" u="none" strike="noStrike" kern="1200" cap="none" spc="0" normalizeH="0" baseline="0" noProof="0" dirty="0">
                <a:ln>
                  <a:noFill/>
                </a:ln>
                <a:solidFill>
                  <a:prstClr val="black"/>
                </a:solidFill>
                <a:effectLst/>
                <a:uLnTx/>
                <a:uFillTx/>
                <a:latin typeface="Futura Md BT" panose="020B0602020204020303" pitchFamily="34" charset="0"/>
                <a:ea typeface="MS UI Gothic" panose="020B0600070205080204" pitchFamily="34" charset="-128"/>
                <a:cs typeface="Calibri" panose="020F0502020204030204" pitchFamily="34" charset="0"/>
              </a:rPr>
              <a:t>?</a:t>
            </a:r>
            <a:endParaRPr kumimoji="0" lang="es-ES" sz="1050" b="1" i="0" u="none" strike="noStrike" kern="1200" cap="none" spc="0" normalizeH="0" baseline="0" noProof="0" dirty="0">
              <a:ln>
                <a:noFill/>
              </a:ln>
              <a:solidFill>
                <a:prstClr val="black"/>
              </a:solidFill>
              <a:effectLst/>
              <a:uLnTx/>
              <a:uFillTx/>
              <a:latin typeface="Futura Md BT" panose="020B0602020204020303" pitchFamily="34" charset="0"/>
              <a:ea typeface="MS UI Gothic" panose="020B0600070205080204" pitchFamily="34" charset="-128"/>
              <a:cs typeface="Calibri" panose="020F0502020204030204" pitchFamily="34" charset="0"/>
            </a:endParaRPr>
          </a:p>
        </p:txBody>
      </p:sp>
      <p:grpSp>
        <p:nvGrpSpPr>
          <p:cNvPr id="125" name="Grupo 124">
            <a:extLst>
              <a:ext uri="{FF2B5EF4-FFF2-40B4-BE49-F238E27FC236}">
                <a16:creationId xmlns:a16="http://schemas.microsoft.com/office/drawing/2014/main" id="{30F9A767-8D0F-1966-5A50-A48531014298}"/>
              </a:ext>
            </a:extLst>
          </p:cNvPr>
          <p:cNvGrpSpPr/>
          <p:nvPr/>
        </p:nvGrpSpPr>
        <p:grpSpPr>
          <a:xfrm>
            <a:off x="9764592" y="0"/>
            <a:ext cx="481656" cy="1264353"/>
            <a:chOff x="10110535" y="3"/>
            <a:chExt cx="694191" cy="1822261"/>
          </a:xfrm>
        </p:grpSpPr>
        <p:sp>
          <p:nvSpPr>
            <p:cNvPr id="71" name="Rectángulo 8">
              <a:extLst>
                <a:ext uri="{FF2B5EF4-FFF2-40B4-BE49-F238E27FC236}">
                  <a16:creationId xmlns:a16="http://schemas.microsoft.com/office/drawing/2014/main" id="{A8B1CA4B-9F99-450E-EF62-9D7D6CD668C1}"/>
                </a:ext>
              </a:extLst>
            </p:cNvPr>
            <p:cNvSpPr/>
            <p:nvPr/>
          </p:nvSpPr>
          <p:spPr>
            <a:xfrm rot="5400000" flipH="1">
              <a:off x="9656030" y="673567"/>
              <a:ext cx="1603204" cy="694189"/>
            </a:xfrm>
            <a:custGeom>
              <a:avLst/>
              <a:gdLst>
                <a:gd name="connsiteX0" fmla="*/ 0 w 1850703"/>
                <a:gd name="connsiteY0" fmla="*/ 0 h 1087779"/>
                <a:gd name="connsiteX1" fmla="*/ 1850703 w 1850703"/>
                <a:gd name="connsiteY1" fmla="*/ 0 h 1087779"/>
                <a:gd name="connsiteX2" fmla="*/ 1850703 w 1850703"/>
                <a:gd name="connsiteY2" fmla="*/ 1087779 h 1087779"/>
                <a:gd name="connsiteX3" fmla="*/ 0 w 1850703"/>
                <a:gd name="connsiteY3" fmla="*/ 1087779 h 1087779"/>
                <a:gd name="connsiteX4" fmla="*/ 0 w 1850703"/>
                <a:gd name="connsiteY4" fmla="*/ 0 h 1087779"/>
                <a:gd name="connsiteX0" fmla="*/ 1178258 w 3028961"/>
                <a:gd name="connsiteY0" fmla="*/ 0 h 1087779"/>
                <a:gd name="connsiteX1" fmla="*/ 3028961 w 3028961"/>
                <a:gd name="connsiteY1" fmla="*/ 0 h 1087779"/>
                <a:gd name="connsiteX2" fmla="*/ 3028961 w 3028961"/>
                <a:gd name="connsiteY2" fmla="*/ 1087779 h 1087779"/>
                <a:gd name="connsiteX3" fmla="*/ 1178258 w 3028961"/>
                <a:gd name="connsiteY3" fmla="*/ 1087779 h 1087779"/>
                <a:gd name="connsiteX4" fmla="*/ 10 w 3028961"/>
                <a:gd name="connsiteY4" fmla="*/ 533964 h 1087779"/>
                <a:gd name="connsiteX5" fmla="*/ 1178258 w 3028961"/>
                <a:gd name="connsiteY5" fmla="*/ 0 h 1087779"/>
                <a:gd name="connsiteX0" fmla="*/ 1178258 w 3028961"/>
                <a:gd name="connsiteY0" fmla="*/ 0 h 1087779"/>
                <a:gd name="connsiteX1" fmla="*/ 3028961 w 3028961"/>
                <a:gd name="connsiteY1" fmla="*/ 0 h 1087779"/>
                <a:gd name="connsiteX2" fmla="*/ 3028961 w 3028961"/>
                <a:gd name="connsiteY2" fmla="*/ 1087779 h 1087779"/>
                <a:gd name="connsiteX3" fmla="*/ 1178258 w 3028961"/>
                <a:gd name="connsiteY3" fmla="*/ 1087779 h 1087779"/>
                <a:gd name="connsiteX4" fmla="*/ 10 w 3028961"/>
                <a:gd name="connsiteY4" fmla="*/ 533964 h 1087779"/>
                <a:gd name="connsiteX5" fmla="*/ 1178258 w 3028961"/>
                <a:gd name="connsiteY5" fmla="*/ 0 h 1087779"/>
                <a:gd name="connsiteX0" fmla="*/ 1178249 w 3028952"/>
                <a:gd name="connsiteY0" fmla="*/ 0 h 1087779"/>
                <a:gd name="connsiteX1" fmla="*/ 3028952 w 3028952"/>
                <a:gd name="connsiteY1" fmla="*/ 0 h 1087779"/>
                <a:gd name="connsiteX2" fmla="*/ 3028952 w 3028952"/>
                <a:gd name="connsiteY2" fmla="*/ 1087779 h 1087779"/>
                <a:gd name="connsiteX3" fmla="*/ 1178249 w 3028952"/>
                <a:gd name="connsiteY3" fmla="*/ 1087779 h 1087779"/>
                <a:gd name="connsiteX4" fmla="*/ 1 w 3028952"/>
                <a:gd name="connsiteY4" fmla="*/ 533964 h 1087779"/>
                <a:gd name="connsiteX5" fmla="*/ 1178249 w 3028952"/>
                <a:gd name="connsiteY5" fmla="*/ 0 h 10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52" h="1087779">
                  <a:moveTo>
                    <a:pt x="1178249" y="0"/>
                  </a:moveTo>
                  <a:lnTo>
                    <a:pt x="3028952" y="0"/>
                  </a:lnTo>
                  <a:lnTo>
                    <a:pt x="3028952" y="1087779"/>
                  </a:lnTo>
                  <a:lnTo>
                    <a:pt x="1178249" y="1087779"/>
                  </a:lnTo>
                  <a:cubicBezTo>
                    <a:pt x="1182375" y="1087324"/>
                    <a:pt x="1873" y="534419"/>
                    <a:pt x="1" y="533964"/>
                  </a:cubicBezTo>
                  <a:lnTo>
                    <a:pt x="1178249" y="0"/>
                  </a:lnTo>
                  <a:close/>
                </a:path>
              </a:pathLst>
            </a:cu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72" name="Rectángulo 71">
              <a:extLst>
                <a:ext uri="{FF2B5EF4-FFF2-40B4-BE49-F238E27FC236}">
                  <a16:creationId xmlns:a16="http://schemas.microsoft.com/office/drawing/2014/main" id="{85499FAF-1716-D83F-269D-7B96A2BE3988}"/>
                </a:ext>
              </a:extLst>
            </p:cNvPr>
            <p:cNvSpPr/>
            <p:nvPr/>
          </p:nvSpPr>
          <p:spPr>
            <a:xfrm rot="5400000">
              <a:off x="10257605" y="-147067"/>
              <a:ext cx="400048" cy="69418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73" name="Elipse 72">
              <a:extLst>
                <a:ext uri="{FF2B5EF4-FFF2-40B4-BE49-F238E27FC236}">
                  <a16:creationId xmlns:a16="http://schemas.microsoft.com/office/drawing/2014/main" id="{F9F93C78-10CB-E12C-0EA6-6036C7AACB60}"/>
                </a:ext>
              </a:extLst>
            </p:cNvPr>
            <p:cNvSpPr/>
            <p:nvPr/>
          </p:nvSpPr>
          <p:spPr>
            <a:xfrm>
              <a:off x="10406769" y="1216262"/>
              <a:ext cx="111214" cy="106206"/>
            </a:xfrm>
            <a:prstGeom prst="ellipse">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cxnSp>
          <p:nvCxnSpPr>
            <p:cNvPr id="74" name="Conector recto 73">
              <a:extLst>
                <a:ext uri="{FF2B5EF4-FFF2-40B4-BE49-F238E27FC236}">
                  <a16:creationId xmlns:a16="http://schemas.microsoft.com/office/drawing/2014/main" id="{4C843741-D9CF-14D6-F15F-EF3A15986EAB}"/>
                </a:ext>
              </a:extLst>
            </p:cNvPr>
            <p:cNvCxnSpPr>
              <a:cxnSpLocks/>
              <a:endCxn id="73" idx="0"/>
            </p:cNvCxnSpPr>
            <p:nvPr/>
          </p:nvCxnSpPr>
          <p:spPr>
            <a:xfrm>
              <a:off x="10462376" y="863169"/>
              <a:ext cx="0" cy="353093"/>
            </a:xfrm>
            <a:prstGeom prst="line">
              <a:avLst/>
            </a:prstGeom>
            <a:ln>
              <a:solidFill>
                <a:srgbClr val="FFCC66"/>
              </a:solidFill>
            </a:ln>
          </p:spPr>
          <p:style>
            <a:lnRef idx="1">
              <a:schemeClr val="accent1"/>
            </a:lnRef>
            <a:fillRef idx="0">
              <a:schemeClr val="accent1"/>
            </a:fillRef>
            <a:effectRef idx="0">
              <a:schemeClr val="accent1"/>
            </a:effectRef>
            <a:fontRef idx="minor">
              <a:schemeClr val="tx1"/>
            </a:fontRef>
          </p:style>
        </p:cxnSp>
      </p:grpSp>
      <p:sp>
        <p:nvSpPr>
          <p:cNvPr id="126" name="Rectángulo 125">
            <a:extLst>
              <a:ext uri="{FF2B5EF4-FFF2-40B4-BE49-F238E27FC236}">
                <a16:creationId xmlns:a16="http://schemas.microsoft.com/office/drawing/2014/main" id="{CA3A73E0-5EDD-EFD2-D57F-8B037916BF12}"/>
              </a:ext>
            </a:extLst>
          </p:cNvPr>
          <p:cNvSpPr/>
          <p:nvPr/>
        </p:nvSpPr>
        <p:spPr>
          <a:xfrm>
            <a:off x="1" y="6637866"/>
            <a:ext cx="485421" cy="220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cxnSp>
        <p:nvCxnSpPr>
          <p:cNvPr id="3" name="Conector recto 2">
            <a:extLst>
              <a:ext uri="{FF2B5EF4-FFF2-40B4-BE49-F238E27FC236}">
                <a16:creationId xmlns:a16="http://schemas.microsoft.com/office/drawing/2014/main" id="{0D25BAE6-348B-3F85-3003-A2DE042216A7}"/>
              </a:ext>
            </a:extLst>
          </p:cNvPr>
          <p:cNvCxnSpPr>
            <a:stCxn id="71" idx="4"/>
          </p:cNvCxnSpPr>
          <p:nvPr/>
        </p:nvCxnSpPr>
        <p:spPr>
          <a:xfrm>
            <a:off x="10009816" y="1264353"/>
            <a:ext cx="2182184"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DC9C4BE7-8593-F9F6-EFA9-E977F8BCBAE9}"/>
              </a:ext>
            </a:extLst>
          </p:cNvPr>
          <p:cNvSpPr txBox="1"/>
          <p:nvPr/>
        </p:nvSpPr>
        <p:spPr>
          <a:xfrm>
            <a:off x="3805097" y="925203"/>
            <a:ext cx="5723465" cy="40010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PE" sz="3600" b="1" i="0" u="none" strike="noStrike" kern="1200" cap="none" spc="0" normalizeH="0" baseline="0" noProof="0" dirty="0">
              <a:ln>
                <a:noFill/>
              </a:ln>
              <a:solidFill>
                <a:prstClr val="white"/>
              </a:solidFill>
              <a:effectLst/>
              <a:uLnTx/>
              <a:uFillTx/>
              <a:latin typeface="Eras Bold ITC" panose="020B0907030504020204" pitchFamily="34"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ES" altLang="es-PE" sz="4400" b="1" dirty="0">
                <a:solidFill>
                  <a:prstClr val="white"/>
                </a:solidFill>
                <a:latin typeface="Eras Bold ITC" panose="020B0907030504020204" pitchFamily="34" charset="0"/>
                <a:ea typeface="MS PGothic" charset="0"/>
              </a:rPr>
              <a:t>LAS SOCIEDADES EMPRESARIALES</a:t>
            </a:r>
            <a:endParaRPr kumimoji="0" lang="es-ES" altLang="es-PE" sz="4400" b="1" i="0" u="none" strike="noStrike" kern="1200" cap="none" spc="0" normalizeH="0" baseline="0" noProof="0" dirty="0">
              <a:ln>
                <a:noFill/>
              </a:ln>
              <a:solidFill>
                <a:prstClr val="white"/>
              </a:solidFill>
              <a:effectLst/>
              <a:uLnTx/>
              <a:uFillTx/>
              <a:latin typeface="Eras Bold ITC" panose="020B0907030504020204" pitchFamily="34"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ALEX R. ZAMBRANO TORRES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Doctor en Derecho</a:t>
            </a: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462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SOCIEDADES DE PERSONAS.-</a:t>
            </a:r>
            <a:endParaRPr lang="es-ES" dirty="0">
              <a:solidFill>
                <a:srgbClr val="0070C0"/>
              </a:solidFill>
            </a:endParaRPr>
          </a:p>
        </p:txBody>
      </p:sp>
      <p:sp>
        <p:nvSpPr>
          <p:cNvPr id="20" name="CuadroTexto 19">
            <a:extLst>
              <a:ext uri="{FF2B5EF4-FFF2-40B4-BE49-F238E27FC236}">
                <a16:creationId xmlns:a16="http://schemas.microsoft.com/office/drawing/2014/main" id="{5E3AF4FF-0A9D-90F6-E4C1-914AE0460DA5}"/>
              </a:ext>
            </a:extLst>
          </p:cNvPr>
          <p:cNvSpPr txBox="1"/>
          <p:nvPr/>
        </p:nvSpPr>
        <p:spPr>
          <a:xfrm>
            <a:off x="251954" y="1776899"/>
            <a:ext cx="2891717"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Sociedades de PERSONAS </a:t>
            </a:r>
          </a:p>
          <a:p>
            <a:r>
              <a:rPr lang="es-PE" sz="2000" dirty="0">
                <a:effectLst/>
                <a:latin typeface="Calibri" panose="020F0502020204030204" pitchFamily="34" charset="0"/>
                <a:ea typeface="SimSun" panose="02010600030101010101" pitchFamily="2" charset="-122"/>
                <a:cs typeface="Times New Roman" panose="02020603050405020304" pitchFamily="18" charset="0"/>
              </a:rPr>
              <a:t>empresas de personas</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3861762" y="692696"/>
            <a:ext cx="5818938" cy="4401205"/>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Son empresas constituidas en base al factor “persona”, es </a:t>
            </a:r>
            <a:r>
              <a:rPr lang="es-PE" sz="2000" dirty="0">
                <a:latin typeface="Calibri" panose="020F0502020204030204" pitchFamily="34" charset="0"/>
                <a:ea typeface="SimSun" panose="02010600030101010101" pitchFamily="2" charset="-122"/>
                <a:cs typeface="Times New Roman" panose="02020603050405020304" pitchFamily="18" charset="0"/>
              </a:rPr>
              <a:t>decir, lo importante es la persona, no el capital u otro factor</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La persona tiene el poder político –de gestión- de la empresa </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El voto es por persona y no por capital. </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En la toma de decisiones el peso político en la junta general se da por el número de personas que votan y no por el monto del aporte de los socios al capital social (ejemplo, sociedad colectiva) </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Cada persona tiene un voto, sin importar el capital que tenga en la empresa</a:t>
            </a:r>
          </a:p>
        </p:txBody>
      </p: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3143671" y="987488"/>
            <a:ext cx="718091" cy="11433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a:off x="3143671" y="2130842"/>
            <a:ext cx="71809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3ABE1F61-5249-B5CC-15DE-470ABF46AAFD}"/>
              </a:ext>
            </a:extLst>
          </p:cNvPr>
          <p:cNvCxnSpPr>
            <a:cxnSpLocks/>
            <a:stCxn id="20" idx="3"/>
          </p:cNvCxnSpPr>
          <p:nvPr/>
        </p:nvCxnSpPr>
        <p:spPr>
          <a:xfrm>
            <a:off x="3143671" y="2130842"/>
            <a:ext cx="718091" cy="21622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10A51613-61CD-09AB-467F-44B156D696A4}"/>
              </a:ext>
            </a:extLst>
          </p:cNvPr>
          <p:cNvSpPr txBox="1"/>
          <p:nvPr/>
        </p:nvSpPr>
        <p:spPr>
          <a:xfrm>
            <a:off x="623392" y="5013176"/>
            <a:ext cx="2592288" cy="923330"/>
          </a:xfrm>
          <a:prstGeom prst="rect">
            <a:avLst/>
          </a:prstGeom>
          <a:noFill/>
        </p:spPr>
        <p:txBody>
          <a:bodyPr wrap="square">
            <a:spAutoFit/>
          </a:bodyPr>
          <a:lstStyle/>
          <a:p>
            <a:r>
              <a:rPr lang="es-PE" b="1" dirty="0">
                <a:latin typeface="Calibri" panose="020F0502020204030204" pitchFamily="34" charset="0"/>
                <a:ea typeface="SimSun" panose="02010600030101010101" pitchFamily="2" charset="-122"/>
                <a:cs typeface="Times New Roman" panose="02020603050405020304" pitchFamily="18" charset="0"/>
              </a:rPr>
              <a:t>P</a:t>
            </a:r>
            <a:r>
              <a:rPr lang="es-PE" sz="1800" b="1" dirty="0">
                <a:effectLst/>
                <a:latin typeface="Calibri" panose="020F0502020204030204" pitchFamily="34" charset="0"/>
                <a:ea typeface="SimSun" panose="02010600030101010101" pitchFamily="2" charset="-122"/>
                <a:cs typeface="Times New Roman" panose="02020603050405020304" pitchFamily="18" charset="0"/>
              </a:rPr>
              <a:t>ersona</a:t>
            </a:r>
            <a:r>
              <a:rPr lang="es-PE" sz="1800" dirty="0">
                <a:effectLst/>
                <a:latin typeface="Calibri" panose="020F0502020204030204" pitchFamily="34" charset="0"/>
                <a:ea typeface="SimSun" panose="02010600030101010101" pitchFamily="2" charset="-122"/>
                <a:cs typeface="Times New Roman" panose="02020603050405020304" pitchFamily="18" charset="0"/>
              </a:rPr>
              <a:t>: Ente ideal de imputación de derechos y deberes</a:t>
            </a:r>
            <a:endParaRPr lang="es-PE" dirty="0"/>
          </a:p>
        </p:txBody>
      </p:sp>
    </p:spTree>
    <p:extLst>
      <p:ext uri="{BB962C8B-B14F-4D97-AF65-F5344CB8AC3E}">
        <p14:creationId xmlns:p14="http://schemas.microsoft.com/office/powerpoint/2010/main" val="3031769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3" name="CuadroTexto 2">
            <a:extLst>
              <a:ext uri="{FF2B5EF4-FFF2-40B4-BE49-F238E27FC236}">
                <a16:creationId xmlns:a16="http://schemas.microsoft.com/office/drawing/2014/main" id="{D86265E5-822F-0D0B-B488-13E4FA1A9540}"/>
              </a:ext>
            </a:extLst>
          </p:cNvPr>
          <p:cNvSpPr txBox="1"/>
          <p:nvPr/>
        </p:nvSpPr>
        <p:spPr>
          <a:xfrm>
            <a:off x="562782" y="478136"/>
            <a:ext cx="11221850" cy="6494085"/>
          </a:xfrm>
          <a:prstGeom prst="rect">
            <a:avLst/>
          </a:prstGeom>
          <a:noFill/>
        </p:spPr>
        <p:txBody>
          <a:bodyPr wrap="square">
            <a:spAutoFit/>
          </a:bodyPr>
          <a:lstStyle/>
          <a:p>
            <a:r>
              <a:rPr lang="es-PE"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14.- Nombramientos, poderes e inscripciones</a:t>
            </a:r>
            <a:r>
              <a:rPr lang="es-P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nombramiento de administradores, de liquidadores o de cualquier representante de la sociedad así como el otorgamiento de poderes por ésta surten efecto desde su aceptación expresa o desde que las referidas personas desempeñan la función o ejercen tales poderes.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Estos actos o cualquier revocación, renuncia, modificación o sustitución de las personas mencionadas en el párrafo anterior o de sus poderes, deben inscribirse dejando constancia del nombre y documento de identidad del designado o del representante, según el caso.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 inscripciones se realizan en el Registro del lugar del domicilio de la sociedad por el mérito de copia certificada de la parte pertinente del acta donde conste el acuerdo válidamente adoptado por el órgano social competente. No se requiere inscripción adicional para el ejercicio del cargo o de la representación en cualquier otro lugar.</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gerente general o los administradores de la sociedad, según sea el caso, gozan de las facultades generales y especiales de representación procesal señaladas en el Código Procesal Civil y de las facultades de representación previstas en la Ley de Arbitraje, por el solo mérito de su nombramiento, salvo estipulación en contrario.</a:t>
            </a:r>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Por su solo nombramiento y salvo estipulación en contrario, el gerente general o los administradores de la sociedad, según sea el caso, gozan de las facultades generales y especiales de representación procesal señaladas en el Código Procesal Civil y de las facultades de representación previstas en la Ley General de Arbitraje. Asimismo, por su solo nombramiento y salvo estipulación en contrario, el gerente general goza de todas las facultades de representación ante personas naturales y/o jurídicas privadas y/o públicas para el inicio y realización de todo procedimiento, gestión y/o trámite a que se refiere la Ley del Procedimiento Administrativo General. Igualmente, goza de facultades de disposición y gravamen respecto de los bienes y derechos de la sociedad, pudiendo celebrar todo tipo de contrato civil, bancario, mercantil y/o societario previsto en las leyes de la materia, firmar y realizar todo tipo de operaciones sobre títulos valores sin reserva ni limitación alguna y en general realizar y suscribir todos los documentos públicos y/o privados requeridos para el cumplimiento del objeto de la sociedad.</a:t>
            </a:r>
            <a:endParaRPr lang="es-PE" sz="1600" dirty="0">
              <a:solidFill>
                <a:srgbClr val="000000"/>
              </a:solidFill>
              <a:latin typeface="Arial" panose="020B0604020202020204" pitchFamily="34" charset="0"/>
              <a:cs typeface="Times New Roman" panose="02020603050405020304" pitchFamily="18" charset="0"/>
            </a:endParaRPr>
          </a:p>
          <a:p>
            <a:r>
              <a:rPr lang="es-PE" sz="1600" dirty="0">
                <a:solidFill>
                  <a:srgbClr val="000000"/>
                </a:solidFill>
                <a:latin typeface="Arial" panose="020B0604020202020204" pitchFamily="34" charset="0"/>
                <a:cs typeface="Times New Roman" panose="02020603050405020304" pitchFamily="18" charset="0"/>
              </a:rPr>
              <a:t>Las limitaciones o restricciones a las facultades antes indicadas que no consten expresamente inscritas en la Partida Electrónica de la sociedad, no serán oponibles a terceros."(*) </a:t>
            </a:r>
          </a:p>
        </p:txBody>
      </p:sp>
    </p:spTree>
    <p:extLst>
      <p:ext uri="{BB962C8B-B14F-4D97-AF65-F5344CB8AC3E}">
        <p14:creationId xmlns:p14="http://schemas.microsoft.com/office/powerpoint/2010/main" val="2930481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27734" y="1196752"/>
            <a:ext cx="2351584"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NOMBRAMIENTOS, PODERES E INSCRIPCIONES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las sociedades empresariales</a:t>
            </a:r>
            <a:endParaRPr lang="es-PE" dirty="0"/>
          </a:p>
        </p:txBody>
      </p:sp>
      <p:cxnSp>
        <p:nvCxnSpPr>
          <p:cNvPr id="17" name="Conector recto de flecha 16">
            <a:extLst>
              <a:ext uri="{FF2B5EF4-FFF2-40B4-BE49-F238E27FC236}">
                <a16:creationId xmlns:a16="http://schemas.microsoft.com/office/drawing/2014/main" id="{2F814344-30D3-40C2-671B-D3EF8E48F1D3}"/>
              </a:ext>
            </a:extLst>
          </p:cNvPr>
          <p:cNvCxnSpPr>
            <a:cxnSpLocks/>
          </p:cNvCxnSpPr>
          <p:nvPr/>
        </p:nvCxnSpPr>
        <p:spPr>
          <a:xfrm>
            <a:off x="5663952" y="1327778"/>
            <a:ext cx="441010" cy="301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379318" y="1935416"/>
            <a:ext cx="504056" cy="1012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2570219" y="775178"/>
            <a:ext cx="3381765" cy="233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Los nombramientos de administradores, liquidadores, u otro representante </a:t>
            </a:r>
          </a:p>
          <a:p>
            <a:pPr algn="l" defTabSz="914400"/>
            <a:endParaRPr lang="es-ES" dirty="0"/>
          </a:p>
          <a:p>
            <a:pPr algn="l" defTabSz="914400"/>
            <a:r>
              <a:rPr lang="es-ES" dirty="0"/>
              <a:t>Los otorgamientos de poderes</a:t>
            </a:r>
          </a:p>
        </p:txBody>
      </p:sp>
      <p:cxnSp>
        <p:nvCxnSpPr>
          <p:cNvPr id="23" name="Conector recto de flecha 22">
            <a:extLst>
              <a:ext uri="{FF2B5EF4-FFF2-40B4-BE49-F238E27FC236}">
                <a16:creationId xmlns:a16="http://schemas.microsoft.com/office/drawing/2014/main" id="{774C7A10-9AB2-5145-D5D5-78755143FE66}"/>
              </a:ext>
            </a:extLst>
          </p:cNvPr>
          <p:cNvCxnSpPr>
            <a:cxnSpLocks/>
          </p:cNvCxnSpPr>
          <p:nvPr/>
        </p:nvCxnSpPr>
        <p:spPr>
          <a:xfrm flipV="1">
            <a:off x="5614044" y="1837683"/>
            <a:ext cx="465964" cy="8544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a:stCxn id="10" idx="3"/>
          </p:cNvCxnSpPr>
          <p:nvPr/>
        </p:nvCxnSpPr>
        <p:spPr>
          <a:xfrm flipV="1">
            <a:off x="2379318" y="1081784"/>
            <a:ext cx="504056" cy="853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Marcador de contenido 2">
            <a:extLst>
              <a:ext uri="{FF2B5EF4-FFF2-40B4-BE49-F238E27FC236}">
                <a16:creationId xmlns:a16="http://schemas.microsoft.com/office/drawing/2014/main" id="{59F57EE9-F5FB-B4F8-DA65-340C2655EF5C}"/>
              </a:ext>
            </a:extLst>
          </p:cNvPr>
          <p:cNvSpPr txBox="1">
            <a:spLocks/>
          </p:cNvSpPr>
          <p:nvPr/>
        </p:nvSpPr>
        <p:spPr bwMode="auto">
          <a:xfrm>
            <a:off x="6065895" y="1472361"/>
            <a:ext cx="1422152" cy="1004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Surten efecto desde:</a:t>
            </a:r>
          </a:p>
        </p:txBody>
      </p:sp>
      <p:sp>
        <p:nvSpPr>
          <p:cNvPr id="8" name="Marcador de contenido 2">
            <a:extLst>
              <a:ext uri="{FF2B5EF4-FFF2-40B4-BE49-F238E27FC236}">
                <a16:creationId xmlns:a16="http://schemas.microsoft.com/office/drawing/2014/main" id="{E9839A4C-C853-CDE5-F358-DD0AF79822B4}"/>
              </a:ext>
            </a:extLst>
          </p:cNvPr>
          <p:cNvSpPr txBox="1">
            <a:spLocks/>
          </p:cNvSpPr>
          <p:nvPr/>
        </p:nvSpPr>
        <p:spPr bwMode="auto">
          <a:xfrm>
            <a:off x="8359058" y="1041150"/>
            <a:ext cx="3381765" cy="165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a) su aceptación expresa o </a:t>
            </a:r>
          </a:p>
          <a:p>
            <a:pPr algn="l" defTabSz="914400"/>
            <a:endParaRPr lang="es-ES" dirty="0"/>
          </a:p>
          <a:p>
            <a:pPr algn="l" defTabSz="914400"/>
            <a:r>
              <a:rPr lang="es-ES" dirty="0"/>
              <a:t>b) desde el desempeño de dichas funciones</a:t>
            </a:r>
          </a:p>
        </p:txBody>
      </p:sp>
      <p:cxnSp>
        <p:nvCxnSpPr>
          <p:cNvPr id="15" name="Conector recto de flecha 14">
            <a:extLst>
              <a:ext uri="{FF2B5EF4-FFF2-40B4-BE49-F238E27FC236}">
                <a16:creationId xmlns:a16="http://schemas.microsoft.com/office/drawing/2014/main" id="{B901E19B-ADF3-8623-2F55-497AE90FE682}"/>
              </a:ext>
            </a:extLst>
          </p:cNvPr>
          <p:cNvCxnSpPr>
            <a:cxnSpLocks/>
          </p:cNvCxnSpPr>
          <p:nvPr/>
        </p:nvCxnSpPr>
        <p:spPr>
          <a:xfrm>
            <a:off x="7579772" y="1812982"/>
            <a:ext cx="779286" cy="3969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F160A41-0C0D-F689-AE11-22FC26186ED4}"/>
              </a:ext>
            </a:extLst>
          </p:cNvPr>
          <p:cNvCxnSpPr>
            <a:cxnSpLocks/>
          </p:cNvCxnSpPr>
          <p:nvPr/>
        </p:nvCxnSpPr>
        <p:spPr>
          <a:xfrm flipV="1">
            <a:off x="7579772" y="1279582"/>
            <a:ext cx="779286"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Marcador de contenido 2">
            <a:extLst>
              <a:ext uri="{FF2B5EF4-FFF2-40B4-BE49-F238E27FC236}">
                <a16:creationId xmlns:a16="http://schemas.microsoft.com/office/drawing/2014/main" id="{124D217B-FB02-906A-EB2E-2E4F5A0534B1}"/>
              </a:ext>
            </a:extLst>
          </p:cNvPr>
          <p:cNvSpPr txBox="1">
            <a:spLocks/>
          </p:cNvSpPr>
          <p:nvPr/>
        </p:nvSpPr>
        <p:spPr bwMode="auto">
          <a:xfrm>
            <a:off x="2624054" y="3448473"/>
            <a:ext cx="3381765" cy="233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Los nombramientos, revocaciones, renuncias, modificación o sustitución </a:t>
            </a:r>
          </a:p>
          <a:p>
            <a:pPr algn="l" defTabSz="914400"/>
            <a:r>
              <a:rPr lang="es-ES" dirty="0"/>
              <a:t>Los otorgamientos de poderes</a:t>
            </a:r>
          </a:p>
        </p:txBody>
      </p:sp>
    </p:spTree>
    <p:extLst>
      <p:ext uri="{BB962C8B-B14F-4D97-AF65-F5344CB8AC3E}">
        <p14:creationId xmlns:p14="http://schemas.microsoft.com/office/powerpoint/2010/main" val="1732416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3" name="CuadroTexto 2">
            <a:extLst>
              <a:ext uri="{FF2B5EF4-FFF2-40B4-BE49-F238E27FC236}">
                <a16:creationId xmlns:a16="http://schemas.microsoft.com/office/drawing/2014/main" id="{D86265E5-822F-0D0B-B488-13E4FA1A9540}"/>
              </a:ext>
            </a:extLst>
          </p:cNvPr>
          <p:cNvSpPr txBox="1"/>
          <p:nvPr/>
        </p:nvSpPr>
        <p:spPr>
          <a:xfrm>
            <a:off x="663812" y="620688"/>
            <a:ext cx="11509882" cy="6278642"/>
          </a:xfrm>
          <a:prstGeom prst="rect">
            <a:avLst/>
          </a:prstGeom>
          <a:noFill/>
        </p:spPr>
        <p:txBody>
          <a:bodyPr wrap="square">
            <a:spAutoFit/>
          </a:bodyPr>
          <a:lstStyle/>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Estos actos o cualquier revocación, renuncia, modificación o sustitución de las personas mencionadas en el </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párrafo anterior o de sus poderes, deben inscribirse dejando constancia del nombre y documento de identidad del designado o del representante, según el caso.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 inscripciones se realizan en el Registro del lugar del domicilio de la sociedad por el mérito de copia certificada de la parte pertinente del acta donde conste el acuerdo válidamente adoptado por el órgano social competente. No se requiere inscripción adicional para el ejercicio del cargo o de la representación en cualquier otro lugar.</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gerente general o los administradores de la sociedad, según sea el caso, gozan de las facultades generales y especiales de representación procesal señaladas en el Código Procesal Civil y de las facultades de representación previstas en la Ley de Arbitraje, por el solo mérito de su nombramiento, salvo estipulación en contrario.</a:t>
            </a:r>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Por su solo nombramiento y salvo estipulación en contrario, el gerente general o los administradores de la sociedad, según sea el caso, gozan de las facultades generales y especiales de representación procesal señaladas en el Código Procesal Civil y de las facultades de representación previstas en la Ley General de Arbitraje. Asimismo, por su solo nombramiento y salvo estipulación en contrario, el gerente general goza de todas las facultades de representación ante personas naturales y/o jurídicas privadas y/o públicas para el inicio y realización de todo procedimiento, gestión y/o trámite a que se refiere la Ley del Procedimiento Administrativo General. Igualmente, goza de facultades de disposición y gravamen respecto de los bienes y derechos de la sociedad, pudiendo celebrar todo tipo de contrato civil, bancario, mercantil y/o societario previsto en las leyes de la materia, firmar y realizar todo tipo de operaciones sobre títulos valores sin reserva ni limitación alguna y en general realizar y suscribir todos los documentos públicos y/o privados requeridos para el cumplimiento del objeto de la sociedad.</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 limitaciones o restricciones a las facultades antes indicadas que no consten expresamente inscritas en la Partida Electrónica de la sociedad, no serán oponibles a terceros.</a:t>
            </a:r>
            <a:r>
              <a:rPr lang="es-PE"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36921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SOCIEDADES DE CAPITALES.-</a:t>
            </a:r>
            <a:endParaRPr lang="es-ES" dirty="0">
              <a:solidFill>
                <a:srgbClr val="0070C0"/>
              </a:solidFill>
            </a:endParaRPr>
          </a:p>
        </p:txBody>
      </p:sp>
      <p:sp>
        <p:nvSpPr>
          <p:cNvPr id="20" name="CuadroTexto 19">
            <a:extLst>
              <a:ext uri="{FF2B5EF4-FFF2-40B4-BE49-F238E27FC236}">
                <a16:creationId xmlns:a16="http://schemas.microsoft.com/office/drawing/2014/main" id="{5E3AF4FF-0A9D-90F6-E4C1-914AE0460DA5}"/>
              </a:ext>
            </a:extLst>
          </p:cNvPr>
          <p:cNvSpPr txBox="1"/>
          <p:nvPr/>
        </p:nvSpPr>
        <p:spPr>
          <a:xfrm>
            <a:off x="176632" y="3075057"/>
            <a:ext cx="2895032" cy="707886"/>
          </a:xfrm>
          <a:prstGeom prst="rect">
            <a:avLst/>
          </a:prstGeom>
          <a:noFill/>
        </p:spPr>
        <p:txBody>
          <a:bodyPr wrap="square">
            <a:spAutoFit/>
          </a:bodyPr>
          <a:lstStyle/>
          <a:p>
            <a:r>
              <a:rPr lang="es-PE" sz="2000" b="1" dirty="0">
                <a:solidFill>
                  <a:srgbClr val="216084"/>
                </a:solidFill>
                <a:effectLst/>
                <a:latin typeface="Calibri" panose="020F0502020204030204" pitchFamily="34" charset="0"/>
                <a:ea typeface="SimSun" panose="02010600030101010101" pitchFamily="2" charset="-122"/>
                <a:cs typeface="Times New Roman" panose="02020603050405020304" pitchFamily="18" charset="0"/>
              </a:rPr>
              <a:t>Sociedades de </a:t>
            </a:r>
            <a:r>
              <a:rPr lang="es-PE" sz="2000" b="1" dirty="0">
                <a:solidFill>
                  <a:srgbClr val="216084"/>
                </a:solidFill>
                <a:latin typeface="Calibri" panose="020F0502020204030204" pitchFamily="34" charset="0"/>
                <a:ea typeface="SimSun" panose="02010600030101010101" pitchFamily="2" charset="-122"/>
                <a:cs typeface="Times New Roman" panose="02020603050405020304" pitchFamily="18" charset="0"/>
              </a:rPr>
              <a:t>CAPITALES</a:t>
            </a:r>
            <a:endParaRPr lang="es-PE" sz="2000" b="1" dirty="0">
              <a:solidFill>
                <a:srgbClr val="216084"/>
              </a:solidFill>
              <a:effectLst/>
              <a:latin typeface="Calibri" panose="020F0502020204030204" pitchFamily="34" charset="0"/>
              <a:ea typeface="SimSun" panose="02010600030101010101" pitchFamily="2" charset="-122"/>
              <a:cs typeface="Times New Roman" panose="02020603050405020304" pitchFamily="18" charset="0"/>
            </a:endParaRPr>
          </a:p>
          <a:p>
            <a:r>
              <a:rPr lang="es-PE" sz="2000" dirty="0">
                <a:effectLst/>
                <a:latin typeface="Calibri" panose="020F0502020204030204" pitchFamily="34" charset="0"/>
                <a:ea typeface="SimSun" panose="02010600030101010101" pitchFamily="2" charset="-122"/>
                <a:cs typeface="Times New Roman" panose="02020603050405020304" pitchFamily="18" charset="0"/>
              </a:rPr>
              <a:t>empresas mercantiles</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4295800" y="1240128"/>
            <a:ext cx="5384900" cy="4401205"/>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Son empresas constituidas en base al factor CAPITAL</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No importan las personas sino las acciones, las participaciones, el capital</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El voto es por número de acciones o participaciones, c</a:t>
            </a:r>
            <a:r>
              <a:rPr lang="es-PE" sz="2000" b="1" dirty="0">
                <a:effectLst/>
                <a:latin typeface="Calibri" panose="020F0502020204030204" pitchFamily="34" charset="0"/>
                <a:ea typeface="SimSun" panose="02010600030101010101" pitchFamily="2" charset="-122"/>
                <a:cs typeface="Times New Roman" panose="02020603050405020304" pitchFamily="18" charset="0"/>
              </a:rPr>
              <a:t>ada acción representa un voto</a:t>
            </a:r>
            <a:r>
              <a:rPr lang="es-PE" sz="2000" dirty="0">
                <a:effectLst/>
                <a:latin typeface="Calibri" panose="020F0502020204030204" pitchFamily="34" charset="0"/>
                <a:ea typeface="SimSun" panose="02010600030101010101" pitchFamily="2" charset="-122"/>
                <a:cs typeface="Times New Roman" panose="02020603050405020304" pitchFamily="18" charset="0"/>
              </a:rPr>
              <a:t>, de tal forma que es el capital el que determina la dirección de la votación</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“A mayor número de acciones o de participaciones, mayor peso político, de gestión”</a:t>
            </a:r>
          </a:p>
        </p:txBody>
      </p: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flipV="1">
            <a:off x="3071664" y="3356992"/>
            <a:ext cx="1080120" cy="720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9CEBF7DE-91D1-8846-E875-848C5F7DD833}"/>
              </a:ext>
            </a:extLst>
          </p:cNvPr>
          <p:cNvCxnSpPr>
            <a:cxnSpLocks/>
            <a:stCxn id="20" idx="3"/>
          </p:cNvCxnSpPr>
          <p:nvPr/>
        </p:nvCxnSpPr>
        <p:spPr>
          <a:xfrm flipV="1">
            <a:off x="3071664" y="1451580"/>
            <a:ext cx="1080120" cy="19774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7303F3B3-BCC5-2D09-7936-CC00C9AEDD60}"/>
              </a:ext>
            </a:extLst>
          </p:cNvPr>
          <p:cNvCxnSpPr>
            <a:cxnSpLocks/>
            <a:stCxn id="20" idx="3"/>
          </p:cNvCxnSpPr>
          <p:nvPr/>
        </p:nvCxnSpPr>
        <p:spPr>
          <a:xfrm flipV="1">
            <a:off x="3071664" y="2348880"/>
            <a:ext cx="1080120" cy="10801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C8329552-804B-3B57-9D9C-5309A5E05741}"/>
              </a:ext>
            </a:extLst>
          </p:cNvPr>
          <p:cNvCxnSpPr>
            <a:cxnSpLocks/>
            <a:stCxn id="20" idx="3"/>
          </p:cNvCxnSpPr>
          <p:nvPr/>
        </p:nvCxnSpPr>
        <p:spPr>
          <a:xfrm>
            <a:off x="3071664" y="3429000"/>
            <a:ext cx="1080120" cy="12961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582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063552" y="1686775"/>
            <a:ext cx="6431345" cy="17422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CLASIFICACIÓN DE LAS EMPRESAS</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3405628" y="3734937"/>
            <a:ext cx="5688632" cy="400110"/>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000" dirty="0">
                <a:solidFill>
                  <a:prstClr val="black">
                    <a:lumMod val="75000"/>
                    <a:lumOff val="25000"/>
                  </a:prstClr>
                </a:solidFill>
                <a:latin typeface="Trebuchet MS" panose="020B0603020202020204"/>
              </a:rPr>
              <a:t>Las sociedades</a:t>
            </a:r>
            <a:endParaRPr lang="es-PE" sz="2000" dirty="0">
              <a:solidFill>
                <a:prstClr val="black"/>
              </a:solidFill>
              <a:latin typeface="Georgia"/>
            </a:endParaRPr>
          </a:p>
        </p:txBody>
      </p:sp>
    </p:spTree>
    <p:extLst>
      <p:ext uri="{BB962C8B-B14F-4D97-AF65-F5344CB8AC3E}">
        <p14:creationId xmlns:p14="http://schemas.microsoft.com/office/powerpoint/2010/main" val="3479442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a:t>
            </a:r>
            <a:endParaRPr lang="es-ES" dirty="0">
              <a:solidFill>
                <a:srgbClr val="0070C0"/>
              </a:solidFill>
            </a:endParaRPr>
          </a:p>
        </p:txBody>
      </p:sp>
      <p:sp>
        <p:nvSpPr>
          <p:cNvPr id="8" name="CuadroTexto 7">
            <a:extLst>
              <a:ext uri="{FF2B5EF4-FFF2-40B4-BE49-F238E27FC236}">
                <a16:creationId xmlns:a16="http://schemas.microsoft.com/office/drawing/2014/main" id="{F1606CA7-1423-75C1-0CE5-FCFB39D53AEC}"/>
              </a:ext>
            </a:extLst>
          </p:cNvPr>
          <p:cNvSpPr txBox="1"/>
          <p:nvPr/>
        </p:nvSpPr>
        <p:spPr>
          <a:xfrm>
            <a:off x="3183012" y="1024125"/>
            <a:ext cx="6840760" cy="5324535"/>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a:t>
            </a:r>
            <a:r>
              <a:rPr lang="es-ES_tradnl" sz="2000" dirty="0">
                <a:latin typeface="Arial" panose="020B0604020202020204" pitchFamily="34" charset="0"/>
                <a:cs typeface="Arial" panose="020B0604020202020204" pitchFamily="34" charset="0"/>
              </a:rPr>
              <a:t>. </a:t>
            </a:r>
            <a:r>
              <a:rPr lang="es-ES_tradnl" sz="2000" b="1" dirty="0">
                <a:latin typeface="Arial" panose="020B0604020202020204" pitchFamily="34" charset="0"/>
                <a:cs typeface="Arial" panose="020B0604020202020204" pitchFamily="34" charset="0"/>
              </a:rPr>
              <a:t>Sociedades Anónimas (Art. 50 y </a:t>
            </a:r>
            <a:r>
              <a:rPr lang="es-ES_tradnl" sz="2000" b="1" dirty="0" err="1">
                <a:latin typeface="Arial" panose="020B0604020202020204" pitchFamily="34" charset="0"/>
                <a:cs typeface="Arial" panose="020B0604020202020204" pitchFamily="34" charset="0"/>
              </a:rPr>
              <a:t>sgtes</a:t>
            </a:r>
            <a:r>
              <a:rPr lang="es-ES_tradnl" sz="2000" b="1" dirty="0">
                <a:latin typeface="Arial" panose="020B0604020202020204" pitchFamily="34" charset="0"/>
                <a:cs typeface="Arial" panose="020B0604020202020204" pitchFamily="34" charset="0"/>
              </a:rPr>
              <a:t>.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2. Sociedades Colectivas (Arts. 265 y </a:t>
            </a:r>
            <a:r>
              <a:rPr lang="es-ES_tradnl" sz="2000" b="1" dirty="0" err="1">
                <a:latin typeface="Arial" panose="020B0604020202020204" pitchFamily="34" charset="0"/>
                <a:cs typeface="Arial" panose="020B0604020202020204" pitchFamily="34" charset="0"/>
              </a:rPr>
              <a:t>sgtes</a:t>
            </a:r>
            <a:r>
              <a:rPr lang="es-ES_tradnl" sz="2000" b="1" dirty="0">
                <a:latin typeface="Arial" panose="020B0604020202020204" pitchFamily="34" charset="0"/>
                <a:cs typeface="Arial" panose="020B0604020202020204" pitchFamily="34" charset="0"/>
              </a:rPr>
              <a:t>.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3. Sociedades en Comandita (Arts. 278 y ss.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4. Sociedad de Responsabilidad Limitada (-Arts. 283 y </a:t>
            </a:r>
            <a:r>
              <a:rPr lang="es-ES_tradnl" sz="2000" b="1" dirty="0" err="1">
                <a:latin typeface="Arial" panose="020B0604020202020204" pitchFamily="34" charset="0"/>
                <a:cs typeface="Arial" panose="020B0604020202020204" pitchFamily="34" charset="0"/>
              </a:rPr>
              <a:t>sgtes</a:t>
            </a:r>
            <a:r>
              <a:rPr lang="es-ES_tradnl" sz="2000" b="1" dirty="0">
                <a:latin typeface="Arial" panose="020B0604020202020204" pitchFamily="34" charset="0"/>
                <a:cs typeface="Arial" panose="020B0604020202020204" pitchFamily="34" charset="0"/>
              </a:rPr>
              <a:t>.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5. Sociedades Civiles (Arts. 295 y </a:t>
            </a:r>
            <a:r>
              <a:rPr lang="es-ES_tradnl" sz="2000" b="1" dirty="0" err="1">
                <a:latin typeface="Arial" panose="020B0604020202020204" pitchFamily="34" charset="0"/>
                <a:cs typeface="Arial" panose="020B0604020202020204" pitchFamily="34" charset="0"/>
              </a:rPr>
              <a:t>sgtes</a:t>
            </a:r>
            <a:r>
              <a:rPr lang="es-ES_tradnl" sz="2000" b="1" dirty="0">
                <a:latin typeface="Arial" panose="020B0604020202020204" pitchFamily="34" charset="0"/>
                <a:cs typeface="Arial" panose="020B0604020202020204" pitchFamily="34" charset="0"/>
              </a:rPr>
              <a:t>.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6. Empresa Individual de Responsabilidad Limitada (D.L. </a:t>
            </a:r>
            <a:r>
              <a:rPr lang="es-ES_tradnl" sz="2000" b="1" dirty="0" err="1">
                <a:latin typeface="Arial" panose="020B0604020202020204" pitchFamily="34" charset="0"/>
                <a:cs typeface="Arial" panose="020B0604020202020204" pitchFamily="34" charset="0"/>
              </a:rPr>
              <a:t>N°</a:t>
            </a:r>
            <a:r>
              <a:rPr lang="es-ES_tradnl" sz="2000" b="1" dirty="0">
                <a:latin typeface="Arial" panose="020B0604020202020204" pitchFamily="34" charset="0"/>
                <a:cs typeface="Arial" panose="020B0604020202020204" pitchFamily="34" charset="0"/>
              </a:rPr>
              <a:t>. 21621)</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7. SACS </a:t>
            </a:r>
            <a:r>
              <a:rPr lang="es-ES" sz="2000" b="1" i="0" dirty="0">
                <a:solidFill>
                  <a:srgbClr val="232323"/>
                </a:solidFill>
                <a:effectLst/>
                <a:latin typeface="Arial" panose="020B0604020202020204" pitchFamily="34" charset="0"/>
                <a:cs typeface="Arial" panose="020B0604020202020204" pitchFamily="34" charset="0"/>
              </a:rPr>
              <a:t>Sociedad por Acciones Cerrada Simplificada (D. </a:t>
            </a:r>
            <a:r>
              <a:rPr lang="es-ES" sz="2000" b="1" i="0" dirty="0" err="1">
                <a:solidFill>
                  <a:srgbClr val="232323"/>
                </a:solidFill>
                <a:effectLst/>
                <a:latin typeface="Arial" panose="020B0604020202020204" pitchFamily="34" charset="0"/>
                <a:cs typeface="Arial" panose="020B0604020202020204" pitchFamily="34" charset="0"/>
              </a:rPr>
              <a:t>Leg.No</a:t>
            </a:r>
            <a:r>
              <a:rPr lang="es-ES" sz="2000" b="1" i="0" dirty="0">
                <a:solidFill>
                  <a:srgbClr val="232323"/>
                </a:solidFill>
                <a:effectLst/>
                <a:latin typeface="Arial" panose="020B0604020202020204" pitchFamily="34" charset="0"/>
                <a:cs typeface="Arial" panose="020B0604020202020204" pitchFamily="34" charset="0"/>
              </a:rPr>
              <a:t>. 1409)</a:t>
            </a:r>
          </a:p>
          <a:p>
            <a:endParaRPr lang="es-ES_tradnl" sz="2000" dirty="0"/>
          </a:p>
        </p:txBody>
      </p:sp>
      <p:sp>
        <p:nvSpPr>
          <p:cNvPr id="10" name="CuadroTexto 9">
            <a:extLst>
              <a:ext uri="{FF2B5EF4-FFF2-40B4-BE49-F238E27FC236}">
                <a16:creationId xmlns:a16="http://schemas.microsoft.com/office/drawing/2014/main" id="{2F7D4DA5-00B9-594C-9C1E-22705C60BCAC}"/>
              </a:ext>
            </a:extLst>
          </p:cNvPr>
          <p:cNvSpPr txBox="1"/>
          <p:nvPr/>
        </p:nvSpPr>
        <p:spPr>
          <a:xfrm>
            <a:off x="433878" y="2564904"/>
            <a:ext cx="1734350" cy="923330"/>
          </a:xfrm>
          <a:prstGeom prst="rect">
            <a:avLst/>
          </a:prstGeom>
          <a:noFill/>
        </p:spPr>
        <p:txBody>
          <a:bodyPr wrap="square">
            <a:spAutoFit/>
          </a:bodyPr>
          <a:lstStyle/>
          <a:p>
            <a:pPr marL="0" indent="0">
              <a:buNone/>
            </a:pPr>
            <a:r>
              <a:rPr lang="es-ES_tradnl" sz="1800" b="1" dirty="0">
                <a:latin typeface="Arial" panose="020B0604020202020204" pitchFamily="34" charset="0"/>
                <a:cs typeface="Arial" panose="020B0604020202020204" pitchFamily="34" charset="0"/>
              </a:rPr>
              <a:t>Ordenamiento jurídico nacional</a:t>
            </a:r>
          </a:p>
        </p:txBody>
      </p:sp>
      <p:cxnSp>
        <p:nvCxnSpPr>
          <p:cNvPr id="12" name="Conector recto de flecha 11">
            <a:extLst>
              <a:ext uri="{FF2B5EF4-FFF2-40B4-BE49-F238E27FC236}">
                <a16:creationId xmlns:a16="http://schemas.microsoft.com/office/drawing/2014/main" id="{389DC360-547B-0EF5-EB8F-76A308DF40AA}"/>
              </a:ext>
            </a:extLst>
          </p:cNvPr>
          <p:cNvCxnSpPr>
            <a:stCxn id="10" idx="3"/>
          </p:cNvCxnSpPr>
          <p:nvPr/>
        </p:nvCxnSpPr>
        <p:spPr>
          <a:xfrm flipV="1">
            <a:off x="2168228" y="1340768"/>
            <a:ext cx="903436" cy="16858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5CA9524-179B-6840-7E4D-9CEAC62A596E}"/>
              </a:ext>
            </a:extLst>
          </p:cNvPr>
          <p:cNvCxnSpPr>
            <a:cxnSpLocks/>
            <a:stCxn id="10" idx="3"/>
          </p:cNvCxnSpPr>
          <p:nvPr/>
        </p:nvCxnSpPr>
        <p:spPr>
          <a:xfrm flipV="1">
            <a:off x="2168228" y="1757536"/>
            <a:ext cx="903436" cy="12690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74A32F0A-2B70-D88C-5B35-BE157C3C78EF}"/>
              </a:ext>
            </a:extLst>
          </p:cNvPr>
          <p:cNvCxnSpPr>
            <a:cxnSpLocks/>
            <a:stCxn id="10" idx="3"/>
          </p:cNvCxnSpPr>
          <p:nvPr/>
        </p:nvCxnSpPr>
        <p:spPr>
          <a:xfrm flipV="1">
            <a:off x="2168228" y="2436949"/>
            <a:ext cx="903436" cy="5896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02112D36-91C7-3DCA-BDFF-8263DE8EE70A}"/>
              </a:ext>
            </a:extLst>
          </p:cNvPr>
          <p:cNvCxnSpPr>
            <a:cxnSpLocks/>
            <a:stCxn id="10" idx="3"/>
          </p:cNvCxnSpPr>
          <p:nvPr/>
        </p:nvCxnSpPr>
        <p:spPr>
          <a:xfrm>
            <a:off x="2168228" y="3026569"/>
            <a:ext cx="87261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06CBE3E6-D7CF-7E00-C21F-6464C1FDD812}"/>
              </a:ext>
            </a:extLst>
          </p:cNvPr>
          <p:cNvCxnSpPr>
            <a:cxnSpLocks/>
            <a:stCxn id="10" idx="3"/>
          </p:cNvCxnSpPr>
          <p:nvPr/>
        </p:nvCxnSpPr>
        <p:spPr>
          <a:xfrm>
            <a:off x="2168228" y="3026569"/>
            <a:ext cx="872616" cy="9353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82535F31-B5FA-1778-B641-05DE418BC34D}"/>
              </a:ext>
            </a:extLst>
          </p:cNvPr>
          <p:cNvCxnSpPr>
            <a:cxnSpLocks/>
            <a:stCxn id="10" idx="3"/>
          </p:cNvCxnSpPr>
          <p:nvPr/>
        </p:nvCxnSpPr>
        <p:spPr>
          <a:xfrm>
            <a:off x="2168228" y="3026569"/>
            <a:ext cx="903436" cy="15578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1B28440F-4873-6F8F-BF3F-03C5B7E12177}"/>
              </a:ext>
            </a:extLst>
          </p:cNvPr>
          <p:cNvCxnSpPr>
            <a:cxnSpLocks/>
            <a:stCxn id="10" idx="3"/>
          </p:cNvCxnSpPr>
          <p:nvPr/>
        </p:nvCxnSpPr>
        <p:spPr>
          <a:xfrm>
            <a:off x="2168228" y="3026569"/>
            <a:ext cx="872616" cy="24906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b="1" dirty="0">
                <a:solidFill>
                  <a:srgbClr val="0070C0"/>
                </a:solidFill>
              </a:rPr>
              <a:t>CLASIFICACIÓN DE LAS EMPRESAS según factores específicos.-</a:t>
            </a:r>
            <a:endParaRPr lang="es-ES" dirty="0">
              <a:solidFill>
                <a:srgbClr val="0070C0"/>
              </a:solidFill>
            </a:endParaRPr>
          </a:p>
        </p:txBody>
      </p:sp>
      <p:sp>
        <p:nvSpPr>
          <p:cNvPr id="3" name="Marcador de contenido 2">
            <a:extLst>
              <a:ext uri="{FF2B5EF4-FFF2-40B4-BE49-F238E27FC236}">
                <a16:creationId xmlns:a16="http://schemas.microsoft.com/office/drawing/2014/main" id="{98583418-E927-3D4D-AE6D-14F9E4975978}"/>
              </a:ext>
            </a:extLst>
          </p:cNvPr>
          <p:cNvSpPr>
            <a:spLocks noGrp="1"/>
          </p:cNvSpPr>
          <p:nvPr>
            <p:ph idx="1"/>
          </p:nvPr>
        </p:nvSpPr>
        <p:spPr>
          <a:xfrm>
            <a:off x="3431704" y="1700808"/>
            <a:ext cx="6048672" cy="2313410"/>
          </a:xfrm>
        </p:spPr>
        <p:txBody>
          <a:bodyPr>
            <a:normAutofit/>
          </a:bodyPr>
          <a:lstStyle/>
          <a:p>
            <a:pPr marL="109537" indent="0">
              <a:buNone/>
            </a:pPr>
            <a:r>
              <a:rPr lang="es-PE" sz="1800" b="1" dirty="0"/>
              <a:t>1) SEGÚN LOS SECTORES PRODUCTIVOS</a:t>
            </a:r>
            <a:endParaRPr lang="es-ES_tradnl" sz="1800" dirty="0"/>
          </a:p>
          <a:p>
            <a:endParaRPr lang="es-ES_tradnl" sz="1200" dirty="0"/>
          </a:p>
          <a:p>
            <a:pPr marL="109537" indent="0">
              <a:buNone/>
            </a:pPr>
            <a:r>
              <a:rPr lang="es-PE" sz="1800" b="1" dirty="0"/>
              <a:t>2) SEGÚN LAS ACTIVIDADES ECONÓMICAS</a:t>
            </a:r>
            <a:endParaRPr lang="es-ES_tradnl" sz="1800" dirty="0"/>
          </a:p>
          <a:p>
            <a:endParaRPr lang="es-ES_tradnl" sz="1100" dirty="0"/>
          </a:p>
          <a:p>
            <a:pPr marL="109537" indent="0">
              <a:buNone/>
            </a:pPr>
            <a:r>
              <a:rPr lang="es-PE" sz="1800" b="1" dirty="0"/>
              <a:t>3) SEGÚN LA NATURALEZA JURÍDICA</a:t>
            </a:r>
            <a:endParaRPr lang="es-ES_tradnl" sz="1800" dirty="0"/>
          </a:p>
          <a:p>
            <a:pPr marL="109537" indent="0">
              <a:buNone/>
            </a:pPr>
            <a:endParaRPr lang="es-ES_tradnl" sz="1050" dirty="0"/>
          </a:p>
          <a:p>
            <a:pPr marL="109537" indent="0">
              <a:buNone/>
            </a:pPr>
            <a:r>
              <a:rPr lang="es-PE" sz="1800" b="1" dirty="0"/>
              <a:t>4) SEGÚN CRITERIO CUANTITATIVO</a:t>
            </a:r>
            <a:endParaRPr lang="es-ES_tradnl" sz="1800" dirty="0"/>
          </a:p>
        </p:txBody>
      </p:sp>
      <p:sp>
        <p:nvSpPr>
          <p:cNvPr id="5" name="Marcador de contenido 2">
            <a:extLst>
              <a:ext uri="{FF2B5EF4-FFF2-40B4-BE49-F238E27FC236}">
                <a16:creationId xmlns:a16="http://schemas.microsoft.com/office/drawing/2014/main" id="{27124C00-5E4C-3F1F-CC53-45302479D400}"/>
              </a:ext>
            </a:extLst>
          </p:cNvPr>
          <p:cNvSpPr txBox="1">
            <a:spLocks/>
          </p:cNvSpPr>
          <p:nvPr/>
        </p:nvSpPr>
        <p:spPr bwMode="auto">
          <a:xfrm>
            <a:off x="378595" y="2348880"/>
            <a:ext cx="2243646" cy="1482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Font typeface="Wingdings" charset="2"/>
              <a:buNone/>
            </a:pPr>
            <a:r>
              <a:rPr lang="es-ES" sz="1800" b="1" dirty="0"/>
              <a:t>CLASIFICACIÓN DE LA EMPRESA SEGÚN ESPECÍFICOS FACTORES</a:t>
            </a:r>
            <a:endParaRPr lang="es-ES_tradnl" sz="1800" dirty="0"/>
          </a:p>
        </p:txBody>
      </p:sp>
      <p:cxnSp>
        <p:nvCxnSpPr>
          <p:cNvPr id="8" name="Conector recto de flecha 7">
            <a:extLst>
              <a:ext uri="{FF2B5EF4-FFF2-40B4-BE49-F238E27FC236}">
                <a16:creationId xmlns:a16="http://schemas.microsoft.com/office/drawing/2014/main" id="{72DB099F-1610-89D2-492C-5FEF4CCDFC27}"/>
              </a:ext>
            </a:extLst>
          </p:cNvPr>
          <p:cNvCxnSpPr>
            <a:cxnSpLocks/>
          </p:cNvCxnSpPr>
          <p:nvPr/>
        </p:nvCxnSpPr>
        <p:spPr>
          <a:xfrm flipV="1">
            <a:off x="2622241" y="1877254"/>
            <a:ext cx="903436" cy="12690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C6655404-49F4-3F37-D38E-305C5FE7B974}"/>
              </a:ext>
            </a:extLst>
          </p:cNvPr>
          <p:cNvCxnSpPr>
            <a:cxnSpLocks/>
          </p:cNvCxnSpPr>
          <p:nvPr/>
        </p:nvCxnSpPr>
        <p:spPr>
          <a:xfrm flipV="1">
            <a:off x="2622241" y="2420888"/>
            <a:ext cx="809463" cy="72539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F969640E-2699-F1DC-4526-243632CD5DB7}"/>
              </a:ext>
            </a:extLst>
          </p:cNvPr>
          <p:cNvCxnSpPr>
            <a:cxnSpLocks/>
          </p:cNvCxnSpPr>
          <p:nvPr/>
        </p:nvCxnSpPr>
        <p:spPr>
          <a:xfrm flipV="1">
            <a:off x="2622241" y="2996952"/>
            <a:ext cx="809463" cy="1493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2D0916DE-6694-DD5B-3B02-FC1EA7C68F82}"/>
              </a:ext>
            </a:extLst>
          </p:cNvPr>
          <p:cNvCxnSpPr>
            <a:cxnSpLocks/>
          </p:cNvCxnSpPr>
          <p:nvPr/>
        </p:nvCxnSpPr>
        <p:spPr>
          <a:xfrm>
            <a:off x="2622241" y="3146287"/>
            <a:ext cx="809463" cy="28271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53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según los SECTORES PRODUCTIVOS.-</a:t>
            </a:r>
            <a:endParaRPr lang="es-ES" dirty="0">
              <a:solidFill>
                <a:srgbClr val="0070C0"/>
              </a:solidFill>
            </a:endParaRPr>
          </a:p>
        </p:txBody>
      </p:sp>
      <p:sp>
        <p:nvSpPr>
          <p:cNvPr id="6" name="CuadroTexto 5">
            <a:extLst>
              <a:ext uri="{FF2B5EF4-FFF2-40B4-BE49-F238E27FC236}">
                <a16:creationId xmlns:a16="http://schemas.microsoft.com/office/drawing/2014/main" id="{437E8791-2033-6E8E-2E75-758560C67C27}"/>
              </a:ext>
            </a:extLst>
          </p:cNvPr>
          <p:cNvSpPr txBox="1"/>
          <p:nvPr/>
        </p:nvSpPr>
        <p:spPr>
          <a:xfrm>
            <a:off x="263352" y="2204864"/>
            <a:ext cx="3080423" cy="1631216"/>
          </a:xfrm>
          <a:prstGeom prst="rect">
            <a:avLst/>
          </a:prstGeom>
          <a:noFill/>
        </p:spPr>
        <p:txBody>
          <a:bodyPr wrap="square">
            <a:spAutoFit/>
          </a:bodyPr>
          <a:lstStyle/>
          <a:p>
            <a:pPr marL="109537" indent="0">
              <a:buNone/>
            </a:pPr>
            <a:r>
              <a:rPr lang="es-PE" sz="2000" b="1" dirty="0">
                <a:latin typeface="Arial" panose="020B0604020202020204" pitchFamily="34" charset="0"/>
                <a:cs typeface="Arial" panose="020B0604020202020204" pitchFamily="34" charset="0"/>
              </a:rPr>
              <a:t>            1)</a:t>
            </a:r>
          </a:p>
          <a:p>
            <a:pPr marL="109537" indent="0">
              <a:buNone/>
            </a:pPr>
            <a:r>
              <a:rPr lang="es-PE" sz="2000" b="1" dirty="0">
                <a:latin typeface="Arial" panose="020B0604020202020204" pitchFamily="34" charset="0"/>
                <a:cs typeface="Arial" panose="020B0604020202020204" pitchFamily="34" charset="0"/>
              </a:rPr>
              <a:t>LAS EMPRESAS SEGÚN LOS SECTORES PRODUCTIVOS</a:t>
            </a:r>
            <a:endParaRPr lang="es-ES_tradnl" sz="20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A56AC71-F5D4-5A2C-B25E-8A447E330AC6}"/>
              </a:ext>
            </a:extLst>
          </p:cNvPr>
          <p:cNvSpPr txBox="1"/>
          <p:nvPr/>
        </p:nvSpPr>
        <p:spPr>
          <a:xfrm>
            <a:off x="4151784" y="1867140"/>
            <a:ext cx="2952328" cy="3416320"/>
          </a:xfrm>
          <a:prstGeom prst="rect">
            <a:avLst/>
          </a:prstGeom>
          <a:noFill/>
        </p:spPr>
        <p:txBody>
          <a:bodyPr wrap="square">
            <a:spAutoFit/>
          </a:bodyPr>
          <a:lstStyle/>
          <a:p>
            <a:pPr marL="514350" indent="-514350">
              <a:buAutoNum type="alphaLcParenR"/>
            </a:pPr>
            <a:r>
              <a:rPr lang="es-PE" sz="2400" dirty="0">
                <a:latin typeface="Arial" panose="020B0604020202020204" pitchFamily="34" charset="0"/>
                <a:cs typeface="Arial" panose="020B0604020202020204" pitchFamily="34" charset="0"/>
              </a:rPr>
              <a:t>Empresas del sector primario;</a:t>
            </a:r>
          </a:p>
          <a:p>
            <a:pPr marL="514350" indent="-514350">
              <a:buAutoNum type="alphaLcParenR"/>
            </a:pPr>
            <a:endParaRPr lang="es-PE" sz="2400" dirty="0">
              <a:latin typeface="Arial" panose="020B0604020202020204" pitchFamily="34" charset="0"/>
              <a:cs typeface="Arial" panose="020B0604020202020204" pitchFamily="34" charset="0"/>
            </a:endParaRPr>
          </a:p>
          <a:p>
            <a:pPr marL="514350" indent="-514350">
              <a:buAutoNum type="alphaLcParenR"/>
            </a:pPr>
            <a:r>
              <a:rPr lang="es-PE" sz="2400" dirty="0">
                <a:latin typeface="Arial" panose="020B0604020202020204" pitchFamily="34" charset="0"/>
                <a:cs typeface="Arial" panose="020B0604020202020204" pitchFamily="34" charset="0"/>
              </a:rPr>
              <a:t>Empresas del sector secundario; </a:t>
            </a:r>
          </a:p>
          <a:p>
            <a:pPr marL="514350" indent="-514350">
              <a:buAutoNum type="alphaLcParenR"/>
            </a:pPr>
            <a:endParaRPr lang="es-PE" sz="2400" dirty="0">
              <a:latin typeface="Arial" panose="020B0604020202020204" pitchFamily="34" charset="0"/>
              <a:cs typeface="Arial" panose="020B0604020202020204" pitchFamily="34" charset="0"/>
            </a:endParaRPr>
          </a:p>
          <a:p>
            <a:pPr marL="514350" indent="-514350">
              <a:buAutoNum type="alphaLcParenR"/>
            </a:pPr>
            <a:r>
              <a:rPr lang="es-PE" sz="2400" dirty="0">
                <a:latin typeface="Arial" panose="020B0604020202020204" pitchFamily="34" charset="0"/>
                <a:cs typeface="Arial" panose="020B0604020202020204" pitchFamily="34" charset="0"/>
              </a:rPr>
              <a:t>Empresas del sector terciario.</a:t>
            </a:r>
          </a:p>
        </p:txBody>
      </p:sp>
      <p:cxnSp>
        <p:nvCxnSpPr>
          <p:cNvPr id="12" name="Conector recto de flecha 11">
            <a:extLst>
              <a:ext uri="{FF2B5EF4-FFF2-40B4-BE49-F238E27FC236}">
                <a16:creationId xmlns:a16="http://schemas.microsoft.com/office/drawing/2014/main" id="{FA252177-8215-1130-0F28-57E851323274}"/>
              </a:ext>
            </a:extLst>
          </p:cNvPr>
          <p:cNvCxnSpPr>
            <a:cxnSpLocks/>
          </p:cNvCxnSpPr>
          <p:nvPr/>
        </p:nvCxnSpPr>
        <p:spPr>
          <a:xfrm flipV="1">
            <a:off x="2639616" y="2383668"/>
            <a:ext cx="809463" cy="7573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608B1506-4F3A-85E6-2B68-25FD715B8730}"/>
              </a:ext>
            </a:extLst>
          </p:cNvPr>
          <p:cNvCxnSpPr>
            <a:cxnSpLocks/>
          </p:cNvCxnSpPr>
          <p:nvPr/>
        </p:nvCxnSpPr>
        <p:spPr>
          <a:xfrm flipV="1">
            <a:off x="2639616" y="2991633"/>
            <a:ext cx="809463" cy="1493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EF06C973-24E1-ACC3-FAFC-C9ADAE63CF5E}"/>
              </a:ext>
            </a:extLst>
          </p:cNvPr>
          <p:cNvCxnSpPr>
            <a:cxnSpLocks/>
          </p:cNvCxnSpPr>
          <p:nvPr/>
        </p:nvCxnSpPr>
        <p:spPr>
          <a:xfrm>
            <a:off x="2639616" y="3140968"/>
            <a:ext cx="809463" cy="5661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E991E5AD-07D8-2A97-2956-6F58A67581D5}"/>
              </a:ext>
            </a:extLst>
          </p:cNvPr>
          <p:cNvSpPr txBox="1"/>
          <p:nvPr/>
        </p:nvSpPr>
        <p:spPr>
          <a:xfrm>
            <a:off x="7752184" y="692696"/>
            <a:ext cx="4320480" cy="2308324"/>
          </a:xfrm>
          <a:prstGeom prst="rect">
            <a:avLst/>
          </a:prstGeom>
          <a:solidFill>
            <a:schemeClr val="bg1"/>
          </a:solidFill>
        </p:spPr>
        <p:txBody>
          <a:bodyPr wrap="square">
            <a:spAutoFit/>
          </a:bodyPr>
          <a:lstStyle/>
          <a:p>
            <a:pPr marL="285750" indent="-285750">
              <a:buFontTx/>
              <a:buChar char="-"/>
            </a:pPr>
            <a:r>
              <a:rPr lang="es-ES" dirty="0"/>
              <a:t>Extracción y aprovechamiento de recursos naturales.</a:t>
            </a:r>
          </a:p>
          <a:p>
            <a:pPr marL="285750" indent="-285750">
              <a:buFontTx/>
              <a:buChar char="-"/>
            </a:pPr>
            <a:r>
              <a:rPr lang="es-ES" dirty="0"/>
              <a:t>Agricultura, ganadería, pesca, minería, y silvicultura</a:t>
            </a:r>
          </a:p>
          <a:p>
            <a:pPr marL="285750" indent="-285750">
              <a:buFontTx/>
              <a:buChar char="-"/>
            </a:pPr>
            <a:r>
              <a:rPr lang="es-ES" dirty="0"/>
              <a:t>Alicorp S.A.A. (alimentos); </a:t>
            </a:r>
          </a:p>
          <a:p>
            <a:pPr marL="285750" indent="-285750">
              <a:buFontTx/>
              <a:buChar char="-"/>
            </a:pPr>
            <a:r>
              <a:rPr lang="es-ES" dirty="0"/>
              <a:t>Graña y Montero S.A.A. (minería) </a:t>
            </a:r>
          </a:p>
          <a:p>
            <a:pPr marL="285750" indent="-285750">
              <a:buFontTx/>
              <a:buChar char="-"/>
            </a:pPr>
            <a:r>
              <a:rPr lang="es-ES" dirty="0"/>
              <a:t>Grupo Gloria (leche)</a:t>
            </a:r>
          </a:p>
          <a:p>
            <a:pPr marL="285750" indent="-285750">
              <a:buFontTx/>
              <a:buChar char="-"/>
            </a:pPr>
            <a:endParaRPr lang="es-PE" dirty="0"/>
          </a:p>
        </p:txBody>
      </p:sp>
      <p:cxnSp>
        <p:nvCxnSpPr>
          <p:cNvPr id="8" name="Conector recto de flecha 7">
            <a:extLst>
              <a:ext uri="{FF2B5EF4-FFF2-40B4-BE49-F238E27FC236}">
                <a16:creationId xmlns:a16="http://schemas.microsoft.com/office/drawing/2014/main" id="{0965307F-0D42-D2FB-B764-4CDD254D1EA6}"/>
              </a:ext>
            </a:extLst>
          </p:cNvPr>
          <p:cNvCxnSpPr>
            <a:cxnSpLocks/>
          </p:cNvCxnSpPr>
          <p:nvPr/>
        </p:nvCxnSpPr>
        <p:spPr>
          <a:xfrm flipV="1">
            <a:off x="6888088" y="1844824"/>
            <a:ext cx="792088" cy="2880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85029ECA-35C5-A2A4-A140-787BCA5245C6}"/>
              </a:ext>
            </a:extLst>
          </p:cNvPr>
          <p:cNvSpPr txBox="1"/>
          <p:nvPr/>
        </p:nvSpPr>
        <p:spPr>
          <a:xfrm>
            <a:off x="7752184" y="3140968"/>
            <a:ext cx="4032448" cy="923330"/>
          </a:xfrm>
          <a:prstGeom prst="rect">
            <a:avLst/>
          </a:prstGeom>
          <a:solidFill>
            <a:schemeClr val="bg1"/>
          </a:solidFill>
        </p:spPr>
        <p:txBody>
          <a:bodyPr wrap="square">
            <a:spAutoFit/>
          </a:bodyPr>
          <a:lstStyle/>
          <a:p>
            <a:pPr marL="285750" indent="-285750">
              <a:buFontTx/>
              <a:buChar char="-"/>
            </a:pPr>
            <a:r>
              <a:rPr lang="es-ES" dirty="0"/>
              <a:t>Sector industrial</a:t>
            </a:r>
          </a:p>
          <a:p>
            <a:pPr marL="285750" indent="-285750">
              <a:buFontTx/>
              <a:buChar char="-"/>
            </a:pPr>
            <a:r>
              <a:rPr lang="es-ES" dirty="0"/>
              <a:t>Fábricas textiles</a:t>
            </a:r>
          </a:p>
          <a:p>
            <a:pPr marL="285750" indent="-285750">
              <a:buFontTx/>
              <a:buChar char="-"/>
            </a:pPr>
            <a:r>
              <a:rPr lang="es-ES" dirty="0"/>
              <a:t>Plantas automotrices</a:t>
            </a:r>
            <a:endParaRPr lang="es-PE" dirty="0"/>
          </a:p>
        </p:txBody>
      </p:sp>
      <p:sp>
        <p:nvSpPr>
          <p:cNvPr id="18" name="CuadroTexto 17">
            <a:extLst>
              <a:ext uri="{FF2B5EF4-FFF2-40B4-BE49-F238E27FC236}">
                <a16:creationId xmlns:a16="http://schemas.microsoft.com/office/drawing/2014/main" id="{F2F486C0-1339-1542-759B-9066999950AC}"/>
              </a:ext>
            </a:extLst>
          </p:cNvPr>
          <p:cNvSpPr txBox="1"/>
          <p:nvPr/>
        </p:nvSpPr>
        <p:spPr>
          <a:xfrm>
            <a:off x="7824192" y="4437112"/>
            <a:ext cx="4032448" cy="923330"/>
          </a:xfrm>
          <a:prstGeom prst="rect">
            <a:avLst/>
          </a:prstGeom>
          <a:solidFill>
            <a:schemeClr val="bg1"/>
          </a:solidFill>
        </p:spPr>
        <p:txBody>
          <a:bodyPr wrap="square">
            <a:spAutoFit/>
          </a:bodyPr>
          <a:lstStyle/>
          <a:p>
            <a:pPr marL="285750" indent="-285750">
              <a:buFontTx/>
              <a:buChar char="-"/>
            </a:pPr>
            <a:r>
              <a:rPr lang="es-ES" dirty="0"/>
              <a:t>Sector Servicios</a:t>
            </a:r>
          </a:p>
          <a:p>
            <a:pPr marL="285750" indent="-285750">
              <a:buFontTx/>
              <a:buChar char="-"/>
            </a:pPr>
            <a:r>
              <a:rPr lang="es-ES" dirty="0"/>
              <a:t>Turismo</a:t>
            </a:r>
          </a:p>
          <a:p>
            <a:pPr marL="285750" indent="-285750">
              <a:buFontTx/>
              <a:buChar char="-"/>
            </a:pPr>
            <a:r>
              <a:rPr lang="es-ES" dirty="0"/>
              <a:t>Servicios Financieros</a:t>
            </a:r>
          </a:p>
        </p:txBody>
      </p:sp>
      <p:cxnSp>
        <p:nvCxnSpPr>
          <p:cNvPr id="19" name="Conector recto de flecha 18">
            <a:extLst>
              <a:ext uri="{FF2B5EF4-FFF2-40B4-BE49-F238E27FC236}">
                <a16:creationId xmlns:a16="http://schemas.microsoft.com/office/drawing/2014/main" id="{6084390C-6B91-0D77-F317-F834C38D0C1E}"/>
              </a:ext>
            </a:extLst>
          </p:cNvPr>
          <p:cNvCxnSpPr>
            <a:cxnSpLocks/>
          </p:cNvCxnSpPr>
          <p:nvPr/>
        </p:nvCxnSpPr>
        <p:spPr>
          <a:xfrm flipV="1">
            <a:off x="6888088" y="3573016"/>
            <a:ext cx="792088" cy="2880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546A38CD-AE47-7774-326F-991B125E29B4}"/>
              </a:ext>
            </a:extLst>
          </p:cNvPr>
          <p:cNvCxnSpPr>
            <a:cxnSpLocks/>
          </p:cNvCxnSpPr>
          <p:nvPr/>
        </p:nvCxnSpPr>
        <p:spPr>
          <a:xfrm flipV="1">
            <a:off x="6960096" y="4725144"/>
            <a:ext cx="792088" cy="2880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845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0009112" cy="533400"/>
          </a:xfrm>
        </p:spPr>
        <p:txBody>
          <a:bodyPr>
            <a:normAutofit/>
          </a:bodyPr>
          <a:lstStyle/>
          <a:p>
            <a:r>
              <a:rPr lang="es-ES" b="1" dirty="0">
                <a:solidFill>
                  <a:srgbClr val="0070C0"/>
                </a:solidFill>
              </a:rPr>
              <a:t>Clasificación según las ACTIVIDADES ECONÓMICAS.-</a:t>
            </a:r>
            <a:endParaRPr lang="es-ES" dirty="0">
              <a:solidFill>
                <a:srgbClr val="0070C0"/>
              </a:solidFill>
            </a:endParaRPr>
          </a:p>
        </p:txBody>
      </p:sp>
      <p:sp>
        <p:nvSpPr>
          <p:cNvPr id="6" name="CuadroTexto 5">
            <a:extLst>
              <a:ext uri="{FF2B5EF4-FFF2-40B4-BE49-F238E27FC236}">
                <a16:creationId xmlns:a16="http://schemas.microsoft.com/office/drawing/2014/main" id="{48238B79-9B48-A5F4-D265-AEEC6B355A4F}"/>
              </a:ext>
            </a:extLst>
          </p:cNvPr>
          <p:cNvSpPr txBox="1"/>
          <p:nvPr/>
        </p:nvSpPr>
        <p:spPr>
          <a:xfrm>
            <a:off x="417596" y="2348880"/>
            <a:ext cx="2870092" cy="1477328"/>
          </a:xfrm>
          <a:prstGeom prst="rect">
            <a:avLst/>
          </a:prstGeom>
          <a:noFill/>
        </p:spPr>
        <p:txBody>
          <a:bodyPr wrap="square">
            <a:spAutoFit/>
          </a:bodyPr>
          <a:lstStyle/>
          <a:p>
            <a:pPr marL="109537" indent="0">
              <a:buNone/>
            </a:pPr>
            <a:r>
              <a:rPr lang="es-PE" sz="1800" b="1" dirty="0"/>
              <a:t>              2) </a:t>
            </a:r>
          </a:p>
          <a:p>
            <a:pPr marL="109537" indent="0">
              <a:buNone/>
            </a:pPr>
            <a:r>
              <a:rPr lang="es-PE" sz="1800" b="1" dirty="0"/>
              <a:t>LAS EMPRESAS SEGÚN LAS ACTIVIDADES ECONÓMICAS</a:t>
            </a:r>
            <a:endParaRPr lang="es-ES_tradnl" sz="1800" dirty="0"/>
          </a:p>
        </p:txBody>
      </p:sp>
      <p:sp>
        <p:nvSpPr>
          <p:cNvPr id="9" name="CuadroTexto 8">
            <a:extLst>
              <a:ext uri="{FF2B5EF4-FFF2-40B4-BE49-F238E27FC236}">
                <a16:creationId xmlns:a16="http://schemas.microsoft.com/office/drawing/2014/main" id="{70764985-B09E-1BB9-6583-EB709372D818}"/>
              </a:ext>
            </a:extLst>
          </p:cNvPr>
          <p:cNvSpPr txBox="1"/>
          <p:nvPr/>
        </p:nvSpPr>
        <p:spPr>
          <a:xfrm>
            <a:off x="3863752" y="1916832"/>
            <a:ext cx="4320480" cy="2308324"/>
          </a:xfrm>
          <a:prstGeom prst="rect">
            <a:avLst/>
          </a:prstGeom>
          <a:noFill/>
        </p:spPr>
        <p:txBody>
          <a:bodyPr wrap="square">
            <a:spAutoFit/>
          </a:bodyPr>
          <a:lstStyle/>
          <a:p>
            <a:r>
              <a:rPr lang="es-PE" sz="2400" dirty="0">
                <a:latin typeface="Arial" panose="020B0604020202020204" pitchFamily="34" charset="0"/>
                <a:cs typeface="Arial" panose="020B0604020202020204" pitchFamily="34" charset="0"/>
              </a:rPr>
              <a:t>a) Empresas de producción; </a:t>
            </a:r>
          </a:p>
          <a:p>
            <a:endParaRPr lang="es-PE" sz="2400" dirty="0">
              <a:latin typeface="Arial" panose="020B0604020202020204" pitchFamily="34" charset="0"/>
              <a:cs typeface="Arial" panose="020B0604020202020204" pitchFamily="34" charset="0"/>
            </a:endParaRPr>
          </a:p>
          <a:p>
            <a:r>
              <a:rPr lang="es-PE" sz="2400" dirty="0">
                <a:latin typeface="Arial" panose="020B0604020202020204" pitchFamily="34" charset="0"/>
                <a:cs typeface="Arial" panose="020B0604020202020204" pitchFamily="34" charset="0"/>
              </a:rPr>
              <a:t>b) Empresas comerciales; </a:t>
            </a:r>
          </a:p>
          <a:p>
            <a:endParaRPr lang="es-PE" sz="2400" dirty="0">
              <a:latin typeface="Arial" panose="020B0604020202020204" pitchFamily="34" charset="0"/>
              <a:cs typeface="Arial" panose="020B0604020202020204" pitchFamily="34" charset="0"/>
            </a:endParaRPr>
          </a:p>
          <a:p>
            <a:r>
              <a:rPr lang="es-PE" sz="2400" dirty="0">
                <a:latin typeface="Arial" panose="020B0604020202020204" pitchFamily="34" charset="0"/>
                <a:cs typeface="Arial" panose="020B0604020202020204" pitchFamily="34" charset="0"/>
              </a:rPr>
              <a:t>c) Empresas de servicios. </a:t>
            </a:r>
          </a:p>
          <a:p>
            <a:endParaRPr lang="es-PE" sz="24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9535945D-0E21-0722-5B24-0B43838000C8}"/>
              </a:ext>
            </a:extLst>
          </p:cNvPr>
          <p:cNvCxnSpPr>
            <a:cxnSpLocks/>
          </p:cNvCxnSpPr>
          <p:nvPr/>
        </p:nvCxnSpPr>
        <p:spPr>
          <a:xfrm flipV="1">
            <a:off x="2766257" y="2225770"/>
            <a:ext cx="809463" cy="7573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9B264E42-1CD3-A72F-06AA-FD5F56414482}"/>
              </a:ext>
            </a:extLst>
          </p:cNvPr>
          <p:cNvCxnSpPr>
            <a:cxnSpLocks/>
          </p:cNvCxnSpPr>
          <p:nvPr/>
        </p:nvCxnSpPr>
        <p:spPr>
          <a:xfrm flipV="1">
            <a:off x="2766257" y="2833735"/>
            <a:ext cx="809463" cy="1493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1CDD020-17BB-CCE0-61B8-ADA1FD486254}"/>
              </a:ext>
            </a:extLst>
          </p:cNvPr>
          <p:cNvCxnSpPr>
            <a:cxnSpLocks/>
          </p:cNvCxnSpPr>
          <p:nvPr/>
        </p:nvCxnSpPr>
        <p:spPr>
          <a:xfrm>
            <a:off x="2766257" y="2983070"/>
            <a:ext cx="809463" cy="5661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041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289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según la NATURALEZA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1818690"/>
            <a:ext cx="1914066" cy="1754326"/>
          </a:xfrm>
          <a:prstGeom prst="rect">
            <a:avLst/>
          </a:prstGeom>
          <a:noFill/>
        </p:spPr>
        <p:txBody>
          <a:bodyPr wrap="square">
            <a:spAutoFit/>
          </a:bodyPr>
          <a:lstStyle/>
          <a:p>
            <a:r>
              <a:rPr lang="es-PE" sz="1800" b="1" dirty="0"/>
              <a:t>            3)</a:t>
            </a:r>
          </a:p>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862322"/>
          </a:xfrm>
          <a:prstGeom prst="rect">
            <a:avLst/>
          </a:prstGeom>
          <a:noFill/>
        </p:spPr>
        <p:txBody>
          <a:bodyPr wrap="square">
            <a:spAutoFit/>
          </a:bodyPr>
          <a:lstStyle/>
          <a:p>
            <a:r>
              <a:rPr lang="es-PE" sz="2000" dirty="0">
                <a:latin typeface="Arial" panose="020B0604020202020204" pitchFamily="34" charset="0"/>
                <a:cs typeface="Arial" panose="020B0604020202020204" pitchFamily="34" charset="0"/>
              </a:rPr>
              <a:t>a) Personas Naturales</a:t>
            </a: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FDB82E5-A7F0-25E6-262F-E14FE7436FDA}"/>
              </a:ext>
            </a:extLst>
          </p:cNvPr>
          <p:cNvSpPr txBox="1"/>
          <p:nvPr/>
        </p:nvSpPr>
        <p:spPr>
          <a:xfrm>
            <a:off x="9264352" y="1196752"/>
            <a:ext cx="2376264" cy="646331"/>
          </a:xfrm>
          <a:prstGeom prst="rect">
            <a:avLst/>
          </a:prstGeom>
          <a:noFill/>
        </p:spPr>
        <p:txBody>
          <a:bodyPr wrap="square">
            <a:spAutoFit/>
          </a:bodyPr>
          <a:lstStyle/>
          <a:p>
            <a:r>
              <a:rPr lang="es-PE" sz="1800" dirty="0">
                <a:latin typeface="Arial" panose="020B0604020202020204" pitchFamily="34" charset="0"/>
                <a:cs typeface="Arial" panose="020B0604020202020204" pitchFamily="34" charset="0"/>
              </a:rPr>
              <a:t>- Personas naturales con negocio</a:t>
            </a:r>
          </a:p>
        </p:txBody>
      </p:sp>
      <p:sp>
        <p:nvSpPr>
          <p:cNvPr id="8" name="CuadroTexto 7">
            <a:extLst>
              <a:ext uri="{FF2B5EF4-FFF2-40B4-BE49-F238E27FC236}">
                <a16:creationId xmlns:a16="http://schemas.microsoft.com/office/drawing/2014/main" id="{BE4BD6C1-AC30-B118-9899-77CE8363C721}"/>
              </a:ext>
            </a:extLst>
          </p:cNvPr>
          <p:cNvSpPr txBox="1"/>
          <p:nvPr/>
        </p:nvSpPr>
        <p:spPr>
          <a:xfrm>
            <a:off x="8951640" y="3835875"/>
            <a:ext cx="3312368" cy="1477328"/>
          </a:xfrm>
          <a:prstGeom prst="rect">
            <a:avLst/>
          </a:prstGeom>
          <a:noFill/>
        </p:spPr>
        <p:txBody>
          <a:bodyPr wrap="square">
            <a:spAutoFit/>
          </a:bodyPr>
          <a:lstStyle/>
          <a:p>
            <a:pPr marL="342900" indent="-342900">
              <a:buAutoNum type="arabicParenR"/>
            </a:pPr>
            <a:r>
              <a:rPr lang="es-PE" sz="1800" dirty="0">
                <a:latin typeface="Arial" panose="020B0604020202020204" pitchFamily="34" charset="0"/>
                <a:cs typeface="Arial" panose="020B0604020202020204" pitchFamily="34" charset="0"/>
              </a:rPr>
              <a:t>Sociedades Anónimas</a:t>
            </a:r>
          </a:p>
          <a:p>
            <a:pPr marL="342900" indent="-342900">
              <a:buAutoNum type="arabicParenR"/>
            </a:pPr>
            <a:r>
              <a:rPr lang="es-PE" dirty="0">
                <a:latin typeface="Arial" panose="020B0604020202020204" pitchFamily="34" charset="0"/>
                <a:cs typeface="Arial" panose="020B0604020202020204" pitchFamily="34" charset="0"/>
              </a:rPr>
              <a:t>Sociedades Colectivas</a:t>
            </a:r>
          </a:p>
          <a:p>
            <a:pPr marL="342900" indent="-342900">
              <a:buAutoNum type="arabicParenR"/>
            </a:pPr>
            <a:r>
              <a:rPr lang="es-PE" sz="1800" dirty="0">
                <a:latin typeface="Arial" panose="020B0604020202020204" pitchFamily="34" charset="0"/>
                <a:cs typeface="Arial" panose="020B0604020202020204" pitchFamily="34" charset="0"/>
              </a:rPr>
              <a:t>Sociedades de R. Ltda.</a:t>
            </a:r>
          </a:p>
          <a:p>
            <a:pPr marL="342900" indent="-342900">
              <a:buAutoNum type="arabicParenR"/>
            </a:pPr>
            <a:r>
              <a:rPr lang="es-PE" dirty="0">
                <a:latin typeface="Arial" panose="020B0604020202020204" pitchFamily="34" charset="0"/>
                <a:cs typeface="Arial" panose="020B0604020202020204" pitchFamily="34" charset="0"/>
              </a:rPr>
              <a:t>Sociedades en comandita</a:t>
            </a:r>
          </a:p>
          <a:p>
            <a:pPr marL="342900" indent="-342900">
              <a:buAutoNum type="arabicParenR"/>
            </a:pPr>
            <a:r>
              <a:rPr lang="es-PE" sz="1800" dirty="0">
                <a:latin typeface="Arial" panose="020B0604020202020204" pitchFamily="34" charset="0"/>
                <a:cs typeface="Arial" panose="020B0604020202020204" pitchFamily="34" charset="0"/>
              </a:rPr>
              <a:t>Sociedades Civiles</a:t>
            </a:r>
          </a:p>
        </p:txBody>
      </p:sp>
      <p:sp>
        <p:nvSpPr>
          <p:cNvPr id="11" name="CuadroTexto 10">
            <a:extLst>
              <a:ext uri="{FF2B5EF4-FFF2-40B4-BE49-F238E27FC236}">
                <a16:creationId xmlns:a16="http://schemas.microsoft.com/office/drawing/2014/main" id="{5414AA37-5061-E575-7A06-9ADADA95DF08}"/>
              </a:ext>
            </a:extLst>
          </p:cNvPr>
          <p:cNvSpPr txBox="1"/>
          <p:nvPr/>
        </p:nvSpPr>
        <p:spPr>
          <a:xfrm>
            <a:off x="4727848" y="692696"/>
            <a:ext cx="3825385" cy="1015663"/>
          </a:xfrm>
          <a:prstGeom prst="rect">
            <a:avLst/>
          </a:prstGeom>
          <a:noFill/>
          <a:ln>
            <a:solidFill>
              <a:srgbClr val="FF0000"/>
            </a:solidFill>
          </a:ln>
        </p:spPr>
        <p:txBody>
          <a:bodyPr wrap="square">
            <a:spAutoFit/>
          </a:bodyPr>
          <a:lstStyle/>
          <a:p>
            <a:pPr marL="285750" indent="-285750">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Conductor de negocio propio</a:t>
            </a:r>
          </a:p>
          <a:p>
            <a:pPr marL="285750" indent="-285750">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Responsable del negocio</a:t>
            </a:r>
          </a:p>
          <a:p>
            <a:pPr marL="285750" indent="-285750">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Actúa a título personal</a:t>
            </a:r>
          </a:p>
        </p:txBody>
      </p:sp>
      <p:cxnSp>
        <p:nvCxnSpPr>
          <p:cNvPr id="17" name="Conector recto de flecha 16">
            <a:extLst>
              <a:ext uri="{FF2B5EF4-FFF2-40B4-BE49-F238E27FC236}">
                <a16:creationId xmlns:a16="http://schemas.microsoft.com/office/drawing/2014/main" id="{080A380A-E989-D142-9B3E-D6C2193589F0}"/>
              </a:ext>
            </a:extLst>
          </p:cNvPr>
          <p:cNvCxnSpPr>
            <a:cxnSpLocks/>
            <a:stCxn id="11" idx="3"/>
          </p:cNvCxnSpPr>
          <p:nvPr/>
        </p:nvCxnSpPr>
        <p:spPr>
          <a:xfrm>
            <a:off x="8553233" y="1200528"/>
            <a:ext cx="567103" cy="2122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CC5DDE98-2217-D527-4F07-3E417F0B250C}"/>
              </a:ext>
            </a:extLst>
          </p:cNvPr>
          <p:cNvCxnSpPr>
            <a:cxnSpLocks/>
            <a:stCxn id="3" idx="3"/>
          </p:cNvCxnSpPr>
          <p:nvPr/>
        </p:nvCxnSpPr>
        <p:spPr>
          <a:xfrm>
            <a:off x="8553233" y="4333459"/>
            <a:ext cx="279071"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138001" y="1643121"/>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9111F638-58F1-2ED0-B684-0B9123843FBA}"/>
              </a:ext>
            </a:extLst>
          </p:cNvPr>
          <p:cNvCxnSpPr>
            <a:cxnSpLocks/>
          </p:cNvCxnSpPr>
          <p:nvPr/>
        </p:nvCxnSpPr>
        <p:spPr>
          <a:xfrm>
            <a:off x="4138001" y="3864059"/>
            <a:ext cx="445831"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BEE0C88-D144-280D-A24A-0FDE2684281A}"/>
              </a:ext>
            </a:extLst>
          </p:cNvPr>
          <p:cNvSpPr txBox="1"/>
          <p:nvPr/>
        </p:nvSpPr>
        <p:spPr>
          <a:xfrm>
            <a:off x="4727848" y="2132856"/>
            <a:ext cx="3825385" cy="4401205"/>
          </a:xfrm>
          <a:prstGeom prst="rect">
            <a:avLst/>
          </a:prstGeom>
          <a:noFill/>
          <a:ln>
            <a:solidFill>
              <a:srgbClr val="C00000"/>
            </a:solidFill>
          </a:ln>
        </p:spPr>
        <p:txBody>
          <a:bodyPr wrap="square">
            <a:spAutoFit/>
          </a:bodyPr>
          <a:lstStyle/>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Actúa no a título personal sino como empresa</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Tiene derechos y obligaciones distintos a la persona</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Puede suscribir contratos</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Puede ser representada judicialmente</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Puede ser representada extrajudicialmente</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Actúa a través de sus representantes legales (Directorio, Gerencia, etc.)</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a:t>
            </a:r>
            <a:r>
              <a:rPr lang="es-ES" sz="2000" dirty="0" err="1">
                <a:latin typeface="Arial" panose="020B0604020202020204" pitchFamily="34" charset="0"/>
                <a:cs typeface="Arial" panose="020B0604020202020204" pitchFamily="34" charset="0"/>
              </a:rPr>
              <a:t>Sunat</a:t>
            </a:r>
            <a:r>
              <a:rPr lang="es-E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56420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289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b="1" dirty="0">
                <a:solidFill>
                  <a:srgbClr val="0070C0"/>
                </a:solidFill>
              </a:rPr>
              <a:t>Empresa según la NATURALEZA JURÍDICA como PERSONA NATURAL</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1631216"/>
          </a:xfrm>
          <a:prstGeom prst="rect">
            <a:avLst/>
          </a:prstGeom>
          <a:noFill/>
        </p:spPr>
        <p:txBody>
          <a:bodyPr wrap="square">
            <a:spAutoFit/>
          </a:bodyPr>
          <a:lstStyle/>
          <a:p>
            <a:r>
              <a:rPr lang="es-PE" sz="2000" dirty="0">
                <a:latin typeface="Arial" panose="020B0604020202020204" pitchFamily="34" charset="0"/>
                <a:cs typeface="Arial" panose="020B0604020202020204" pitchFamily="34" charset="0"/>
              </a:rPr>
              <a:t>a) Personas Naturales</a:t>
            </a: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729603" y="692696"/>
            <a:ext cx="7215899" cy="5632311"/>
          </a:xfrm>
          <a:prstGeom prst="rect">
            <a:avLst/>
          </a:prstGeom>
          <a:noFill/>
        </p:spPr>
        <p:txBody>
          <a:bodyPr wrap="square">
            <a:spAutoFit/>
          </a:bodyPr>
          <a:lstStyle/>
          <a:p>
            <a:pPr algn="l">
              <a:buClr>
                <a:srgbClr val="FF0000"/>
              </a:buClr>
            </a:pPr>
            <a:r>
              <a:rPr lang="es-ES" b="1" i="0" dirty="0">
                <a:effectLst/>
                <a:latin typeface="Roboto" panose="02000000000000000000" pitchFamily="2" charset="0"/>
              </a:rPr>
              <a:t>Como persona natural con negocio</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Persona que ejerce derechos y cumple obligaciones a título personal.</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Al constituir tu negocio como Persona Natural, asumes todas obligaciones. Esto significa que aceptas asumir la responsabilidad y garantizas con tu patrimonio y bienes el pago de las deudas u obligaciones que pudiera contraer la empresa.</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algn="l">
              <a:buClr>
                <a:srgbClr val="FF0000"/>
              </a:buClr>
            </a:pPr>
            <a:r>
              <a:rPr lang="es-ES" b="0" i="0" dirty="0">
                <a:solidFill>
                  <a:srgbClr val="333333"/>
                </a:solidFill>
                <a:effectLst/>
                <a:latin typeface="Roboto" panose="02000000000000000000" pitchFamily="2" charset="0"/>
              </a:rPr>
              <a:t>Te conviene elegir Persona Natural cuando:</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Vas a iniciar negocios pequeños como bodegas, juguerías, peluquerías, zapaterías, bazares, entre otros.</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Realizas actividades que están comprendidas en el Nuevo RUS (Régimen Único Simplificado) o tienes negocios en donde tus clientes van a ser principalmente personas, no empresas.</a:t>
            </a:r>
          </a:p>
          <a:p>
            <a:pPr marL="285750" indent="-285750" algn="l">
              <a:buClr>
                <a:srgbClr val="FF0000"/>
              </a:buClr>
              <a:buFont typeface="Wingdings" panose="05000000000000000000" pitchFamily="2" charset="2"/>
              <a:buChar char="§"/>
            </a:pPr>
            <a:endParaRPr lang="es-ES" b="0" i="0" dirty="0">
              <a:solidFill>
                <a:srgbClr val="333333"/>
              </a:solidFill>
              <a:effectLst/>
              <a:latin typeface="Roboto" panose="02000000000000000000" pitchFamily="2" charset="0"/>
            </a:endParaRP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Quieres hacer negocios en los que tu exposición al riesgo (responsabilidad ilimitada) ante posibles deudas u obligaciones con terceros sea manejable considerando tu patrimonio personal.</a:t>
            </a:r>
          </a:p>
          <a:p>
            <a:pPr algn="l">
              <a:buClr>
                <a:srgbClr val="FF0000"/>
              </a:buClr>
            </a:pPr>
            <a:r>
              <a:rPr lang="es-ES" dirty="0">
                <a:solidFill>
                  <a:srgbClr val="333333"/>
                </a:solidFill>
                <a:latin typeface="Roboto" panose="02000000000000000000" pitchFamily="2" charset="0"/>
              </a:rPr>
              <a:t>     (</a:t>
            </a:r>
            <a:r>
              <a:rPr lang="es-ES" dirty="0" err="1">
                <a:solidFill>
                  <a:srgbClr val="333333"/>
                </a:solidFill>
                <a:latin typeface="Roboto" panose="02000000000000000000" pitchFamily="2" charset="0"/>
              </a:rPr>
              <a:t>Sunat</a:t>
            </a:r>
            <a:r>
              <a:rPr lang="es-ES" dirty="0">
                <a:solidFill>
                  <a:srgbClr val="333333"/>
                </a:solidFill>
                <a:latin typeface="Roboto" panose="02000000000000000000" pitchFamily="2" charset="0"/>
              </a:rPr>
              <a:t>)</a:t>
            </a: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138001" y="1643121"/>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330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550349" y="555059"/>
            <a:ext cx="7395153" cy="6186309"/>
          </a:xfrm>
          <a:prstGeom prst="rect">
            <a:avLst/>
          </a:prstGeom>
          <a:noFill/>
        </p:spPr>
        <p:txBody>
          <a:bodyPr wrap="square">
            <a:spAutoFit/>
          </a:bodyPr>
          <a:lstStyle/>
          <a:p>
            <a:pPr algn="l">
              <a:buClr>
                <a:srgbClr val="FF0000"/>
              </a:buClr>
            </a:pPr>
            <a:r>
              <a:rPr lang="es-ES" b="1" i="0" dirty="0">
                <a:effectLst/>
                <a:latin typeface="Roboto" panose="02000000000000000000" pitchFamily="2" charset="0"/>
              </a:rPr>
              <a:t>Como persona jurídica</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Es una entidad </a:t>
            </a:r>
            <a:r>
              <a:rPr lang="es-ES" b="1" i="0" dirty="0">
                <a:solidFill>
                  <a:srgbClr val="333333"/>
                </a:solidFill>
                <a:effectLst/>
                <a:latin typeface="Roboto" panose="02000000000000000000" pitchFamily="2" charset="0"/>
              </a:rPr>
              <a:t>conformada por una, </a:t>
            </a:r>
            <a:r>
              <a:rPr lang="es-ES" i="0" dirty="0">
                <a:solidFill>
                  <a:srgbClr val="333333"/>
                </a:solidFill>
                <a:effectLst/>
                <a:latin typeface="Roboto" panose="02000000000000000000" pitchFamily="2" charset="0"/>
              </a:rPr>
              <a:t>dos o más </a:t>
            </a:r>
            <a:r>
              <a:rPr lang="es-ES" b="0" i="0" dirty="0">
                <a:solidFill>
                  <a:srgbClr val="333333"/>
                </a:solidFill>
                <a:effectLst/>
                <a:latin typeface="Roboto" panose="02000000000000000000" pitchFamily="2" charset="0"/>
              </a:rPr>
              <a:t>personas que ejerce derechos y cumple obligaciones a nombre de la empresa creada.</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Cuando abres un negocio como Persona Jurídica, es la </a:t>
            </a:r>
            <a:r>
              <a:rPr lang="es-ES" b="1" i="0" dirty="0">
                <a:solidFill>
                  <a:srgbClr val="333333"/>
                </a:solidFill>
                <a:effectLst/>
                <a:latin typeface="Roboto" panose="02000000000000000000" pitchFamily="2" charset="0"/>
              </a:rPr>
              <a:t>empresa</a:t>
            </a:r>
            <a:r>
              <a:rPr lang="es-ES" b="0" i="0" dirty="0">
                <a:solidFill>
                  <a:srgbClr val="333333"/>
                </a:solidFill>
                <a:effectLst/>
                <a:latin typeface="Roboto" panose="02000000000000000000" pitchFamily="2" charset="0"/>
              </a:rPr>
              <a:t> y no tú personalmente quien </a:t>
            </a:r>
            <a:r>
              <a:rPr lang="es-ES" b="1" i="0" dirty="0">
                <a:solidFill>
                  <a:srgbClr val="333333"/>
                </a:solidFill>
                <a:effectLst/>
                <a:latin typeface="Roboto" panose="02000000000000000000" pitchFamily="2" charset="0"/>
              </a:rPr>
              <a:t>asume las obligaciones</a:t>
            </a:r>
            <a:r>
              <a:rPr lang="es-ES" b="0" i="0" dirty="0">
                <a:solidFill>
                  <a:srgbClr val="333333"/>
                </a:solidFill>
                <a:effectLst/>
                <a:latin typeface="Roboto" panose="02000000000000000000" pitchFamily="2" charset="0"/>
              </a:rPr>
              <a:t>. Esto implica que las deudas u obligaciones que pueda contraer la empresa están garantizadas y se limitan solo a los </a:t>
            </a:r>
            <a:r>
              <a:rPr lang="es-ES" b="1" i="0" dirty="0">
                <a:solidFill>
                  <a:srgbClr val="333333"/>
                </a:solidFill>
                <a:effectLst/>
                <a:latin typeface="Roboto" panose="02000000000000000000" pitchFamily="2" charset="0"/>
              </a:rPr>
              <a:t>bienes que estén registrados </a:t>
            </a:r>
            <a:r>
              <a:rPr lang="es-ES" b="0" i="0" dirty="0">
                <a:solidFill>
                  <a:srgbClr val="333333"/>
                </a:solidFill>
                <a:effectLst/>
                <a:latin typeface="Roboto" panose="02000000000000000000" pitchFamily="2" charset="0"/>
              </a:rPr>
              <a:t>a su nombre.</a:t>
            </a:r>
          </a:p>
          <a:p>
            <a:pPr algn="l">
              <a:buClr>
                <a:srgbClr val="FF0000"/>
              </a:buClr>
            </a:pPr>
            <a:endParaRPr lang="es-ES" b="0" i="0" dirty="0">
              <a:solidFill>
                <a:srgbClr val="333333"/>
              </a:solidFill>
              <a:effectLst/>
              <a:latin typeface="Roboto" panose="02000000000000000000" pitchFamily="2" charset="0"/>
            </a:endParaRPr>
          </a:p>
          <a:p>
            <a:pPr algn="l">
              <a:buClr>
                <a:srgbClr val="FF0000"/>
              </a:buClr>
            </a:pPr>
            <a:r>
              <a:rPr lang="es-ES" b="0" i="0" dirty="0">
                <a:solidFill>
                  <a:srgbClr val="333333"/>
                </a:solidFill>
                <a:effectLst/>
                <a:latin typeface="Roboto" panose="02000000000000000000" pitchFamily="2" charset="0"/>
              </a:rPr>
              <a:t>Te conviene elegir Persona Jurídica cuando:</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Necesitas mayor </a:t>
            </a:r>
            <a:r>
              <a:rPr lang="es-ES" b="1" i="0" dirty="0">
                <a:solidFill>
                  <a:srgbClr val="333333"/>
                </a:solidFill>
                <a:effectLst/>
                <a:latin typeface="Roboto" panose="02000000000000000000" pitchFamily="2" charset="0"/>
              </a:rPr>
              <a:t>reputación en el mercado </a:t>
            </a:r>
            <a:r>
              <a:rPr lang="es-ES" b="0" i="0" dirty="0">
                <a:solidFill>
                  <a:srgbClr val="333333"/>
                </a:solidFill>
                <a:effectLst/>
                <a:latin typeface="Roboto" panose="02000000000000000000" pitchFamily="2" charset="0"/>
              </a:rPr>
              <a:t>y quieres tener clientes más grandes o importantes (empresas).</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Necesitas </a:t>
            </a:r>
            <a:r>
              <a:rPr lang="es-ES" b="1" i="0" dirty="0">
                <a:solidFill>
                  <a:srgbClr val="333333"/>
                </a:solidFill>
                <a:effectLst/>
                <a:latin typeface="Roboto" panose="02000000000000000000" pitchFamily="2" charset="0"/>
              </a:rPr>
              <a:t>acceder a créditos o préstamos en bancos </a:t>
            </a:r>
            <a:r>
              <a:rPr lang="es-ES" b="0" i="0" dirty="0">
                <a:solidFill>
                  <a:srgbClr val="333333"/>
                </a:solidFill>
                <a:effectLst/>
                <a:latin typeface="Roboto" panose="02000000000000000000" pitchFamily="2" charset="0"/>
              </a:rPr>
              <a:t>y entidades financieras en mejores condiciones.</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Quieres asegurarte de que si algo sale mal en tu negocio, </a:t>
            </a:r>
            <a:r>
              <a:rPr lang="es-ES" b="1" i="0" dirty="0">
                <a:solidFill>
                  <a:srgbClr val="333333"/>
                </a:solidFill>
                <a:effectLst/>
                <a:latin typeface="Roboto" panose="02000000000000000000" pitchFamily="2" charset="0"/>
              </a:rPr>
              <a:t>se afecten los fondos o bienes de la empresa, no tus bienes </a:t>
            </a:r>
            <a:r>
              <a:rPr lang="es-ES" b="0" i="0" dirty="0">
                <a:solidFill>
                  <a:srgbClr val="333333"/>
                </a:solidFill>
                <a:effectLst/>
                <a:latin typeface="Roboto" panose="02000000000000000000" pitchFamily="2" charset="0"/>
              </a:rPr>
              <a:t>personales.</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Necesitas que ingresen </a:t>
            </a:r>
            <a:r>
              <a:rPr lang="es-ES" b="1" i="0" dirty="0">
                <a:solidFill>
                  <a:srgbClr val="333333"/>
                </a:solidFill>
                <a:effectLst/>
                <a:latin typeface="Roboto" panose="02000000000000000000" pitchFamily="2" charset="0"/>
              </a:rPr>
              <a:t>inversionistas</a:t>
            </a:r>
            <a:r>
              <a:rPr lang="es-ES" b="0" i="0" dirty="0">
                <a:solidFill>
                  <a:srgbClr val="333333"/>
                </a:solidFill>
                <a:effectLst/>
                <a:latin typeface="Roboto" panose="02000000000000000000" pitchFamily="2" charset="0"/>
              </a:rPr>
              <a:t> o más socios que contribuyan con tu empresa, pues es más fácil transferir participaciones.</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Piensas que, eventualmente, puedes </a:t>
            </a:r>
            <a:r>
              <a:rPr lang="es-ES" b="1" i="0" dirty="0">
                <a:solidFill>
                  <a:srgbClr val="333333"/>
                </a:solidFill>
                <a:effectLst/>
                <a:latin typeface="Roboto" panose="02000000000000000000" pitchFamily="2" charset="0"/>
              </a:rPr>
              <a:t>vender tu negocio </a:t>
            </a:r>
            <a:r>
              <a:rPr lang="es-ES" b="0" i="0" dirty="0">
                <a:solidFill>
                  <a:srgbClr val="333333"/>
                </a:solidFill>
                <a:effectLst/>
                <a:latin typeface="Roboto" panose="02000000000000000000" pitchFamily="2" charset="0"/>
              </a:rPr>
              <a:t>o disolverlo luego de un tiempo. En ese caso, es más fácil hacerlo como Persona Jurídica (</a:t>
            </a:r>
            <a:r>
              <a:rPr lang="es-ES" b="0" i="0" dirty="0" err="1">
                <a:solidFill>
                  <a:srgbClr val="333333"/>
                </a:solidFill>
                <a:effectLst/>
                <a:latin typeface="Roboto" panose="02000000000000000000" pitchFamily="2" charset="0"/>
              </a:rPr>
              <a:t>Sunat</a:t>
            </a:r>
            <a:r>
              <a:rPr lang="es-ES" b="0" i="0" dirty="0">
                <a:solidFill>
                  <a:srgbClr val="333333"/>
                </a:solidFill>
                <a:effectLst/>
                <a:latin typeface="Roboto" panose="02000000000000000000" pitchFamily="2" charset="0"/>
              </a:rPr>
              <a:t>)</a:t>
            </a:r>
            <a:endParaRPr lang="es-ES" dirty="0">
              <a:solidFill>
                <a:srgbClr val="333333"/>
              </a:solidFill>
              <a:latin typeface="Roboto" panose="02000000000000000000" pitchFamily="2" charset="0"/>
            </a:endParaRP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3901632" y="2686752"/>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944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B8A5374C-883E-7BFF-5646-3935A17F2DFA}"/>
              </a:ext>
            </a:extLst>
          </p:cNvPr>
          <p:cNvSpPr/>
          <p:nvPr/>
        </p:nvSpPr>
        <p:spPr>
          <a:xfrm>
            <a:off x="0" y="0"/>
            <a:ext cx="1034447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96328" y="1700467"/>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AS SOCIEDADES EMPRESARIALES</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19336" y="92754"/>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2783632" y="3573016"/>
            <a:ext cx="5472608"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srgbClr val="FFC000"/>
                </a:solidFill>
                <a:effectLst/>
                <a:uLnTx/>
                <a:uFillTx/>
                <a:latin typeface="Trebuchet MS" panose="020B0603020202020204"/>
                <a:ea typeface="+mn-ea"/>
                <a:cs typeface="+mn-cs"/>
              </a:rPr>
              <a:t>Nociones preliminares</a:t>
            </a:r>
            <a:endParaRPr kumimoji="0" lang="es-PE" sz="2000" b="0" i="0" u="none" strike="noStrike" kern="1200" cap="none" spc="0" normalizeH="0" baseline="0" noProof="0" dirty="0">
              <a:ln>
                <a:noFill/>
              </a:ln>
              <a:solidFill>
                <a:srgbClr val="FFC000"/>
              </a:solidFill>
              <a:effectLst/>
              <a:uLnTx/>
              <a:uFillTx/>
              <a:latin typeface="Georgia"/>
              <a:ea typeface="+mn-ea"/>
              <a:cs typeface="+mn-cs"/>
            </a:endParaRPr>
          </a:p>
        </p:txBody>
      </p:sp>
    </p:spTree>
    <p:extLst>
      <p:ext uri="{BB962C8B-B14F-4D97-AF65-F5344CB8AC3E}">
        <p14:creationId xmlns:p14="http://schemas.microsoft.com/office/powerpoint/2010/main" val="2289033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655841" y="1302766"/>
            <a:ext cx="6555928" cy="4247317"/>
          </a:xfrm>
          <a:prstGeom prst="rect">
            <a:avLst/>
          </a:prstGeom>
          <a:noFill/>
        </p:spPr>
        <p:txBody>
          <a:bodyPr wrap="square">
            <a:spAutoFit/>
          </a:bodyPr>
          <a:lstStyle/>
          <a:p>
            <a:pPr algn="l"/>
            <a:r>
              <a:rPr lang="es-ES" b="1" i="0" dirty="0">
                <a:effectLst/>
                <a:latin typeface="Roboto" panose="02000000000000000000" pitchFamily="2" charset="0"/>
              </a:rPr>
              <a:t>Proceso para constituir una empresa (Persona Jurídica)</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1) Búsqueda y reserva de nombre </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2) Elaboración del Acto Constitutivo (Minuta)</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3) Abono de capital y bienes</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4) Elaboración de Escritura Pública</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5) Inscripción en Registros Públicos</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6) Inscripción al RUC para Persona Jurídica</a:t>
            </a:r>
          </a:p>
          <a:p>
            <a:pPr algn="l">
              <a:buClr>
                <a:srgbClr val="FF0000"/>
              </a:buClr>
            </a:pPr>
            <a:r>
              <a:rPr lang="es-ES" dirty="0">
                <a:solidFill>
                  <a:srgbClr val="333333"/>
                </a:solidFill>
                <a:latin typeface="Roboto" panose="02000000000000000000" pitchFamily="2" charset="0"/>
              </a:rPr>
              <a:t>	  (</a:t>
            </a:r>
            <a:r>
              <a:rPr lang="es-ES" dirty="0" err="1">
                <a:solidFill>
                  <a:srgbClr val="333333"/>
                </a:solidFill>
                <a:latin typeface="Roboto" panose="02000000000000000000" pitchFamily="2" charset="0"/>
              </a:rPr>
              <a:t>Sunat</a:t>
            </a:r>
            <a:r>
              <a:rPr lang="es-ES" dirty="0">
                <a:solidFill>
                  <a:srgbClr val="333333"/>
                </a:solidFill>
                <a:latin typeface="Roboto" panose="02000000000000000000" pitchFamily="2" charset="0"/>
              </a:rPr>
              <a:t>)</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083767" y="3306124"/>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0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655840" y="875698"/>
            <a:ext cx="6555928" cy="6186309"/>
          </a:xfrm>
          <a:prstGeom prst="rect">
            <a:avLst/>
          </a:prstGeom>
          <a:noFill/>
        </p:spPr>
        <p:txBody>
          <a:bodyPr wrap="square">
            <a:spAutoFit/>
          </a:bodyPr>
          <a:lstStyle/>
          <a:p>
            <a:pPr algn="l"/>
            <a:r>
              <a:rPr lang="es-ES" b="1" i="0" dirty="0">
                <a:effectLst/>
                <a:latin typeface="Roboto" panose="02000000000000000000" pitchFamily="2" charset="0"/>
              </a:rPr>
              <a:t>Proceso para constituir una empresa (Persona Jurídica)</a:t>
            </a: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1) Búsqueda y reserva de nombre </a:t>
            </a:r>
          </a:p>
          <a:p>
            <a:pPr marL="285750" indent="-285750" algn="l">
              <a:buClr>
                <a:srgbClr val="FF0000"/>
              </a:buClr>
              <a:buFont typeface="Wingdings" panose="05000000000000000000" pitchFamily="2" charset="2"/>
              <a:buChar char="§"/>
            </a:pPr>
            <a:endParaRPr lang="es-ES" b="1" i="0" dirty="0">
              <a:solidFill>
                <a:srgbClr val="333333"/>
              </a:solidFill>
              <a:effectLst/>
              <a:latin typeface="Roboto" panose="02000000000000000000" pitchFamily="2" charset="0"/>
            </a:endParaRPr>
          </a:p>
          <a:p>
            <a:pPr algn="l">
              <a:buClr>
                <a:srgbClr val="FF0000"/>
              </a:buClr>
            </a:pPr>
            <a:r>
              <a:rPr lang="es-ES" b="1" i="0" dirty="0">
                <a:solidFill>
                  <a:srgbClr val="26292E"/>
                </a:solidFill>
                <a:effectLst/>
                <a:latin typeface="Roboto" panose="02000000000000000000" pitchFamily="2" charset="0"/>
              </a:rPr>
              <a:t>Buscar y reservar el nombre de una empresa en la Sunarp</a:t>
            </a:r>
          </a:p>
          <a:p>
            <a:pPr marL="285750" indent="-285750" algn="l">
              <a:buClr>
                <a:srgbClr val="FF0000"/>
              </a:buClr>
              <a:buFont typeface="Wingdings" panose="05000000000000000000" pitchFamily="2" charset="2"/>
              <a:buChar char="§"/>
            </a:pPr>
            <a:r>
              <a:rPr lang="es-ES" b="0" i="0" dirty="0">
                <a:effectLst/>
                <a:latin typeface="Roboto" panose="02000000000000000000" pitchFamily="2" charset="0"/>
              </a:rPr>
              <a:t>La reserva de nombre es un paso previo a la constitución de una empresa. No es un trámite obligatorio, pero sí recomendable para facilitar la inscripción de la empresa en el </a:t>
            </a:r>
            <a:r>
              <a:rPr lang="es-ES" b="1" i="0" dirty="0">
                <a:effectLst/>
                <a:latin typeface="Roboto" panose="02000000000000000000" pitchFamily="2" charset="0"/>
              </a:rPr>
              <a:t>Registro de Personas Jurídicas de la Sunarp</a:t>
            </a:r>
            <a:r>
              <a:rPr lang="es-ES" b="0" i="0" dirty="0">
                <a:effectLst/>
                <a:latin typeface="Roboto" panose="02000000000000000000" pitchFamily="2" charset="0"/>
              </a:rPr>
              <a:t>.</a:t>
            </a:r>
          </a:p>
          <a:p>
            <a:pPr marL="285750" indent="-285750" algn="l">
              <a:buClr>
                <a:srgbClr val="FF0000"/>
              </a:buClr>
              <a:buFont typeface="Wingdings" panose="05000000000000000000" pitchFamily="2" charset="2"/>
              <a:buChar char="§"/>
            </a:pPr>
            <a:r>
              <a:rPr lang="es-ES" b="0" i="0" dirty="0">
                <a:effectLst/>
                <a:latin typeface="Roboto" panose="02000000000000000000" pitchFamily="2" charset="0"/>
              </a:rPr>
              <a:t>Durante la calificación de la Reserva de Nombre, el Registrador Público tiene que verificar si existe alguna igualdad o coincidencia con otro nombre, denominación, completa o abreviada, o razón social solicitados antes.</a:t>
            </a:r>
          </a:p>
          <a:p>
            <a:pPr marL="285750" indent="-285750" algn="l">
              <a:buClr>
                <a:srgbClr val="FF0000"/>
              </a:buClr>
              <a:buFont typeface="Wingdings" panose="05000000000000000000" pitchFamily="2" charset="2"/>
              <a:buChar char="§"/>
            </a:pPr>
            <a:endParaRPr lang="es-ES" dirty="0">
              <a:solidFill>
                <a:srgbClr val="26292E"/>
              </a:solidFill>
              <a:latin typeface="Roboto" panose="02000000000000000000" pitchFamily="2" charset="0"/>
            </a:endParaRPr>
          </a:p>
          <a:p>
            <a:pPr algn="l">
              <a:buClr>
                <a:srgbClr val="FF0000"/>
              </a:buClr>
            </a:pPr>
            <a:r>
              <a:rPr lang="es-ES" b="1" i="0" dirty="0">
                <a:solidFill>
                  <a:srgbClr val="26292E"/>
                </a:solidFill>
                <a:effectLst/>
                <a:latin typeface="Roboto" panose="02000000000000000000" pitchFamily="2" charset="0"/>
              </a:rPr>
              <a:t>Requisitos</a:t>
            </a:r>
          </a:p>
          <a:p>
            <a:pPr marL="285750" indent="-285750" algn="l">
              <a:buClr>
                <a:srgbClr val="FF0000"/>
              </a:buClr>
              <a:buFont typeface="Wingdings" panose="05000000000000000000" pitchFamily="2" charset="2"/>
              <a:buChar char="§"/>
            </a:pPr>
            <a:r>
              <a:rPr lang="es-ES" b="0" i="0" dirty="0">
                <a:solidFill>
                  <a:srgbClr val="26292E"/>
                </a:solidFill>
                <a:effectLst/>
                <a:latin typeface="Roboto" panose="02000000000000000000" pitchFamily="2" charset="0"/>
              </a:rPr>
              <a:t>DNI o Pasaporte. </a:t>
            </a:r>
          </a:p>
          <a:p>
            <a:pPr marL="285750" indent="-285750" algn="l">
              <a:buClr>
                <a:srgbClr val="FF0000"/>
              </a:buClr>
              <a:buFont typeface="Wingdings" panose="05000000000000000000" pitchFamily="2" charset="2"/>
              <a:buChar char="§"/>
            </a:pPr>
            <a:r>
              <a:rPr lang="es-ES" b="0" i="0" dirty="0">
                <a:solidFill>
                  <a:srgbClr val="26292E"/>
                </a:solidFill>
                <a:effectLst/>
                <a:latin typeface="Roboto" panose="02000000000000000000" pitchFamily="2" charset="0"/>
              </a:rPr>
              <a:t>Si el representante legal es extranjero, debe presentar su Carnet de Extranjería vigente. (</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El costo del derecho de trámite es de </a:t>
            </a:r>
            <a:r>
              <a:rPr lang="es-ES" b="1" i="0" dirty="0">
                <a:effectLst/>
                <a:latin typeface="Roboto" panose="02000000000000000000" pitchFamily="2" charset="0"/>
              </a:rPr>
              <a:t>S/ 24.00</a:t>
            </a:r>
            <a:r>
              <a:rPr lang="es-ES" b="0" i="0" dirty="0">
                <a:solidFill>
                  <a:srgbClr val="333333"/>
                </a:solidFill>
                <a:effectLst/>
                <a:latin typeface="Roboto" panose="02000000000000000000" pitchFamily="2" charset="0"/>
              </a:rPr>
              <a:t>.</a:t>
            </a:r>
            <a:endParaRPr lang="es-ES" b="0" i="0" dirty="0">
              <a:solidFill>
                <a:srgbClr val="26292E"/>
              </a:solidFill>
              <a:effectLst/>
              <a:latin typeface="Roboto" panose="02000000000000000000" pitchFamily="2" charset="0"/>
            </a:endParaRPr>
          </a:p>
          <a:p>
            <a:pPr marL="285750" indent="-285750" algn="l">
              <a:buClr>
                <a:srgbClr val="FF0000"/>
              </a:buClr>
              <a:buFont typeface="Wingdings" panose="05000000000000000000" pitchFamily="2" charset="2"/>
              <a:buChar char="§"/>
            </a:pPr>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Formulario de solicitud de Reserva de nombre de Persona Jurídica</a:t>
            </a:r>
            <a:endParaRPr lang="es-ES" b="0" i="0" u="sng" dirty="0">
              <a:solidFill>
                <a:srgbClr val="0056AC"/>
              </a:solidFill>
              <a:effectLst/>
              <a:latin typeface="Roboto" panose="02000000000000000000" pitchFamily="2" charset="0"/>
            </a:endParaRPr>
          </a:p>
          <a:p>
            <a:pPr algn="l">
              <a:buFont typeface="Arial" panose="020B0604020202020204" pitchFamily="34" charset="0"/>
              <a:buChar char="•"/>
            </a:pPr>
            <a:r>
              <a:rPr lang="es-ES" b="0" i="0" dirty="0">
                <a:solidFill>
                  <a:srgbClr val="26292E"/>
                </a:solidFill>
                <a:effectLst/>
                <a:latin typeface="Roboto" panose="02000000000000000000" pitchFamily="2" charset="0"/>
              </a:rPr>
              <a:t>(</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a:t>
            </a:r>
            <a:endParaRPr lang="es-ES" dirty="0">
              <a:solidFill>
                <a:srgbClr val="333333"/>
              </a:solidFill>
              <a:latin typeface="Roboto" panose="02000000000000000000" pitchFamily="2" charset="0"/>
            </a:endParaRP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083767" y="3306124"/>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579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496115" y="2014472"/>
            <a:ext cx="2571681" cy="3139321"/>
          </a:xfrm>
          <a:prstGeom prst="rect">
            <a:avLst/>
          </a:prstGeom>
          <a:noFill/>
        </p:spPr>
        <p:txBody>
          <a:bodyPr wrap="square">
            <a:spAutoFit/>
          </a:bodyPr>
          <a:lstStyle/>
          <a:p>
            <a:pPr algn="l"/>
            <a:r>
              <a:rPr lang="es-ES" b="1" i="0" dirty="0">
                <a:effectLst/>
                <a:latin typeface="Roboto" panose="02000000000000000000" pitchFamily="2" charset="0"/>
              </a:rPr>
              <a:t>Proceso para constituir una empresa (Persona Jurídica)</a:t>
            </a: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1) Búsqueda y reserva de nombre </a:t>
            </a:r>
          </a:p>
          <a:p>
            <a:pPr marL="285750" indent="-285750" algn="l">
              <a:buClr>
                <a:srgbClr val="FF0000"/>
              </a:buClr>
              <a:buFont typeface="Wingdings" panose="05000000000000000000" pitchFamily="2" charset="2"/>
              <a:buChar char="§"/>
            </a:pPr>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Formulario de solicitud de Reserva de nombre de Persona Jurídica</a:t>
            </a:r>
            <a:endParaRPr lang="es-ES" b="0" i="0" u="sng" dirty="0">
              <a:solidFill>
                <a:srgbClr val="0056AC"/>
              </a:solidFill>
              <a:effectLst/>
              <a:latin typeface="Roboto" panose="02000000000000000000" pitchFamily="2" charset="0"/>
            </a:endParaRPr>
          </a:p>
          <a:p>
            <a:pPr algn="l">
              <a:buFont typeface="Arial" panose="020B0604020202020204" pitchFamily="34" charset="0"/>
              <a:buChar char="•"/>
            </a:pPr>
            <a:r>
              <a:rPr lang="es-ES" b="0" i="0" dirty="0">
                <a:solidFill>
                  <a:srgbClr val="26292E"/>
                </a:solidFill>
                <a:effectLst/>
                <a:latin typeface="Roboto" panose="02000000000000000000" pitchFamily="2" charset="0"/>
              </a:rPr>
              <a:t>(</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a:t>
            </a:r>
            <a:endParaRPr lang="es-ES" dirty="0">
              <a:solidFill>
                <a:srgbClr val="333333"/>
              </a:solidFill>
              <a:latin typeface="Roboto" panose="02000000000000000000" pitchFamily="2" charset="0"/>
            </a:endParaRP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083767" y="3306124"/>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80CADAE6-6196-6983-2A92-24227987A80B}"/>
              </a:ext>
            </a:extLst>
          </p:cNvPr>
          <p:cNvPicPr>
            <a:picLocks noChangeAspect="1"/>
          </p:cNvPicPr>
          <p:nvPr/>
        </p:nvPicPr>
        <p:blipFill>
          <a:blip r:embed="rId3"/>
          <a:stretch>
            <a:fillRect/>
          </a:stretch>
        </p:blipFill>
        <p:spPr>
          <a:xfrm>
            <a:off x="7307484" y="530526"/>
            <a:ext cx="4644828" cy="6138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7878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745792" y="1414308"/>
            <a:ext cx="1333984"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270403" y="692695"/>
            <a:ext cx="7979500" cy="923330"/>
          </a:xfrm>
          <a:prstGeom prst="rect">
            <a:avLst/>
          </a:prstGeom>
          <a:noFill/>
        </p:spPr>
        <p:txBody>
          <a:bodyPr wrap="square">
            <a:spAutoFit/>
          </a:bodyPr>
          <a:lstStyle/>
          <a:p>
            <a:pPr algn="l"/>
            <a:r>
              <a:rPr lang="es-ES" b="1" i="0" dirty="0">
                <a:effectLst/>
                <a:latin typeface="Roboto" panose="02000000000000000000" pitchFamily="2" charset="0"/>
              </a:rPr>
              <a:t>Proceso para constituir una empresa (Persona Jurídica)</a:t>
            </a: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1) Búsqueda y reserva de nombre </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Formulario de solicitud de Reserva de nombre de Persona Jurídica</a:t>
            </a:r>
            <a:r>
              <a:rPr lang="es-ES" b="0" i="0" u="sng" dirty="0">
                <a:solidFill>
                  <a:srgbClr val="0056AC"/>
                </a:solidFill>
                <a:effectLst/>
                <a:latin typeface="Roboto" panose="02000000000000000000" pitchFamily="2" charset="0"/>
              </a:rPr>
              <a:t> </a:t>
            </a:r>
            <a:r>
              <a:rPr lang="es-ES" b="0" i="0" dirty="0">
                <a:solidFill>
                  <a:srgbClr val="26292E"/>
                </a:solidFill>
                <a:effectLst/>
                <a:latin typeface="Roboto" panose="02000000000000000000" pitchFamily="2" charset="0"/>
              </a:rPr>
              <a:t>(</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a:t>
            </a:r>
            <a:endParaRPr lang="es-ES" dirty="0">
              <a:solidFill>
                <a:srgbClr val="333333"/>
              </a:solidFill>
              <a:latin typeface="Roboto" panose="02000000000000000000" pitchFamily="2" charset="0"/>
            </a:endParaRPr>
          </a:p>
        </p:txBody>
      </p:sp>
      <p:pic>
        <p:nvPicPr>
          <p:cNvPr id="8" name="Imagen 7">
            <a:extLst>
              <a:ext uri="{FF2B5EF4-FFF2-40B4-BE49-F238E27FC236}">
                <a16:creationId xmlns:a16="http://schemas.microsoft.com/office/drawing/2014/main" id="{DEA69BAC-0C11-4681-3BB6-A4BC1A6C4117}"/>
              </a:ext>
            </a:extLst>
          </p:cNvPr>
          <p:cNvPicPr>
            <a:picLocks noChangeAspect="1"/>
          </p:cNvPicPr>
          <p:nvPr/>
        </p:nvPicPr>
        <p:blipFill>
          <a:blip r:embed="rId3"/>
          <a:stretch>
            <a:fillRect/>
          </a:stretch>
        </p:blipFill>
        <p:spPr>
          <a:xfrm>
            <a:off x="4190731" y="1931153"/>
            <a:ext cx="7753788" cy="4205130"/>
          </a:xfrm>
          <a:prstGeom prst="rect">
            <a:avLst/>
          </a:prstGeom>
          <a:ln>
            <a:noFill/>
          </a:ln>
          <a:effectLst>
            <a:outerShdw blurRad="292100" dist="139700" dir="2700000" algn="tl" rotWithShape="0">
              <a:srgbClr val="333333">
                <a:alpha val="65000"/>
              </a:srgbClr>
            </a:outerShdw>
          </a:effectLst>
        </p:spPr>
      </p:pic>
      <p:sp>
        <p:nvSpPr>
          <p:cNvPr id="15" name="CuadroTexto 14">
            <a:extLst>
              <a:ext uri="{FF2B5EF4-FFF2-40B4-BE49-F238E27FC236}">
                <a16:creationId xmlns:a16="http://schemas.microsoft.com/office/drawing/2014/main" id="{929F9198-0B90-2D3E-FEAC-0C1EB6CCA07A}"/>
              </a:ext>
            </a:extLst>
          </p:cNvPr>
          <p:cNvSpPr txBox="1"/>
          <p:nvPr/>
        </p:nvSpPr>
        <p:spPr>
          <a:xfrm>
            <a:off x="149454" y="6200985"/>
            <a:ext cx="6175168" cy="646331"/>
          </a:xfrm>
          <a:prstGeom prst="rect">
            <a:avLst/>
          </a:prstGeom>
          <a:noFill/>
        </p:spPr>
        <p:txBody>
          <a:bodyPr wrap="square">
            <a:spAutoFit/>
          </a:bodyPr>
          <a:lstStyle/>
          <a:p>
            <a:r>
              <a:rPr lang="es-PE" dirty="0"/>
              <a:t>https://enlinea.sunarp.gob.pe/sunarpweb/pages/acceso/frmReservaNombre.faces</a:t>
            </a:r>
          </a:p>
        </p:txBody>
      </p:sp>
    </p:spTree>
    <p:extLst>
      <p:ext uri="{BB962C8B-B14F-4D97-AF65-F5344CB8AC3E}">
        <p14:creationId xmlns:p14="http://schemas.microsoft.com/office/powerpoint/2010/main" val="1855426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5" name="Tabla 4">
            <a:extLst>
              <a:ext uri="{FF2B5EF4-FFF2-40B4-BE49-F238E27FC236}">
                <a16:creationId xmlns:a16="http://schemas.microsoft.com/office/drawing/2014/main" id="{FB338FE0-1972-AD25-1B8B-928B073FB31F}"/>
              </a:ext>
            </a:extLst>
          </p:cNvPr>
          <p:cNvGraphicFramePr>
            <a:graphicFrameLocks noGrp="1"/>
          </p:cNvGraphicFramePr>
          <p:nvPr>
            <p:extLst>
              <p:ext uri="{D42A27DB-BD31-4B8C-83A1-F6EECF244321}">
                <p14:modId xmlns:p14="http://schemas.microsoft.com/office/powerpoint/2010/main" val="1735424406"/>
              </p:ext>
            </p:extLst>
          </p:nvPr>
        </p:nvGraphicFramePr>
        <p:xfrm>
          <a:off x="251954" y="980728"/>
          <a:ext cx="11532677" cy="5184575"/>
        </p:xfrm>
        <a:graphic>
          <a:graphicData uri="http://schemas.openxmlformats.org/drawingml/2006/table">
            <a:tbl>
              <a:tblPr firstRow="1" firstCol="1" bandRow="1">
                <a:tableStyleId>{5C22544A-7EE6-4342-B048-85BDC9FD1C3A}</a:tableStyleId>
              </a:tblPr>
              <a:tblGrid>
                <a:gridCol w="2466387">
                  <a:extLst>
                    <a:ext uri="{9D8B030D-6E8A-4147-A177-3AD203B41FA5}">
                      <a16:colId xmlns:a16="http://schemas.microsoft.com/office/drawing/2014/main" val="2046122811"/>
                    </a:ext>
                  </a:extLst>
                </a:gridCol>
                <a:gridCol w="1526484">
                  <a:extLst>
                    <a:ext uri="{9D8B030D-6E8A-4147-A177-3AD203B41FA5}">
                      <a16:colId xmlns:a16="http://schemas.microsoft.com/office/drawing/2014/main" val="1549908466"/>
                    </a:ext>
                  </a:extLst>
                </a:gridCol>
                <a:gridCol w="2182815">
                  <a:extLst>
                    <a:ext uri="{9D8B030D-6E8A-4147-A177-3AD203B41FA5}">
                      <a16:colId xmlns:a16="http://schemas.microsoft.com/office/drawing/2014/main" val="587670964"/>
                    </a:ext>
                  </a:extLst>
                </a:gridCol>
                <a:gridCol w="3130724">
                  <a:extLst>
                    <a:ext uri="{9D8B030D-6E8A-4147-A177-3AD203B41FA5}">
                      <a16:colId xmlns:a16="http://schemas.microsoft.com/office/drawing/2014/main" val="1313335865"/>
                    </a:ext>
                  </a:extLst>
                </a:gridCol>
                <a:gridCol w="2226267">
                  <a:extLst>
                    <a:ext uri="{9D8B030D-6E8A-4147-A177-3AD203B41FA5}">
                      <a16:colId xmlns:a16="http://schemas.microsoft.com/office/drawing/2014/main" val="2761612306"/>
                    </a:ext>
                  </a:extLst>
                </a:gridCol>
              </a:tblGrid>
              <a:tr h="2033048">
                <a:tc>
                  <a:txBody>
                    <a:bodyPr/>
                    <a:lstStyle/>
                    <a:p>
                      <a:pPr algn="ctr">
                        <a:spcBef>
                          <a:spcPts val="3000"/>
                        </a:spcBef>
                        <a:spcAft>
                          <a:spcPts val="3000"/>
                        </a:spcAft>
                      </a:pPr>
                      <a:r>
                        <a:rPr lang="es-PE" sz="4800" spc="15" dirty="0">
                          <a:effectLst/>
                          <a:latin typeface="Arial" panose="020B0604020202020204" pitchFamily="34" charset="0"/>
                          <a:cs typeface="Arial" panose="020B0604020202020204" pitchFamily="34" charset="0"/>
                        </a:rPr>
                        <a:t>S.A.</a:t>
                      </a:r>
                      <a:br>
                        <a:rPr lang="es-PE" sz="2000" spc="15" dirty="0">
                          <a:effectLst/>
                          <a:latin typeface="Arial" panose="020B0604020202020204" pitchFamily="34" charset="0"/>
                          <a:cs typeface="Arial" panose="020B0604020202020204" pitchFamily="34" charset="0"/>
                        </a:rPr>
                      </a:b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2000" spc="15" dirty="0">
                          <a:effectLst/>
                          <a:latin typeface="Arial" panose="020B0604020202020204" pitchFamily="34" charset="0"/>
                          <a:cs typeface="Arial" panose="020B0604020202020204" pitchFamily="34" charset="0"/>
                        </a:rPr>
                        <a:t>Cantidad de Accionistas / Socios</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2000" spc="15" dirty="0">
                          <a:effectLst/>
                          <a:latin typeface="Arial" panose="020B0604020202020204" pitchFamily="34" charset="0"/>
                          <a:cs typeface="Arial" panose="020B0604020202020204" pitchFamily="34" charset="0"/>
                        </a:rPr>
                        <a:t>Organización</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2000" spc="15">
                          <a:effectLst/>
                          <a:latin typeface="Arial" panose="020B0604020202020204" pitchFamily="34" charset="0"/>
                          <a:cs typeface="Arial" panose="020B0604020202020204" pitchFamily="34" charset="0"/>
                        </a:rPr>
                        <a:t>Capital y Acciones</a:t>
                      </a:r>
                      <a:endParaRPr lang="es-PE" sz="240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2000" spc="15">
                          <a:effectLst/>
                          <a:latin typeface="Arial" panose="020B0604020202020204" pitchFamily="34" charset="0"/>
                          <a:cs typeface="Arial" panose="020B0604020202020204" pitchFamily="34" charset="0"/>
                        </a:rPr>
                        <a:t>Ejemplo</a:t>
                      </a:r>
                      <a:endParaRPr lang="es-PE" sz="240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extLst>
                  <a:ext uri="{0D108BD9-81ED-4DB2-BD59-A6C34878D82A}">
                    <a16:rowId xmlns:a16="http://schemas.microsoft.com/office/drawing/2014/main" val="762558606"/>
                  </a:ext>
                </a:extLst>
              </a:tr>
              <a:tr h="3151527">
                <a:tc>
                  <a:txBody>
                    <a:bodyPr/>
                    <a:lstStyle/>
                    <a:p>
                      <a:pPr>
                        <a:lnSpc>
                          <a:spcPts val="1725"/>
                        </a:lnSpc>
                      </a:pPr>
                      <a:r>
                        <a:rPr lang="es-PE" sz="2000" spc="15">
                          <a:effectLst/>
                          <a:latin typeface="Arial" panose="020B0604020202020204" pitchFamily="34" charset="0"/>
                          <a:cs typeface="Arial" panose="020B0604020202020204" pitchFamily="34" charset="0"/>
                        </a:rPr>
                        <a:t>Sociedad Anónima (S.A.)</a:t>
                      </a:r>
                      <a:endParaRPr lang="es-PE" sz="240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2000" spc="15">
                          <a:effectLst/>
                          <a:latin typeface="Arial" panose="020B0604020202020204" pitchFamily="34" charset="0"/>
                          <a:cs typeface="Arial" panose="020B0604020202020204" pitchFamily="34" charset="0"/>
                        </a:rPr>
                        <a:t>Mínimo: 2</a:t>
                      </a:r>
                      <a:endParaRPr lang="es-PE" sz="2400">
                        <a:effectLst/>
                        <a:latin typeface="Arial" panose="020B0604020202020204" pitchFamily="34" charset="0"/>
                        <a:cs typeface="Arial" panose="020B0604020202020204" pitchFamily="34" charset="0"/>
                      </a:endParaRPr>
                    </a:p>
                    <a:p>
                      <a:pPr>
                        <a:lnSpc>
                          <a:spcPts val="1725"/>
                        </a:lnSpc>
                      </a:pPr>
                      <a:r>
                        <a:rPr lang="es-PE" sz="2000" spc="15">
                          <a:effectLst/>
                          <a:latin typeface="Arial" panose="020B0604020202020204" pitchFamily="34" charset="0"/>
                          <a:cs typeface="Arial" panose="020B0604020202020204" pitchFamily="34" charset="0"/>
                        </a:rPr>
                        <a:t>Máximo: ilimitado</a:t>
                      </a:r>
                      <a:endParaRPr lang="es-PE" sz="240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2000" spc="15" dirty="0">
                          <a:effectLst/>
                          <a:latin typeface="Arial" panose="020B0604020202020204" pitchFamily="34" charset="0"/>
                          <a:cs typeface="Arial" panose="020B0604020202020204" pitchFamily="34" charset="0"/>
                        </a:rPr>
                        <a:t>Se debe establecer:</a:t>
                      </a:r>
                    </a:p>
                    <a:p>
                      <a:pPr>
                        <a:lnSpc>
                          <a:spcPts val="1725"/>
                        </a:lnSpc>
                      </a:pPr>
                      <a:endParaRPr lang="es-PE" sz="2400" dirty="0">
                        <a:effectLst/>
                        <a:latin typeface="Arial" panose="020B0604020202020204" pitchFamily="34" charset="0"/>
                        <a:cs typeface="Arial" panose="020B0604020202020204" pitchFamily="34" charset="0"/>
                      </a:endParaRPr>
                    </a:p>
                    <a:p>
                      <a:pPr marL="342900" indent="-342900">
                        <a:lnSpc>
                          <a:spcPts val="1725"/>
                        </a:lnSpc>
                        <a:buFontTx/>
                        <a:buChar char="-"/>
                      </a:pPr>
                      <a:r>
                        <a:rPr lang="es-PE" sz="2000" spc="15" dirty="0">
                          <a:effectLst/>
                          <a:latin typeface="Arial" panose="020B0604020202020204" pitchFamily="34" charset="0"/>
                          <a:cs typeface="Arial" panose="020B0604020202020204" pitchFamily="34" charset="0"/>
                        </a:rPr>
                        <a:t>Junta general de accionistas.</a:t>
                      </a:r>
                    </a:p>
                    <a:p>
                      <a:pPr marL="342900" indent="-342900">
                        <a:lnSpc>
                          <a:spcPts val="1725"/>
                        </a:lnSpc>
                        <a:buFontTx/>
                        <a:buChar char="-"/>
                      </a:pPr>
                      <a:endParaRPr lang="es-PE" sz="2400" dirty="0">
                        <a:effectLst/>
                        <a:latin typeface="Arial" panose="020B0604020202020204" pitchFamily="34" charset="0"/>
                        <a:cs typeface="Arial" panose="020B0604020202020204" pitchFamily="34" charset="0"/>
                      </a:endParaRPr>
                    </a:p>
                    <a:p>
                      <a:pPr marL="342900" indent="-342900">
                        <a:lnSpc>
                          <a:spcPts val="1725"/>
                        </a:lnSpc>
                        <a:buFontTx/>
                        <a:buChar char="-"/>
                      </a:pPr>
                      <a:r>
                        <a:rPr lang="es-PE" sz="2000" spc="15" dirty="0">
                          <a:effectLst/>
                          <a:latin typeface="Arial" panose="020B0604020202020204" pitchFamily="34" charset="0"/>
                          <a:cs typeface="Arial" panose="020B0604020202020204" pitchFamily="34" charset="0"/>
                        </a:rPr>
                        <a:t>Gerencia.</a:t>
                      </a:r>
                    </a:p>
                    <a:p>
                      <a:pPr marL="342900" indent="-342900">
                        <a:lnSpc>
                          <a:spcPts val="1725"/>
                        </a:lnSpc>
                        <a:buFontTx/>
                        <a:buChar char="-"/>
                      </a:pPr>
                      <a:endParaRPr lang="es-PE" sz="2000" spc="15" dirty="0">
                        <a:effectLst/>
                        <a:latin typeface="Arial" panose="020B0604020202020204" pitchFamily="34" charset="0"/>
                        <a:cs typeface="Arial" panose="020B0604020202020204" pitchFamily="34" charset="0"/>
                      </a:endParaRPr>
                    </a:p>
                    <a:p>
                      <a:pPr marL="342900" indent="-342900">
                        <a:lnSpc>
                          <a:spcPts val="1725"/>
                        </a:lnSpc>
                        <a:buFontTx/>
                        <a:buChar char="-"/>
                      </a:pPr>
                      <a:r>
                        <a:rPr lang="es-PE" sz="2000" spc="15" dirty="0">
                          <a:effectLst/>
                          <a:latin typeface="Arial" panose="020B0604020202020204" pitchFamily="34" charset="0"/>
                          <a:cs typeface="Arial" panose="020B0604020202020204" pitchFamily="34" charset="0"/>
                        </a:rPr>
                        <a:t>Directorio.</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2000" spc="15" dirty="0">
                          <a:effectLst/>
                          <a:latin typeface="Arial" panose="020B0604020202020204" pitchFamily="34" charset="0"/>
                          <a:cs typeface="Arial" panose="020B0604020202020204" pitchFamily="34" charset="0"/>
                        </a:rPr>
                        <a:t>Capital definido por aportes de cada socio.</a:t>
                      </a:r>
                    </a:p>
                    <a:p>
                      <a:pPr>
                        <a:lnSpc>
                          <a:spcPts val="1725"/>
                        </a:lnSpc>
                      </a:pPr>
                      <a:endParaRPr lang="es-PE" sz="2400" dirty="0">
                        <a:effectLst/>
                        <a:latin typeface="Arial" panose="020B0604020202020204" pitchFamily="34" charset="0"/>
                        <a:cs typeface="Arial" panose="020B0604020202020204" pitchFamily="34" charset="0"/>
                      </a:endParaRPr>
                    </a:p>
                    <a:p>
                      <a:pPr>
                        <a:lnSpc>
                          <a:spcPts val="1725"/>
                        </a:lnSpc>
                      </a:pPr>
                      <a:r>
                        <a:rPr lang="es-PE" sz="2000" spc="15" dirty="0">
                          <a:effectLst/>
                          <a:latin typeface="Arial" panose="020B0604020202020204" pitchFamily="34" charset="0"/>
                          <a:cs typeface="Arial" panose="020B0604020202020204" pitchFamily="34" charset="0"/>
                        </a:rPr>
                        <a:t>Se deben registrar las acciones en el Registro de Matrícula de Acciones.</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2000" spc="15" dirty="0">
                          <a:effectLst/>
                          <a:latin typeface="Arial" panose="020B0604020202020204" pitchFamily="34" charset="0"/>
                          <a:cs typeface="Arial" panose="020B0604020202020204" pitchFamily="34" charset="0"/>
                        </a:rPr>
                        <a:t>Cassinelli S.A.</a:t>
                      </a:r>
                    </a:p>
                    <a:p>
                      <a:pPr>
                        <a:lnSpc>
                          <a:spcPts val="1725"/>
                        </a:lnSpc>
                      </a:pPr>
                      <a:endParaRPr lang="es-PE" sz="2400" dirty="0">
                        <a:effectLst/>
                        <a:latin typeface="Arial" panose="020B0604020202020204" pitchFamily="34" charset="0"/>
                        <a:cs typeface="Arial" panose="020B0604020202020204" pitchFamily="34" charset="0"/>
                      </a:endParaRPr>
                    </a:p>
                    <a:p>
                      <a:pPr>
                        <a:lnSpc>
                          <a:spcPts val="1725"/>
                        </a:lnSpc>
                      </a:pPr>
                      <a:r>
                        <a:rPr lang="es-PE" sz="2000" spc="15" dirty="0" err="1">
                          <a:effectLst/>
                          <a:latin typeface="Arial" panose="020B0604020202020204" pitchFamily="34" charset="0"/>
                          <a:cs typeface="Arial" panose="020B0604020202020204" pitchFamily="34" charset="0"/>
                        </a:rPr>
                        <a:t>Socosani</a:t>
                      </a:r>
                      <a:r>
                        <a:rPr lang="es-PE" sz="2000" spc="15" dirty="0">
                          <a:effectLst/>
                          <a:latin typeface="Arial" panose="020B0604020202020204" pitchFamily="34" charset="0"/>
                          <a:cs typeface="Arial" panose="020B0604020202020204" pitchFamily="34" charset="0"/>
                        </a:rPr>
                        <a:t> S. A. </a:t>
                      </a:r>
                    </a:p>
                    <a:p>
                      <a:pPr>
                        <a:lnSpc>
                          <a:spcPts val="1725"/>
                        </a:lnSpc>
                      </a:pPr>
                      <a:endParaRPr lang="es-PE" sz="2000" spc="15" dirty="0">
                        <a:effectLst/>
                        <a:latin typeface="Arial" panose="020B0604020202020204" pitchFamily="34" charset="0"/>
                        <a:cs typeface="Arial" panose="020B0604020202020204" pitchFamily="34" charset="0"/>
                      </a:endParaRPr>
                    </a:p>
                    <a:p>
                      <a:pPr>
                        <a:lnSpc>
                          <a:spcPts val="1725"/>
                        </a:lnSpc>
                      </a:pPr>
                      <a:r>
                        <a:rPr lang="es-PE" sz="2000" spc="15" dirty="0">
                          <a:effectLst/>
                          <a:latin typeface="Arial" panose="020B0604020202020204" pitchFamily="34" charset="0"/>
                          <a:cs typeface="Arial" panose="020B0604020202020204" pitchFamily="34" charset="0"/>
                        </a:rPr>
                        <a:t>Banco Ripley </a:t>
                      </a:r>
                      <a:r>
                        <a:rPr lang="es-PE" sz="2000" spc="15" dirty="0" err="1">
                          <a:effectLst/>
                          <a:latin typeface="Arial" panose="020B0604020202020204" pitchFamily="34" charset="0"/>
                          <a:cs typeface="Arial" panose="020B0604020202020204" pitchFamily="34" charset="0"/>
                        </a:rPr>
                        <a:t>Peru</a:t>
                      </a:r>
                      <a:r>
                        <a:rPr lang="es-PE" sz="2000" spc="15" dirty="0">
                          <a:effectLst/>
                          <a:latin typeface="Arial" panose="020B0604020202020204" pitchFamily="34" charset="0"/>
                          <a:cs typeface="Arial" panose="020B0604020202020204" pitchFamily="34" charset="0"/>
                        </a:rPr>
                        <a:t> S.A.</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extLst>
                  <a:ext uri="{0D108BD9-81ED-4DB2-BD59-A6C34878D82A}">
                    <a16:rowId xmlns:a16="http://schemas.microsoft.com/office/drawing/2014/main" val="586165063"/>
                  </a:ext>
                </a:extLst>
              </a:tr>
            </a:tbl>
          </a:graphicData>
        </a:graphic>
      </p:graphicFrame>
    </p:spTree>
    <p:extLst>
      <p:ext uri="{BB962C8B-B14F-4D97-AF65-F5344CB8AC3E}">
        <p14:creationId xmlns:p14="http://schemas.microsoft.com/office/powerpoint/2010/main" val="2712334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3" name="Tabla 2">
            <a:extLst>
              <a:ext uri="{FF2B5EF4-FFF2-40B4-BE49-F238E27FC236}">
                <a16:creationId xmlns:a16="http://schemas.microsoft.com/office/drawing/2014/main" id="{2FE4EE73-4323-BD71-FEFF-D16781096529}"/>
              </a:ext>
            </a:extLst>
          </p:cNvPr>
          <p:cNvGraphicFramePr>
            <a:graphicFrameLocks noGrp="1"/>
          </p:cNvGraphicFramePr>
          <p:nvPr>
            <p:extLst>
              <p:ext uri="{D42A27DB-BD31-4B8C-83A1-F6EECF244321}">
                <p14:modId xmlns:p14="http://schemas.microsoft.com/office/powerpoint/2010/main" val="2145026094"/>
              </p:ext>
            </p:extLst>
          </p:nvPr>
        </p:nvGraphicFramePr>
        <p:xfrm>
          <a:off x="335360" y="908720"/>
          <a:ext cx="11665296" cy="5688632"/>
        </p:xfrm>
        <a:graphic>
          <a:graphicData uri="http://schemas.openxmlformats.org/drawingml/2006/table">
            <a:tbl>
              <a:tblPr firstRow="1" firstCol="1" bandRow="1">
                <a:tableStyleId>{5C22544A-7EE6-4342-B048-85BDC9FD1C3A}</a:tableStyleId>
              </a:tblPr>
              <a:tblGrid>
                <a:gridCol w="2545640">
                  <a:extLst>
                    <a:ext uri="{9D8B030D-6E8A-4147-A177-3AD203B41FA5}">
                      <a16:colId xmlns:a16="http://schemas.microsoft.com/office/drawing/2014/main" val="1213401989"/>
                    </a:ext>
                  </a:extLst>
                </a:gridCol>
                <a:gridCol w="1414500">
                  <a:extLst>
                    <a:ext uri="{9D8B030D-6E8A-4147-A177-3AD203B41FA5}">
                      <a16:colId xmlns:a16="http://schemas.microsoft.com/office/drawing/2014/main" val="1371334844"/>
                    </a:ext>
                  </a:extLst>
                </a:gridCol>
                <a:gridCol w="2808612">
                  <a:extLst>
                    <a:ext uri="{9D8B030D-6E8A-4147-A177-3AD203B41FA5}">
                      <a16:colId xmlns:a16="http://schemas.microsoft.com/office/drawing/2014/main" val="2130191666"/>
                    </a:ext>
                  </a:extLst>
                </a:gridCol>
                <a:gridCol w="3024336">
                  <a:extLst>
                    <a:ext uri="{9D8B030D-6E8A-4147-A177-3AD203B41FA5}">
                      <a16:colId xmlns:a16="http://schemas.microsoft.com/office/drawing/2014/main" val="1787275002"/>
                    </a:ext>
                  </a:extLst>
                </a:gridCol>
                <a:gridCol w="1872208">
                  <a:extLst>
                    <a:ext uri="{9D8B030D-6E8A-4147-A177-3AD203B41FA5}">
                      <a16:colId xmlns:a16="http://schemas.microsoft.com/office/drawing/2014/main" val="572078678"/>
                    </a:ext>
                  </a:extLst>
                </a:gridCol>
              </a:tblGrid>
              <a:tr h="2140427">
                <a:tc>
                  <a:txBody>
                    <a:bodyPr/>
                    <a:lstStyle/>
                    <a:p>
                      <a:pPr algn="ctr">
                        <a:spcBef>
                          <a:spcPts val="3000"/>
                        </a:spcBef>
                        <a:spcAft>
                          <a:spcPts val="3000"/>
                        </a:spcAft>
                      </a:pPr>
                      <a:r>
                        <a:rPr lang="es-PE" sz="4800" spc="15" dirty="0">
                          <a:effectLst/>
                          <a:latin typeface="Calibri" panose="020F0502020204030204" pitchFamily="34" charset="0"/>
                          <a:cs typeface="Calibri" panose="020F0502020204030204" pitchFamily="34" charset="0"/>
                        </a:rPr>
                        <a:t>S.A.C.</a:t>
                      </a:r>
                      <a:br>
                        <a:rPr lang="es-PE" sz="2000" spc="15" dirty="0">
                          <a:effectLst/>
                          <a:latin typeface="Calibri" panose="020F0502020204030204" pitchFamily="34" charset="0"/>
                          <a:cs typeface="Calibri" panose="020F0502020204030204" pitchFamily="34" charset="0"/>
                        </a:rPr>
                      </a:b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Cantidad de Accionistas / Socios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Organización</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Capital y Acciones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Ejemplo</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extLst>
                  <a:ext uri="{0D108BD9-81ED-4DB2-BD59-A6C34878D82A}">
                    <a16:rowId xmlns:a16="http://schemas.microsoft.com/office/drawing/2014/main" val="372029882"/>
                  </a:ext>
                </a:extLst>
              </a:tr>
              <a:tr h="3548205">
                <a:tc>
                  <a:txBody>
                    <a:bodyPr/>
                    <a:lstStyle/>
                    <a:p>
                      <a:pPr>
                        <a:lnSpc>
                          <a:spcPts val="1725"/>
                        </a:lnSpc>
                      </a:pPr>
                      <a:r>
                        <a:rPr lang="es-PE" sz="2000" spc="15" dirty="0">
                          <a:effectLst/>
                          <a:latin typeface="Calibri" panose="020F0502020204030204" pitchFamily="34" charset="0"/>
                          <a:cs typeface="Calibri" panose="020F0502020204030204" pitchFamily="34" charset="0"/>
                        </a:rPr>
                        <a:t>Sociedad Anónima cerrada (S.A.C.)</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Mínimo: 2</a:t>
                      </a: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Máximo: 20</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Se debe establecer:</a:t>
                      </a:r>
                    </a:p>
                    <a:p>
                      <a:pPr>
                        <a:lnSpc>
                          <a:spcPts val="1725"/>
                        </a:lnSpc>
                      </a:pP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 Junta general de accionistas.</a:t>
                      </a: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 Gerencia.</a:t>
                      </a: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 Directorio. (Opcional)</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Capital definido por aportes de cada socio.</a:t>
                      </a:r>
                      <a:endParaRPr lang="es-PE" sz="2400" dirty="0">
                        <a:effectLst/>
                        <a:latin typeface="Calibri" panose="020F0502020204030204" pitchFamily="34" charset="0"/>
                        <a:cs typeface="Calibri" panose="020F0502020204030204" pitchFamily="34" charset="0"/>
                      </a:endParaRPr>
                    </a:p>
                    <a:p>
                      <a:pPr>
                        <a:lnSpc>
                          <a:spcPts val="1725"/>
                        </a:lnSpc>
                      </a:pPr>
                      <a:endParaRPr lang="es-PE" sz="2000" spc="15"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Se deben registrar las acciones en el Registro de Matrícula de Acciones.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Montalvo Spa </a:t>
                      </a:r>
                      <a:r>
                        <a:rPr lang="es-PE" sz="2000" spc="15" dirty="0" err="1">
                          <a:effectLst/>
                          <a:latin typeface="Calibri" panose="020F0502020204030204" pitchFamily="34" charset="0"/>
                          <a:cs typeface="Calibri" panose="020F0502020204030204" pitchFamily="34" charset="0"/>
                        </a:rPr>
                        <a:t>Peluqueria</a:t>
                      </a:r>
                      <a:r>
                        <a:rPr lang="es-PE" sz="2000" spc="15" dirty="0">
                          <a:effectLst/>
                          <a:latin typeface="Calibri" panose="020F0502020204030204" pitchFamily="34" charset="0"/>
                          <a:cs typeface="Calibri" panose="020F0502020204030204" pitchFamily="34" charset="0"/>
                        </a:rPr>
                        <a:t> S.A.C.</a:t>
                      </a: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err="1">
                          <a:effectLst/>
                          <a:latin typeface="Calibri" panose="020F0502020204030204" pitchFamily="34" charset="0"/>
                          <a:cs typeface="Calibri" panose="020F0502020204030204" pitchFamily="34" charset="0"/>
                        </a:rPr>
                        <a:t>Pisopak</a:t>
                      </a:r>
                      <a:r>
                        <a:rPr lang="es-PE" sz="2000" spc="15" dirty="0">
                          <a:effectLst/>
                          <a:latin typeface="Calibri" panose="020F0502020204030204" pitchFamily="34" charset="0"/>
                          <a:cs typeface="Calibri" panose="020F0502020204030204" pitchFamily="34" charset="0"/>
                        </a:rPr>
                        <a:t> </a:t>
                      </a:r>
                      <a:r>
                        <a:rPr lang="es-PE" sz="2000" spc="15" dirty="0" err="1">
                          <a:effectLst/>
                          <a:latin typeface="Calibri" panose="020F0502020204030204" pitchFamily="34" charset="0"/>
                          <a:cs typeface="Calibri" panose="020F0502020204030204" pitchFamily="34" charset="0"/>
                        </a:rPr>
                        <a:t>Peru</a:t>
                      </a:r>
                      <a:r>
                        <a:rPr lang="es-PE" sz="2000" spc="15" dirty="0">
                          <a:effectLst/>
                          <a:latin typeface="Calibri" panose="020F0502020204030204" pitchFamily="34" charset="0"/>
                          <a:cs typeface="Calibri" panose="020F0502020204030204" pitchFamily="34" charset="0"/>
                        </a:rPr>
                        <a:t> S.A.C. Distribuidora Concordia S.A.C.</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extLst>
                  <a:ext uri="{0D108BD9-81ED-4DB2-BD59-A6C34878D82A}">
                    <a16:rowId xmlns:a16="http://schemas.microsoft.com/office/drawing/2014/main" val="1709317480"/>
                  </a:ext>
                </a:extLst>
              </a:tr>
            </a:tbl>
          </a:graphicData>
        </a:graphic>
      </p:graphicFrame>
    </p:spTree>
    <p:extLst>
      <p:ext uri="{BB962C8B-B14F-4D97-AF65-F5344CB8AC3E}">
        <p14:creationId xmlns:p14="http://schemas.microsoft.com/office/powerpoint/2010/main" val="1131943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5" name="Tabla 4">
            <a:extLst>
              <a:ext uri="{FF2B5EF4-FFF2-40B4-BE49-F238E27FC236}">
                <a16:creationId xmlns:a16="http://schemas.microsoft.com/office/drawing/2014/main" id="{B3C79090-D7BB-E9A4-5181-71795A215ABF}"/>
              </a:ext>
            </a:extLst>
          </p:cNvPr>
          <p:cNvGraphicFramePr>
            <a:graphicFrameLocks noGrp="1"/>
          </p:cNvGraphicFramePr>
          <p:nvPr>
            <p:extLst>
              <p:ext uri="{D42A27DB-BD31-4B8C-83A1-F6EECF244321}">
                <p14:modId xmlns:p14="http://schemas.microsoft.com/office/powerpoint/2010/main" val="628095287"/>
              </p:ext>
            </p:extLst>
          </p:nvPr>
        </p:nvGraphicFramePr>
        <p:xfrm>
          <a:off x="695400" y="980728"/>
          <a:ext cx="11089232" cy="5400600"/>
        </p:xfrm>
        <a:graphic>
          <a:graphicData uri="http://schemas.openxmlformats.org/drawingml/2006/table">
            <a:tbl>
              <a:tblPr firstRow="1" firstCol="1" bandRow="1">
                <a:tableStyleId>{5C22544A-7EE6-4342-B048-85BDC9FD1C3A}</a:tableStyleId>
              </a:tblPr>
              <a:tblGrid>
                <a:gridCol w="2461708">
                  <a:extLst>
                    <a:ext uri="{9D8B030D-6E8A-4147-A177-3AD203B41FA5}">
                      <a16:colId xmlns:a16="http://schemas.microsoft.com/office/drawing/2014/main" val="1900815115"/>
                    </a:ext>
                  </a:extLst>
                </a:gridCol>
                <a:gridCol w="1288576">
                  <a:extLst>
                    <a:ext uri="{9D8B030D-6E8A-4147-A177-3AD203B41FA5}">
                      <a16:colId xmlns:a16="http://schemas.microsoft.com/office/drawing/2014/main" val="489304014"/>
                    </a:ext>
                  </a:extLst>
                </a:gridCol>
                <a:gridCol w="1942759">
                  <a:extLst>
                    <a:ext uri="{9D8B030D-6E8A-4147-A177-3AD203B41FA5}">
                      <a16:colId xmlns:a16="http://schemas.microsoft.com/office/drawing/2014/main" val="1656165229"/>
                    </a:ext>
                  </a:extLst>
                </a:gridCol>
                <a:gridCol w="3329189">
                  <a:extLst>
                    <a:ext uri="{9D8B030D-6E8A-4147-A177-3AD203B41FA5}">
                      <a16:colId xmlns:a16="http://schemas.microsoft.com/office/drawing/2014/main" val="350834519"/>
                    </a:ext>
                  </a:extLst>
                </a:gridCol>
                <a:gridCol w="2067000">
                  <a:extLst>
                    <a:ext uri="{9D8B030D-6E8A-4147-A177-3AD203B41FA5}">
                      <a16:colId xmlns:a16="http://schemas.microsoft.com/office/drawing/2014/main" val="1067789810"/>
                    </a:ext>
                  </a:extLst>
                </a:gridCol>
              </a:tblGrid>
              <a:tr h="1776532">
                <a:tc>
                  <a:txBody>
                    <a:bodyPr/>
                    <a:lstStyle/>
                    <a:p>
                      <a:pPr algn="ctr">
                        <a:spcBef>
                          <a:spcPts val="3000"/>
                        </a:spcBef>
                        <a:spcAft>
                          <a:spcPts val="3000"/>
                        </a:spcAft>
                      </a:pPr>
                      <a:r>
                        <a:rPr lang="es-PE" sz="4800" spc="15" dirty="0">
                          <a:effectLst/>
                          <a:latin typeface="Calibri" panose="020F0502020204030204" pitchFamily="34" charset="0"/>
                          <a:cs typeface="Calibri" panose="020F0502020204030204" pitchFamily="34" charset="0"/>
                        </a:rPr>
                        <a:t>S.A.A.</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Cantidad de Accionistas / Socios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Organización</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Capital y Acciones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Ejemplo</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00000"/>
                    </a:solidFill>
                  </a:tcPr>
                </a:tc>
                <a:extLst>
                  <a:ext uri="{0D108BD9-81ED-4DB2-BD59-A6C34878D82A}">
                    <a16:rowId xmlns:a16="http://schemas.microsoft.com/office/drawing/2014/main" val="2852184263"/>
                  </a:ext>
                </a:extLst>
              </a:tr>
              <a:tr h="3624068">
                <a:tc>
                  <a:txBody>
                    <a:bodyPr/>
                    <a:lstStyle/>
                    <a:p>
                      <a:pPr>
                        <a:lnSpc>
                          <a:spcPts val="1725"/>
                        </a:lnSpc>
                      </a:pPr>
                      <a:r>
                        <a:rPr lang="es-PE" sz="2000" spc="15" dirty="0">
                          <a:effectLst/>
                          <a:latin typeface="Calibri" panose="020F0502020204030204" pitchFamily="34" charset="0"/>
                          <a:cs typeface="Calibri" panose="020F0502020204030204" pitchFamily="34" charset="0"/>
                        </a:rPr>
                        <a:t>Sociedad Anónima Abierta (S.A.A.)</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solidFill>
                      <a:srgbClr val="C00000"/>
                    </a:solidFill>
                  </a:tcPr>
                </a:tc>
                <a:tc>
                  <a:txBody>
                    <a:bodyPr/>
                    <a:lstStyle/>
                    <a:p>
                      <a:pPr>
                        <a:lnSpc>
                          <a:spcPts val="1725"/>
                        </a:lnSpc>
                      </a:pPr>
                      <a:r>
                        <a:rPr lang="es-PE" sz="2000" spc="15" dirty="0">
                          <a:effectLst/>
                          <a:latin typeface="Calibri" panose="020F0502020204030204" pitchFamily="34" charset="0"/>
                          <a:cs typeface="Calibri" panose="020F0502020204030204" pitchFamily="34" charset="0"/>
                        </a:rPr>
                        <a:t>Mínimo: 750</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Se debe establecer:</a:t>
                      </a:r>
                    </a:p>
                    <a:p>
                      <a:pPr>
                        <a:lnSpc>
                          <a:spcPts val="1725"/>
                        </a:lnSpc>
                      </a:pP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 Junta general de accionistas.</a:t>
                      </a: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 Gerencia.</a:t>
                      </a: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 Directorio.</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Más del 35% del capital pertenece a 175 o más accionistas.</a:t>
                      </a:r>
                    </a:p>
                    <a:p>
                      <a:pPr>
                        <a:lnSpc>
                          <a:spcPts val="1725"/>
                        </a:lnSpc>
                      </a:pP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Debe haber hecho una oferta pública primaria de acciones u obligaciones convertibles en acciones. </a:t>
                      </a:r>
                    </a:p>
                    <a:p>
                      <a:pPr>
                        <a:lnSpc>
                          <a:spcPts val="1725"/>
                        </a:lnSpc>
                      </a:pPr>
                      <a:endParaRPr lang="es-PE" sz="2000" spc="15"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Deben registrar las acciones en el Registro de Matrícula de Acciones.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Alicorp S.A.A.</a:t>
                      </a: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Luz del Sur S.A.A. </a:t>
                      </a:r>
                      <a:r>
                        <a:rPr lang="es-PE" sz="2000" spc="15" dirty="0" err="1">
                          <a:effectLst/>
                          <a:latin typeface="Calibri" panose="020F0502020204030204" pitchFamily="34" charset="0"/>
                          <a:cs typeface="Calibri" panose="020F0502020204030204" pitchFamily="34" charset="0"/>
                        </a:rPr>
                        <a:t>Creditex</a:t>
                      </a:r>
                      <a:r>
                        <a:rPr lang="es-PE" sz="2000" spc="15" dirty="0">
                          <a:effectLst/>
                          <a:latin typeface="Calibri" panose="020F0502020204030204" pitchFamily="34" charset="0"/>
                          <a:cs typeface="Calibri" panose="020F0502020204030204" pitchFamily="34" charset="0"/>
                        </a:rPr>
                        <a:t> S.A.A.</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extLst>
                  <a:ext uri="{0D108BD9-81ED-4DB2-BD59-A6C34878D82A}">
                    <a16:rowId xmlns:a16="http://schemas.microsoft.com/office/drawing/2014/main" val="745830718"/>
                  </a:ext>
                </a:extLst>
              </a:tr>
            </a:tbl>
          </a:graphicData>
        </a:graphic>
      </p:graphicFrame>
    </p:spTree>
    <p:extLst>
      <p:ext uri="{BB962C8B-B14F-4D97-AF65-F5344CB8AC3E}">
        <p14:creationId xmlns:p14="http://schemas.microsoft.com/office/powerpoint/2010/main" val="2230887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3" name="Tabla 2">
            <a:extLst>
              <a:ext uri="{FF2B5EF4-FFF2-40B4-BE49-F238E27FC236}">
                <a16:creationId xmlns:a16="http://schemas.microsoft.com/office/drawing/2014/main" id="{F59DB8D7-85ED-C2B9-64AB-578824EC7560}"/>
              </a:ext>
            </a:extLst>
          </p:cNvPr>
          <p:cNvGraphicFramePr>
            <a:graphicFrameLocks noGrp="1"/>
          </p:cNvGraphicFramePr>
          <p:nvPr>
            <p:extLst>
              <p:ext uri="{D42A27DB-BD31-4B8C-83A1-F6EECF244321}">
                <p14:modId xmlns:p14="http://schemas.microsoft.com/office/powerpoint/2010/main" val="15337600"/>
              </p:ext>
            </p:extLst>
          </p:nvPr>
        </p:nvGraphicFramePr>
        <p:xfrm>
          <a:off x="623392" y="764704"/>
          <a:ext cx="11233248" cy="5583956"/>
        </p:xfrm>
        <a:graphic>
          <a:graphicData uri="http://schemas.openxmlformats.org/drawingml/2006/table">
            <a:tbl>
              <a:tblPr firstRow="1" firstCol="1" bandRow="1">
                <a:tableStyleId>{5C22544A-7EE6-4342-B048-85BDC9FD1C3A}</a:tableStyleId>
              </a:tblPr>
              <a:tblGrid>
                <a:gridCol w="2403465">
                  <a:extLst>
                    <a:ext uri="{9D8B030D-6E8A-4147-A177-3AD203B41FA5}">
                      <a16:colId xmlns:a16="http://schemas.microsoft.com/office/drawing/2014/main" val="2147399377"/>
                    </a:ext>
                  </a:extLst>
                </a:gridCol>
                <a:gridCol w="1628983">
                  <a:extLst>
                    <a:ext uri="{9D8B030D-6E8A-4147-A177-3AD203B41FA5}">
                      <a16:colId xmlns:a16="http://schemas.microsoft.com/office/drawing/2014/main" val="767460653"/>
                    </a:ext>
                  </a:extLst>
                </a:gridCol>
                <a:gridCol w="2520280">
                  <a:extLst>
                    <a:ext uri="{9D8B030D-6E8A-4147-A177-3AD203B41FA5}">
                      <a16:colId xmlns:a16="http://schemas.microsoft.com/office/drawing/2014/main" val="204132312"/>
                    </a:ext>
                  </a:extLst>
                </a:gridCol>
                <a:gridCol w="2510941">
                  <a:extLst>
                    <a:ext uri="{9D8B030D-6E8A-4147-A177-3AD203B41FA5}">
                      <a16:colId xmlns:a16="http://schemas.microsoft.com/office/drawing/2014/main" val="2093214673"/>
                    </a:ext>
                  </a:extLst>
                </a:gridCol>
                <a:gridCol w="2169579">
                  <a:extLst>
                    <a:ext uri="{9D8B030D-6E8A-4147-A177-3AD203B41FA5}">
                      <a16:colId xmlns:a16="http://schemas.microsoft.com/office/drawing/2014/main" val="2052815218"/>
                    </a:ext>
                  </a:extLst>
                </a:gridCol>
              </a:tblGrid>
              <a:tr h="1960081">
                <a:tc>
                  <a:txBody>
                    <a:bodyPr/>
                    <a:lstStyle/>
                    <a:p>
                      <a:pPr algn="ctr">
                        <a:spcBef>
                          <a:spcPts val="3000"/>
                        </a:spcBef>
                        <a:spcAft>
                          <a:spcPts val="3000"/>
                        </a:spcAft>
                      </a:pPr>
                      <a:r>
                        <a:rPr lang="es-PE" sz="4400" spc="15" dirty="0">
                          <a:effectLst/>
                          <a:latin typeface="Arial" panose="020B0604020202020204" pitchFamily="34" charset="0"/>
                          <a:cs typeface="Arial" panose="020B0604020202020204" pitchFamily="34" charset="0"/>
                        </a:rPr>
                        <a:t>SACS</a:t>
                      </a:r>
                      <a:br>
                        <a:rPr lang="es-PE" sz="1800" spc="15" dirty="0">
                          <a:effectLst/>
                          <a:latin typeface="Arial" panose="020B0604020202020204" pitchFamily="34" charset="0"/>
                          <a:cs typeface="Arial" panose="020B0604020202020204" pitchFamily="34" charset="0"/>
                        </a:rPr>
                      </a:b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solidFill>
                      <a:srgbClr val="00B050"/>
                    </a:solidFill>
                  </a:tcPr>
                </a:tc>
                <a:tc>
                  <a:txBody>
                    <a:bodyPr/>
                    <a:lstStyle/>
                    <a:p>
                      <a:pPr algn="ctr">
                        <a:lnSpc>
                          <a:spcPts val="1500"/>
                        </a:lnSpc>
                      </a:pPr>
                      <a:r>
                        <a:rPr lang="es-PE" sz="1800" spc="15" dirty="0">
                          <a:effectLst/>
                          <a:latin typeface="Arial" panose="020B0604020202020204" pitchFamily="34" charset="0"/>
                          <a:cs typeface="Arial" panose="020B0604020202020204" pitchFamily="34" charset="0"/>
                        </a:rPr>
                        <a:t>Cantidad de Accionistas / Socios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solidFill>
                      <a:srgbClr val="00B050"/>
                    </a:solidFill>
                  </a:tcPr>
                </a:tc>
                <a:tc>
                  <a:txBody>
                    <a:bodyPr/>
                    <a:lstStyle/>
                    <a:p>
                      <a:pPr algn="ctr">
                        <a:lnSpc>
                          <a:spcPts val="1500"/>
                        </a:lnSpc>
                      </a:pPr>
                      <a:r>
                        <a:rPr lang="es-PE" sz="1800" spc="15" dirty="0">
                          <a:effectLst/>
                          <a:latin typeface="Arial" panose="020B0604020202020204" pitchFamily="34" charset="0"/>
                          <a:cs typeface="Arial" panose="020B0604020202020204" pitchFamily="34" charset="0"/>
                        </a:rPr>
                        <a:t>Organización</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solidFill>
                      <a:srgbClr val="00B050"/>
                    </a:solidFill>
                  </a:tcPr>
                </a:tc>
                <a:tc>
                  <a:txBody>
                    <a:bodyPr/>
                    <a:lstStyle/>
                    <a:p>
                      <a:pPr algn="ctr">
                        <a:lnSpc>
                          <a:spcPts val="1500"/>
                        </a:lnSpc>
                      </a:pPr>
                      <a:r>
                        <a:rPr lang="es-PE" sz="1800" spc="15" dirty="0">
                          <a:effectLst/>
                          <a:latin typeface="Arial" panose="020B0604020202020204" pitchFamily="34" charset="0"/>
                          <a:cs typeface="Arial" panose="020B0604020202020204" pitchFamily="34" charset="0"/>
                        </a:rPr>
                        <a:t>Capital y Acciones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solidFill>
                      <a:srgbClr val="00B050"/>
                    </a:solidFill>
                  </a:tcPr>
                </a:tc>
                <a:tc>
                  <a:txBody>
                    <a:bodyPr/>
                    <a:lstStyle/>
                    <a:p>
                      <a:pPr algn="ctr">
                        <a:lnSpc>
                          <a:spcPts val="1500"/>
                        </a:lnSpc>
                      </a:pPr>
                      <a:r>
                        <a:rPr lang="es-PE" sz="1800" spc="15" dirty="0">
                          <a:effectLst/>
                          <a:latin typeface="Arial" panose="020B0604020202020204" pitchFamily="34" charset="0"/>
                          <a:cs typeface="Arial" panose="020B0604020202020204" pitchFamily="34" charset="0"/>
                        </a:rPr>
                        <a:t>Ejemplo</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solidFill>
                      <a:srgbClr val="00B050"/>
                    </a:solidFill>
                  </a:tcPr>
                </a:tc>
                <a:extLst>
                  <a:ext uri="{0D108BD9-81ED-4DB2-BD59-A6C34878D82A}">
                    <a16:rowId xmlns:a16="http://schemas.microsoft.com/office/drawing/2014/main" val="2041321652"/>
                  </a:ext>
                </a:extLst>
              </a:tr>
              <a:tr h="3623875">
                <a:tc>
                  <a:txBody>
                    <a:bodyPr/>
                    <a:lstStyle/>
                    <a:p>
                      <a:pPr>
                        <a:lnSpc>
                          <a:spcPts val="1725"/>
                        </a:lnSpc>
                      </a:pPr>
                      <a:r>
                        <a:rPr lang="es-PE" sz="1800" spc="15" dirty="0">
                          <a:effectLst/>
                          <a:latin typeface="Arial" panose="020B0604020202020204" pitchFamily="34" charset="0"/>
                          <a:cs typeface="Arial" panose="020B0604020202020204" pitchFamily="34" charset="0"/>
                        </a:rPr>
                        <a:t>Sociedad por Acciones Cerrada Simplificada (S.A.C.S.)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1800" spc="15" dirty="0">
                          <a:effectLst/>
                          <a:latin typeface="Arial" panose="020B0604020202020204" pitchFamily="34" charset="0"/>
                          <a:cs typeface="Arial" panose="020B0604020202020204" pitchFamily="34" charset="0"/>
                        </a:rPr>
                        <a:t>Mínimo: 2</a:t>
                      </a:r>
                      <a:endParaRPr lang="es-PE" sz="2000" dirty="0">
                        <a:effectLst/>
                        <a:latin typeface="Arial" panose="020B0604020202020204" pitchFamily="34" charset="0"/>
                        <a:cs typeface="Arial" panose="020B0604020202020204" pitchFamily="34" charset="0"/>
                      </a:endParaRPr>
                    </a:p>
                    <a:p>
                      <a:pPr>
                        <a:lnSpc>
                          <a:spcPts val="1725"/>
                        </a:lnSpc>
                      </a:pPr>
                      <a:r>
                        <a:rPr lang="es-PE" sz="1800" spc="15" dirty="0">
                          <a:effectLst/>
                          <a:latin typeface="Arial" panose="020B0604020202020204" pitchFamily="34" charset="0"/>
                          <a:cs typeface="Arial" panose="020B0604020202020204" pitchFamily="34" charset="0"/>
                        </a:rPr>
                        <a:t>Máximo: 20 Personas naturales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1800" spc="15" dirty="0">
                          <a:effectLst/>
                          <a:latin typeface="Arial" panose="020B0604020202020204" pitchFamily="34" charset="0"/>
                          <a:cs typeface="Arial" panose="020B0604020202020204" pitchFamily="34" charset="0"/>
                        </a:rPr>
                        <a:t>Se debe establecer:</a:t>
                      </a:r>
                      <a:endParaRPr lang="es-PE" sz="2000" dirty="0">
                        <a:effectLst/>
                        <a:latin typeface="Arial" panose="020B0604020202020204" pitchFamily="34" charset="0"/>
                        <a:cs typeface="Arial" panose="020B0604020202020204" pitchFamily="34" charset="0"/>
                      </a:endParaRPr>
                    </a:p>
                    <a:p>
                      <a:pPr marL="285750" indent="-285750">
                        <a:lnSpc>
                          <a:spcPts val="1725"/>
                        </a:lnSpc>
                        <a:buFontTx/>
                        <a:buChar char="-"/>
                      </a:pPr>
                      <a:r>
                        <a:rPr lang="es-PE" sz="1800" spc="15" dirty="0">
                          <a:effectLst/>
                          <a:latin typeface="Arial" panose="020B0604020202020204" pitchFamily="34" charset="0"/>
                          <a:cs typeface="Arial" panose="020B0604020202020204" pitchFamily="34" charset="0"/>
                        </a:rPr>
                        <a:t>Gerencia.</a:t>
                      </a:r>
                    </a:p>
                    <a:p>
                      <a:pPr marL="342900" indent="-342900">
                        <a:lnSpc>
                          <a:spcPts val="1725"/>
                        </a:lnSpc>
                        <a:buFontTx/>
                        <a:buChar char="-"/>
                      </a:pPr>
                      <a:endParaRPr lang="es-PE" sz="2000" dirty="0">
                        <a:effectLst/>
                        <a:latin typeface="Arial" panose="020B0604020202020204" pitchFamily="34" charset="0"/>
                        <a:cs typeface="Arial" panose="020B0604020202020204" pitchFamily="34" charset="0"/>
                      </a:endParaRPr>
                    </a:p>
                    <a:p>
                      <a:pPr>
                        <a:lnSpc>
                          <a:spcPts val="1725"/>
                        </a:lnSpc>
                      </a:pPr>
                      <a:r>
                        <a:rPr lang="es-PE" sz="1800" spc="15" dirty="0">
                          <a:effectLst/>
                          <a:latin typeface="Arial" panose="020B0604020202020204" pitchFamily="34" charset="0"/>
                          <a:cs typeface="Arial" panose="020B0604020202020204" pitchFamily="34" charset="0"/>
                        </a:rPr>
                        <a:t>- Pacto social y estatuto pueden establecer que tenga Directorio.</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1800" spc="15" dirty="0">
                          <a:effectLst/>
                          <a:latin typeface="Arial" panose="020B0604020202020204" pitchFamily="34" charset="0"/>
                          <a:cs typeface="Arial" panose="020B0604020202020204" pitchFamily="34" charset="0"/>
                        </a:rPr>
                        <a:t>Capital definido por los aportes de cada accionista mediante dinerarios o bienes muebles no registrables, o ambos.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1800" spc="15" dirty="0">
                          <a:effectLst/>
                          <a:latin typeface="Arial" panose="020B0604020202020204" pitchFamily="34" charset="0"/>
                          <a:cs typeface="Arial" panose="020B0604020202020204" pitchFamily="34" charset="0"/>
                        </a:rPr>
                        <a:t>Asesoría y Formación Empresarial S.A.C.S.</a:t>
                      </a:r>
                    </a:p>
                    <a:p>
                      <a:pPr>
                        <a:lnSpc>
                          <a:spcPts val="1725"/>
                        </a:lnSpc>
                      </a:pPr>
                      <a:endParaRPr lang="es-PE" sz="2000" dirty="0">
                        <a:effectLst/>
                        <a:latin typeface="Arial" panose="020B0604020202020204" pitchFamily="34" charset="0"/>
                        <a:cs typeface="Arial" panose="020B0604020202020204" pitchFamily="34" charset="0"/>
                      </a:endParaRPr>
                    </a:p>
                    <a:p>
                      <a:pPr>
                        <a:lnSpc>
                          <a:spcPts val="1725"/>
                        </a:lnSpc>
                      </a:pPr>
                      <a:r>
                        <a:rPr lang="es-PE" sz="1800" spc="15" dirty="0">
                          <a:effectLst/>
                          <a:latin typeface="Arial" panose="020B0604020202020204" pitchFamily="34" charset="0"/>
                          <a:cs typeface="Arial" panose="020B0604020202020204" pitchFamily="34" charset="0"/>
                        </a:rPr>
                        <a:t>Inversiones Yulissa S.A.C.S. </a:t>
                      </a:r>
                    </a:p>
                    <a:p>
                      <a:pPr>
                        <a:lnSpc>
                          <a:spcPts val="1725"/>
                        </a:lnSpc>
                      </a:pPr>
                      <a:endParaRPr lang="es-PE" sz="1800" spc="15" dirty="0">
                        <a:effectLst/>
                        <a:latin typeface="Arial" panose="020B0604020202020204" pitchFamily="34" charset="0"/>
                        <a:cs typeface="Arial" panose="020B0604020202020204" pitchFamily="34" charset="0"/>
                      </a:endParaRPr>
                    </a:p>
                    <a:p>
                      <a:pPr>
                        <a:lnSpc>
                          <a:spcPts val="1725"/>
                        </a:lnSpc>
                      </a:pPr>
                      <a:r>
                        <a:rPr lang="es-PE" sz="1800" spc="15" dirty="0" err="1">
                          <a:effectLst/>
                          <a:latin typeface="Arial" panose="020B0604020202020204" pitchFamily="34" charset="0"/>
                          <a:cs typeface="Arial" panose="020B0604020202020204" pitchFamily="34" charset="0"/>
                        </a:rPr>
                        <a:t>Adm</a:t>
                      </a:r>
                      <a:r>
                        <a:rPr lang="es-PE" sz="1800" spc="15" dirty="0">
                          <a:effectLst/>
                          <a:latin typeface="Arial" panose="020B0604020202020204" pitchFamily="34" charset="0"/>
                          <a:cs typeface="Arial" panose="020B0604020202020204" pitchFamily="34" charset="0"/>
                        </a:rPr>
                        <a:t> Servicios Generales S.A.C.S.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extLst>
                  <a:ext uri="{0D108BD9-81ED-4DB2-BD59-A6C34878D82A}">
                    <a16:rowId xmlns:a16="http://schemas.microsoft.com/office/drawing/2014/main" val="1105002599"/>
                  </a:ext>
                </a:extLst>
              </a:tr>
            </a:tbl>
          </a:graphicData>
        </a:graphic>
      </p:graphicFrame>
    </p:spTree>
    <p:extLst>
      <p:ext uri="{BB962C8B-B14F-4D97-AF65-F5344CB8AC3E}">
        <p14:creationId xmlns:p14="http://schemas.microsoft.com/office/powerpoint/2010/main" val="2343985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5" name="Tabla 4">
            <a:extLst>
              <a:ext uri="{FF2B5EF4-FFF2-40B4-BE49-F238E27FC236}">
                <a16:creationId xmlns:a16="http://schemas.microsoft.com/office/drawing/2014/main" id="{12F7A899-77E9-9F1B-B668-10B628018A18}"/>
              </a:ext>
            </a:extLst>
          </p:cNvPr>
          <p:cNvGraphicFramePr>
            <a:graphicFrameLocks noGrp="1"/>
          </p:cNvGraphicFramePr>
          <p:nvPr>
            <p:extLst>
              <p:ext uri="{D42A27DB-BD31-4B8C-83A1-F6EECF244321}">
                <p14:modId xmlns:p14="http://schemas.microsoft.com/office/powerpoint/2010/main" val="3854530689"/>
              </p:ext>
            </p:extLst>
          </p:nvPr>
        </p:nvGraphicFramePr>
        <p:xfrm>
          <a:off x="479376" y="764704"/>
          <a:ext cx="11305256" cy="5472608"/>
        </p:xfrm>
        <a:graphic>
          <a:graphicData uri="http://schemas.openxmlformats.org/drawingml/2006/table">
            <a:tbl>
              <a:tblPr firstRow="1" firstCol="1" bandRow="1">
                <a:tableStyleId>{5C22544A-7EE6-4342-B048-85BDC9FD1C3A}</a:tableStyleId>
              </a:tblPr>
              <a:tblGrid>
                <a:gridCol w="2477158">
                  <a:extLst>
                    <a:ext uri="{9D8B030D-6E8A-4147-A177-3AD203B41FA5}">
                      <a16:colId xmlns:a16="http://schemas.microsoft.com/office/drawing/2014/main" val="372877902"/>
                    </a:ext>
                  </a:extLst>
                </a:gridCol>
                <a:gridCol w="1311437">
                  <a:extLst>
                    <a:ext uri="{9D8B030D-6E8A-4147-A177-3AD203B41FA5}">
                      <a16:colId xmlns:a16="http://schemas.microsoft.com/office/drawing/2014/main" val="3078647634"/>
                    </a:ext>
                  </a:extLst>
                </a:gridCol>
                <a:gridCol w="2100540">
                  <a:extLst>
                    <a:ext uri="{9D8B030D-6E8A-4147-A177-3AD203B41FA5}">
                      <a16:colId xmlns:a16="http://schemas.microsoft.com/office/drawing/2014/main" val="3211514113"/>
                    </a:ext>
                  </a:extLst>
                </a:gridCol>
                <a:gridCol w="3275229">
                  <a:extLst>
                    <a:ext uri="{9D8B030D-6E8A-4147-A177-3AD203B41FA5}">
                      <a16:colId xmlns:a16="http://schemas.microsoft.com/office/drawing/2014/main" val="1007721538"/>
                    </a:ext>
                  </a:extLst>
                </a:gridCol>
                <a:gridCol w="2140892">
                  <a:extLst>
                    <a:ext uri="{9D8B030D-6E8A-4147-A177-3AD203B41FA5}">
                      <a16:colId xmlns:a16="http://schemas.microsoft.com/office/drawing/2014/main" val="3222417134"/>
                    </a:ext>
                  </a:extLst>
                </a:gridCol>
              </a:tblGrid>
              <a:tr h="2218703">
                <a:tc>
                  <a:txBody>
                    <a:bodyPr/>
                    <a:lstStyle/>
                    <a:p>
                      <a:pPr algn="ctr">
                        <a:spcBef>
                          <a:spcPts val="3000"/>
                        </a:spcBef>
                        <a:spcAft>
                          <a:spcPts val="3000"/>
                        </a:spcAft>
                      </a:pPr>
                      <a:r>
                        <a:rPr lang="es-PE" sz="4800" spc="15" dirty="0">
                          <a:effectLst/>
                          <a:latin typeface="Calibri" panose="020F0502020204030204" pitchFamily="34" charset="0"/>
                          <a:cs typeface="Calibri" panose="020F0502020204030204" pitchFamily="34" charset="0"/>
                        </a:rPr>
                        <a:t>S.C.R.L.</a:t>
                      </a:r>
                      <a:br>
                        <a:rPr lang="es-PE" sz="2000" spc="15" dirty="0">
                          <a:effectLst/>
                          <a:latin typeface="Calibri" panose="020F0502020204030204" pitchFamily="34" charset="0"/>
                          <a:cs typeface="Calibri" panose="020F0502020204030204" pitchFamily="34" charset="0"/>
                        </a:rPr>
                      </a:b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chemeClr val="accent3">
                        <a:lumMod val="75000"/>
                      </a:schemeClr>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Cantidad de Accionistas / Socios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chemeClr val="accent3">
                        <a:lumMod val="75000"/>
                      </a:schemeClr>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Organización</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chemeClr val="accent3">
                        <a:lumMod val="75000"/>
                      </a:schemeClr>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Capital y Acciones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chemeClr val="accent3">
                        <a:lumMod val="75000"/>
                      </a:schemeClr>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Ejemplo</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chemeClr val="accent3">
                        <a:lumMod val="75000"/>
                      </a:schemeClr>
                    </a:solidFill>
                  </a:tcPr>
                </a:tc>
                <a:extLst>
                  <a:ext uri="{0D108BD9-81ED-4DB2-BD59-A6C34878D82A}">
                    <a16:rowId xmlns:a16="http://schemas.microsoft.com/office/drawing/2014/main" val="2500860693"/>
                  </a:ext>
                </a:extLst>
              </a:tr>
              <a:tr h="3253905">
                <a:tc>
                  <a:txBody>
                    <a:bodyPr/>
                    <a:lstStyle/>
                    <a:p>
                      <a:pPr>
                        <a:lnSpc>
                          <a:spcPts val="1725"/>
                        </a:lnSpc>
                      </a:pPr>
                      <a:r>
                        <a:rPr lang="es-PE" sz="2000" spc="15">
                          <a:effectLst/>
                          <a:latin typeface="Calibri" panose="020F0502020204030204" pitchFamily="34" charset="0"/>
                          <a:cs typeface="Calibri" panose="020F0502020204030204" pitchFamily="34" charset="0"/>
                        </a:rPr>
                        <a:t>Sociedad Comercial de Responsabilidad Limitada (S.R.L.)</a:t>
                      </a:r>
                      <a:endParaRPr lang="es-PE" sz="24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a:effectLst/>
                          <a:latin typeface="Calibri" panose="020F0502020204030204" pitchFamily="34" charset="0"/>
                          <a:cs typeface="Calibri" panose="020F0502020204030204" pitchFamily="34" charset="0"/>
                        </a:rPr>
                        <a:t>Mínimo: 2</a:t>
                      </a:r>
                      <a:endParaRPr lang="es-PE" sz="2400">
                        <a:effectLst/>
                        <a:latin typeface="Calibri" panose="020F0502020204030204" pitchFamily="34" charset="0"/>
                        <a:cs typeface="Calibri" panose="020F0502020204030204" pitchFamily="34" charset="0"/>
                      </a:endParaRPr>
                    </a:p>
                    <a:p>
                      <a:pPr>
                        <a:lnSpc>
                          <a:spcPts val="1725"/>
                        </a:lnSpc>
                      </a:pPr>
                      <a:r>
                        <a:rPr lang="es-PE" sz="2000" spc="15">
                          <a:effectLst/>
                          <a:latin typeface="Calibri" panose="020F0502020204030204" pitchFamily="34" charset="0"/>
                          <a:cs typeface="Calibri" panose="020F0502020204030204" pitchFamily="34" charset="0"/>
                        </a:rPr>
                        <a:t>Máximo: 20</a:t>
                      </a:r>
                      <a:endParaRPr lang="es-PE" sz="24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Normalmente empresas familiares pequeñas.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Capital definido por aportes de cada socio.</a:t>
                      </a:r>
                    </a:p>
                    <a:p>
                      <a:pPr>
                        <a:lnSpc>
                          <a:spcPts val="1725"/>
                        </a:lnSpc>
                      </a:pP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Se debe inscribir en Registros Públicos.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err="1">
                          <a:effectLst/>
                          <a:latin typeface="Calibri" panose="020F0502020204030204" pitchFamily="34" charset="0"/>
                          <a:cs typeface="Calibri" panose="020F0502020204030204" pitchFamily="34" charset="0"/>
                        </a:rPr>
                        <a:t>Clinica</a:t>
                      </a:r>
                      <a:r>
                        <a:rPr lang="es-PE" sz="2000" spc="15" dirty="0">
                          <a:effectLst/>
                          <a:latin typeface="Calibri" panose="020F0502020204030204" pitchFamily="34" charset="0"/>
                          <a:cs typeface="Calibri" panose="020F0502020204030204" pitchFamily="34" charset="0"/>
                        </a:rPr>
                        <a:t> Cayetano Heredia S.R.L.</a:t>
                      </a: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err="1">
                          <a:effectLst/>
                          <a:latin typeface="Calibri" panose="020F0502020204030204" pitchFamily="34" charset="0"/>
                          <a:cs typeface="Calibri" panose="020F0502020204030204" pitchFamily="34" charset="0"/>
                        </a:rPr>
                        <a:t>Corporacion</a:t>
                      </a:r>
                      <a:r>
                        <a:rPr lang="es-PE" sz="2000" spc="15" dirty="0">
                          <a:effectLst/>
                          <a:latin typeface="Calibri" panose="020F0502020204030204" pitchFamily="34" charset="0"/>
                          <a:cs typeface="Calibri" panose="020F0502020204030204" pitchFamily="34" charset="0"/>
                        </a:rPr>
                        <a:t> Inca Kola </a:t>
                      </a:r>
                      <a:r>
                        <a:rPr lang="es-PE" sz="2000" spc="15" dirty="0" err="1">
                          <a:effectLst/>
                          <a:latin typeface="Calibri" panose="020F0502020204030204" pitchFamily="34" charset="0"/>
                          <a:cs typeface="Calibri" panose="020F0502020204030204" pitchFamily="34" charset="0"/>
                        </a:rPr>
                        <a:t>Peru</a:t>
                      </a:r>
                      <a:r>
                        <a:rPr lang="es-PE" sz="2000" spc="15" dirty="0">
                          <a:effectLst/>
                          <a:latin typeface="Calibri" panose="020F0502020204030204" pitchFamily="34" charset="0"/>
                          <a:cs typeface="Calibri" panose="020F0502020204030204" pitchFamily="34" charset="0"/>
                        </a:rPr>
                        <a:t> S.R.L. </a:t>
                      </a:r>
                      <a:r>
                        <a:rPr lang="es-PE" sz="2000" spc="15" dirty="0" err="1">
                          <a:effectLst/>
                          <a:latin typeface="Calibri" panose="020F0502020204030204" pitchFamily="34" charset="0"/>
                          <a:cs typeface="Calibri" panose="020F0502020204030204" pitchFamily="34" charset="0"/>
                        </a:rPr>
                        <a:t>Directv</a:t>
                      </a:r>
                      <a:r>
                        <a:rPr lang="es-PE" sz="2000" spc="15" dirty="0">
                          <a:effectLst/>
                          <a:latin typeface="Calibri" panose="020F0502020204030204" pitchFamily="34" charset="0"/>
                          <a:cs typeface="Calibri" panose="020F0502020204030204" pitchFamily="34" charset="0"/>
                        </a:rPr>
                        <a:t> </a:t>
                      </a:r>
                      <a:r>
                        <a:rPr lang="es-PE" sz="2000" spc="15" dirty="0" err="1">
                          <a:effectLst/>
                          <a:latin typeface="Calibri" panose="020F0502020204030204" pitchFamily="34" charset="0"/>
                          <a:cs typeface="Calibri" panose="020F0502020204030204" pitchFamily="34" charset="0"/>
                        </a:rPr>
                        <a:t>Peru</a:t>
                      </a:r>
                      <a:r>
                        <a:rPr lang="es-PE" sz="2000" spc="15" dirty="0">
                          <a:effectLst/>
                          <a:latin typeface="Calibri" panose="020F0502020204030204" pitchFamily="34" charset="0"/>
                          <a:cs typeface="Calibri" panose="020F0502020204030204" pitchFamily="34" charset="0"/>
                        </a:rPr>
                        <a:t> S.R.L.</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extLst>
                  <a:ext uri="{0D108BD9-81ED-4DB2-BD59-A6C34878D82A}">
                    <a16:rowId xmlns:a16="http://schemas.microsoft.com/office/drawing/2014/main" val="1129314344"/>
                  </a:ext>
                </a:extLst>
              </a:tr>
            </a:tbl>
          </a:graphicData>
        </a:graphic>
      </p:graphicFrame>
    </p:spTree>
    <p:extLst>
      <p:ext uri="{BB962C8B-B14F-4D97-AF65-F5344CB8AC3E}">
        <p14:creationId xmlns:p14="http://schemas.microsoft.com/office/powerpoint/2010/main" val="2896324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3" name="Tabla 2">
            <a:extLst>
              <a:ext uri="{FF2B5EF4-FFF2-40B4-BE49-F238E27FC236}">
                <a16:creationId xmlns:a16="http://schemas.microsoft.com/office/drawing/2014/main" id="{872F2837-6369-3D23-1CF1-8043AE064A4D}"/>
              </a:ext>
            </a:extLst>
          </p:cNvPr>
          <p:cNvGraphicFramePr>
            <a:graphicFrameLocks noGrp="1"/>
          </p:cNvGraphicFramePr>
          <p:nvPr>
            <p:extLst>
              <p:ext uri="{D42A27DB-BD31-4B8C-83A1-F6EECF244321}">
                <p14:modId xmlns:p14="http://schemas.microsoft.com/office/powerpoint/2010/main" val="3499220825"/>
              </p:ext>
            </p:extLst>
          </p:nvPr>
        </p:nvGraphicFramePr>
        <p:xfrm>
          <a:off x="335360" y="764704"/>
          <a:ext cx="11305256" cy="5544616"/>
        </p:xfrm>
        <a:graphic>
          <a:graphicData uri="http://schemas.openxmlformats.org/drawingml/2006/table">
            <a:tbl>
              <a:tblPr firstRow="1" firstCol="1" bandRow="1">
                <a:tableStyleId>{5C22544A-7EE6-4342-B048-85BDC9FD1C3A}</a:tableStyleId>
              </a:tblPr>
              <a:tblGrid>
                <a:gridCol w="2477158">
                  <a:extLst>
                    <a:ext uri="{9D8B030D-6E8A-4147-A177-3AD203B41FA5}">
                      <a16:colId xmlns:a16="http://schemas.microsoft.com/office/drawing/2014/main" val="1559863572"/>
                    </a:ext>
                  </a:extLst>
                </a:gridCol>
                <a:gridCol w="1311437">
                  <a:extLst>
                    <a:ext uri="{9D8B030D-6E8A-4147-A177-3AD203B41FA5}">
                      <a16:colId xmlns:a16="http://schemas.microsoft.com/office/drawing/2014/main" val="1143441123"/>
                    </a:ext>
                  </a:extLst>
                </a:gridCol>
                <a:gridCol w="2100540">
                  <a:extLst>
                    <a:ext uri="{9D8B030D-6E8A-4147-A177-3AD203B41FA5}">
                      <a16:colId xmlns:a16="http://schemas.microsoft.com/office/drawing/2014/main" val="2072547426"/>
                    </a:ext>
                  </a:extLst>
                </a:gridCol>
                <a:gridCol w="3275229">
                  <a:extLst>
                    <a:ext uri="{9D8B030D-6E8A-4147-A177-3AD203B41FA5}">
                      <a16:colId xmlns:a16="http://schemas.microsoft.com/office/drawing/2014/main" val="1774653522"/>
                    </a:ext>
                  </a:extLst>
                </a:gridCol>
                <a:gridCol w="2140892">
                  <a:extLst>
                    <a:ext uri="{9D8B030D-6E8A-4147-A177-3AD203B41FA5}">
                      <a16:colId xmlns:a16="http://schemas.microsoft.com/office/drawing/2014/main" val="4148183123"/>
                    </a:ext>
                  </a:extLst>
                </a:gridCol>
              </a:tblGrid>
              <a:tr h="2086238">
                <a:tc>
                  <a:txBody>
                    <a:bodyPr/>
                    <a:lstStyle/>
                    <a:p>
                      <a:pPr algn="ctr">
                        <a:spcBef>
                          <a:spcPts val="3000"/>
                        </a:spcBef>
                        <a:spcAft>
                          <a:spcPts val="3000"/>
                        </a:spcAft>
                      </a:pPr>
                      <a:r>
                        <a:rPr lang="es-PE" sz="4800" spc="15" dirty="0">
                          <a:effectLst/>
                          <a:latin typeface="Calibri" panose="020F0502020204030204" pitchFamily="34" charset="0"/>
                          <a:cs typeface="Calibri" panose="020F0502020204030204" pitchFamily="34" charset="0"/>
                        </a:rPr>
                        <a:t>E.I.R.L.</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C66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Cantidad de Accionistas / Socios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C66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Organización</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C66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Capital y Acciones</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C6600"/>
                    </a:solidFill>
                  </a:tcPr>
                </a:tc>
                <a:tc>
                  <a:txBody>
                    <a:bodyPr/>
                    <a:lstStyle/>
                    <a:p>
                      <a:pPr algn="ctr">
                        <a:lnSpc>
                          <a:spcPts val="1500"/>
                        </a:lnSpc>
                      </a:pPr>
                      <a:r>
                        <a:rPr lang="es-PE" sz="2000" spc="15" dirty="0">
                          <a:effectLst/>
                          <a:latin typeface="Calibri" panose="020F0502020204030204" pitchFamily="34" charset="0"/>
                          <a:cs typeface="Calibri" panose="020F0502020204030204" pitchFamily="34" charset="0"/>
                        </a:rPr>
                        <a:t>Ejemplo</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190500" marB="190500" anchor="ctr">
                    <a:solidFill>
                      <a:srgbClr val="CC6600"/>
                    </a:solidFill>
                  </a:tcPr>
                </a:tc>
                <a:extLst>
                  <a:ext uri="{0D108BD9-81ED-4DB2-BD59-A6C34878D82A}">
                    <a16:rowId xmlns:a16="http://schemas.microsoft.com/office/drawing/2014/main" val="594817944"/>
                  </a:ext>
                </a:extLst>
              </a:tr>
              <a:tr h="3458378">
                <a:tc>
                  <a:txBody>
                    <a:bodyPr/>
                    <a:lstStyle/>
                    <a:p>
                      <a:pPr>
                        <a:lnSpc>
                          <a:spcPts val="1725"/>
                        </a:lnSpc>
                      </a:pPr>
                      <a:r>
                        <a:rPr lang="es-PE" sz="2000" spc="15" dirty="0">
                          <a:effectLst/>
                          <a:latin typeface="Calibri" panose="020F0502020204030204" pitchFamily="34" charset="0"/>
                          <a:cs typeface="Calibri" panose="020F0502020204030204" pitchFamily="34" charset="0"/>
                        </a:rPr>
                        <a:t>Empresario Individual de Responsabilidad Limitada (E.I.R.L.)</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Máximo: 1</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Una sola persona figura como Gerente General y socio.</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Capital definido por aportes del único aportante.</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tc>
                  <a:txBody>
                    <a:bodyPr/>
                    <a:lstStyle/>
                    <a:p>
                      <a:pPr>
                        <a:lnSpc>
                          <a:spcPts val="1725"/>
                        </a:lnSpc>
                      </a:pPr>
                      <a:r>
                        <a:rPr lang="es-PE" sz="2000" spc="15" dirty="0">
                          <a:effectLst/>
                          <a:latin typeface="Calibri" panose="020F0502020204030204" pitchFamily="34" charset="0"/>
                          <a:cs typeface="Calibri" panose="020F0502020204030204" pitchFamily="34" charset="0"/>
                        </a:rPr>
                        <a:t>G.L.P. Distribuciones E.I.R.L.</a:t>
                      </a:r>
                      <a:endParaRPr lang="es-PE" sz="2400" dirty="0">
                        <a:effectLst/>
                        <a:latin typeface="Calibri" panose="020F0502020204030204" pitchFamily="34" charset="0"/>
                        <a:cs typeface="Calibri" panose="020F0502020204030204" pitchFamily="34" charset="0"/>
                      </a:endParaRPr>
                    </a:p>
                    <a:p>
                      <a:pPr>
                        <a:lnSpc>
                          <a:spcPts val="1725"/>
                        </a:lnSpc>
                      </a:pPr>
                      <a:r>
                        <a:rPr lang="es-PE" sz="2000" spc="15" dirty="0">
                          <a:effectLst/>
                          <a:latin typeface="Calibri" panose="020F0502020204030204" pitchFamily="34" charset="0"/>
                          <a:cs typeface="Calibri" panose="020F0502020204030204" pitchFamily="34" charset="0"/>
                        </a:rPr>
                        <a:t>Global </a:t>
                      </a:r>
                      <a:r>
                        <a:rPr lang="es-PE" sz="2000" spc="15" dirty="0" err="1">
                          <a:effectLst/>
                          <a:latin typeface="Calibri" panose="020F0502020204030204" pitchFamily="34" charset="0"/>
                          <a:cs typeface="Calibri" panose="020F0502020204030204" pitchFamily="34" charset="0"/>
                        </a:rPr>
                        <a:t>Solutions</a:t>
                      </a:r>
                      <a:r>
                        <a:rPr lang="es-PE" sz="2000" spc="15" dirty="0">
                          <a:effectLst/>
                          <a:latin typeface="Calibri" panose="020F0502020204030204" pitchFamily="34" charset="0"/>
                          <a:cs typeface="Calibri" panose="020F0502020204030204" pitchFamily="34" charset="0"/>
                        </a:rPr>
                        <a:t> </a:t>
                      </a:r>
                      <a:r>
                        <a:rPr lang="es-PE" sz="2000" spc="15" dirty="0" err="1">
                          <a:effectLst/>
                          <a:latin typeface="Calibri" panose="020F0502020204030204" pitchFamily="34" charset="0"/>
                          <a:cs typeface="Calibri" panose="020F0502020204030204" pitchFamily="34" charset="0"/>
                        </a:rPr>
                        <a:t>Peru</a:t>
                      </a:r>
                      <a:r>
                        <a:rPr lang="es-PE" sz="2000" spc="15" dirty="0">
                          <a:effectLst/>
                          <a:latin typeface="Calibri" panose="020F0502020204030204" pitchFamily="34" charset="0"/>
                          <a:cs typeface="Calibri" panose="020F0502020204030204" pitchFamily="34" charset="0"/>
                        </a:rPr>
                        <a:t> E.I.R.L. </a:t>
                      </a:r>
                      <a:r>
                        <a:rPr lang="es-PE" sz="2000" spc="15" dirty="0" err="1">
                          <a:effectLst/>
                          <a:latin typeface="Calibri" panose="020F0502020204030204" pitchFamily="34" charset="0"/>
                          <a:cs typeface="Calibri" panose="020F0502020204030204" pitchFamily="34" charset="0"/>
                        </a:rPr>
                        <a:t>Plastitodo</a:t>
                      </a:r>
                      <a:r>
                        <a:rPr lang="es-PE" sz="2000" spc="15" dirty="0">
                          <a:effectLst/>
                          <a:latin typeface="Calibri" panose="020F0502020204030204" pitchFamily="34" charset="0"/>
                          <a:cs typeface="Calibri" panose="020F0502020204030204" pitchFamily="34" charset="0"/>
                        </a:rPr>
                        <a:t> E.I.R.L.</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190500" marB="190500" anchor="ctr"/>
                </a:tc>
                <a:extLst>
                  <a:ext uri="{0D108BD9-81ED-4DB2-BD59-A6C34878D82A}">
                    <a16:rowId xmlns:a16="http://schemas.microsoft.com/office/drawing/2014/main" val="830194273"/>
                  </a:ext>
                </a:extLst>
              </a:tr>
            </a:tbl>
          </a:graphicData>
        </a:graphic>
      </p:graphicFrame>
    </p:spTree>
    <p:extLst>
      <p:ext uri="{BB962C8B-B14F-4D97-AF65-F5344CB8AC3E}">
        <p14:creationId xmlns:p14="http://schemas.microsoft.com/office/powerpoint/2010/main" val="3138067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61636" y="980728"/>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AS SOCIEDADES EMPRESARIALES</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4900" y="2636912"/>
            <a:ext cx="7631460" cy="3477875"/>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000" dirty="0">
                <a:solidFill>
                  <a:prstClr val="black">
                    <a:lumMod val="75000"/>
                    <a:lumOff val="25000"/>
                  </a:prstClr>
                </a:solidFill>
                <a:latin typeface="Trebuchet MS" panose="020B0603020202020204"/>
              </a:rPr>
              <a:t>Las sociedades empresariales, son personas jurídicas, constituidas de diversas modalidades:</a:t>
            </a:r>
          </a:p>
          <a:p>
            <a:pPr marL="800100" lvl="1" indent="-342900">
              <a:buClr>
                <a:srgbClr val="FF0000"/>
              </a:buClr>
              <a:buFont typeface="Wingdings" panose="05000000000000000000" pitchFamily="2" charset="2"/>
              <a:buChar char="§"/>
              <a:defRPr/>
            </a:pPr>
            <a:r>
              <a:rPr lang="es-PE" sz="2000" dirty="0">
                <a:solidFill>
                  <a:prstClr val="black">
                    <a:lumMod val="75000"/>
                    <a:lumOff val="25000"/>
                  </a:prstClr>
                </a:solidFill>
                <a:latin typeface="Trebuchet MS" panose="020B0603020202020204"/>
              </a:rPr>
              <a:t>Sociedades Anónimas </a:t>
            </a:r>
          </a:p>
          <a:p>
            <a:pPr marL="800100" lvl="1" indent="-342900">
              <a:buClr>
                <a:srgbClr val="FF0000"/>
              </a:buClr>
              <a:buFont typeface="Wingdings" panose="05000000000000000000" pitchFamily="2" charset="2"/>
              <a:buChar char="§"/>
              <a:defRPr/>
            </a:pPr>
            <a:r>
              <a:rPr lang="es-PE" sz="2000" dirty="0">
                <a:solidFill>
                  <a:prstClr val="black">
                    <a:lumMod val="75000"/>
                    <a:lumOff val="25000"/>
                  </a:prstClr>
                </a:solidFill>
                <a:latin typeface="Trebuchet MS" panose="020B0603020202020204"/>
              </a:rPr>
              <a:t>Sociedades Colectivas</a:t>
            </a:r>
          </a:p>
          <a:p>
            <a:pPr marL="800100" lvl="1" indent="-342900">
              <a:buClr>
                <a:srgbClr val="FF0000"/>
              </a:buClr>
              <a:buFont typeface="Wingdings" panose="05000000000000000000" pitchFamily="2" charset="2"/>
              <a:buChar char="§"/>
              <a:defRPr/>
            </a:pPr>
            <a:r>
              <a:rPr lang="es-PE" sz="2000" dirty="0">
                <a:solidFill>
                  <a:prstClr val="black">
                    <a:lumMod val="75000"/>
                    <a:lumOff val="25000"/>
                  </a:prstClr>
                </a:solidFill>
                <a:latin typeface="Trebuchet MS" panose="020B0603020202020204"/>
              </a:rPr>
              <a:t>Sociedades Comerciales de R. Ltda.</a:t>
            </a:r>
          </a:p>
          <a:p>
            <a:pPr marL="800100" lvl="1" indent="-342900">
              <a:buClr>
                <a:srgbClr val="FF0000"/>
              </a:buClr>
              <a:buFont typeface="Wingdings" panose="05000000000000000000" pitchFamily="2" charset="2"/>
              <a:buChar char="§"/>
              <a:defRPr/>
            </a:pPr>
            <a:r>
              <a:rPr lang="es-PE" sz="2000" dirty="0">
                <a:solidFill>
                  <a:prstClr val="black">
                    <a:lumMod val="75000"/>
                    <a:lumOff val="25000"/>
                  </a:prstClr>
                </a:solidFill>
                <a:latin typeface="Trebuchet MS" panose="020B0603020202020204"/>
              </a:rPr>
              <a:t>Sociedades en Comandita</a:t>
            </a:r>
          </a:p>
          <a:p>
            <a:pPr marL="800100" lvl="1" indent="-342900">
              <a:buClr>
                <a:srgbClr val="FF0000"/>
              </a:buClr>
              <a:buFont typeface="Wingdings" panose="05000000000000000000" pitchFamily="2" charset="2"/>
              <a:buChar char="§"/>
              <a:defRPr/>
            </a:pPr>
            <a:r>
              <a:rPr lang="es-PE" sz="2000" dirty="0">
                <a:solidFill>
                  <a:prstClr val="black">
                    <a:lumMod val="75000"/>
                    <a:lumOff val="25000"/>
                  </a:prstClr>
                </a:solidFill>
                <a:latin typeface="Trebuchet MS" panose="020B0603020202020204"/>
              </a:rPr>
              <a:t>Sociedades Civiles</a:t>
            </a:r>
          </a:p>
          <a:p>
            <a:pPr lvl="1">
              <a:buClr>
                <a:srgbClr val="FF0000"/>
              </a:buClr>
              <a:defRPr/>
            </a:pPr>
            <a:r>
              <a:rPr lang="es-PE" sz="2000" dirty="0">
                <a:solidFill>
                  <a:prstClr val="black">
                    <a:lumMod val="75000"/>
                    <a:lumOff val="25000"/>
                  </a:prstClr>
                </a:solidFill>
                <a:latin typeface="Trebuchet MS" panose="020B0603020202020204"/>
              </a:rPr>
              <a:t>Formadas por el acuerdo de dos o más personas para reunir capital y/o trabajo, con la finalidad de tener ganancias (lucro) y poder repartírselas (utilidades, dividendos).</a:t>
            </a:r>
          </a:p>
          <a:p>
            <a:pPr lvl="1">
              <a:buClr>
                <a:srgbClr val="FF0000"/>
              </a:buClr>
              <a:defRPr/>
            </a:pPr>
            <a:endParaRPr lang="es-PE" sz="2000" dirty="0">
              <a:solidFill>
                <a:prstClr val="black"/>
              </a:solidFill>
              <a:latin typeface="Georgia"/>
            </a:endParaRPr>
          </a:p>
        </p:txBody>
      </p:sp>
    </p:spTree>
    <p:extLst>
      <p:ext uri="{BB962C8B-B14F-4D97-AF65-F5344CB8AC3E}">
        <p14:creationId xmlns:p14="http://schemas.microsoft.com/office/powerpoint/2010/main" val="3699715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1487488" y="1399308"/>
            <a:ext cx="9505056" cy="313932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spTree>
    <p:extLst>
      <p:ext uri="{BB962C8B-B14F-4D97-AF65-F5344CB8AC3E}">
        <p14:creationId xmlns:p14="http://schemas.microsoft.com/office/powerpoint/2010/main" val="1618496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407368" y="993348"/>
            <a:ext cx="4464496" cy="563231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pic>
        <p:nvPicPr>
          <p:cNvPr id="5" name="Imagen 4">
            <a:extLst>
              <a:ext uri="{FF2B5EF4-FFF2-40B4-BE49-F238E27FC236}">
                <a16:creationId xmlns:a16="http://schemas.microsoft.com/office/drawing/2014/main" id="{35234A41-4B3B-E60E-A837-38518E774CDD}"/>
              </a:ext>
            </a:extLst>
          </p:cNvPr>
          <p:cNvPicPr>
            <a:picLocks noChangeAspect="1"/>
          </p:cNvPicPr>
          <p:nvPr/>
        </p:nvPicPr>
        <p:blipFill>
          <a:blip r:embed="rId5"/>
          <a:stretch>
            <a:fillRect/>
          </a:stretch>
        </p:blipFill>
        <p:spPr>
          <a:xfrm>
            <a:off x="6793778" y="533400"/>
            <a:ext cx="4616236" cy="5974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7633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407368" y="993348"/>
            <a:ext cx="4464496" cy="563231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pic>
        <p:nvPicPr>
          <p:cNvPr id="8" name="Imagen 7">
            <a:extLst>
              <a:ext uri="{FF2B5EF4-FFF2-40B4-BE49-F238E27FC236}">
                <a16:creationId xmlns:a16="http://schemas.microsoft.com/office/drawing/2014/main" id="{9AA5B957-F2C8-80CA-D0F3-1646EC7B0131}"/>
              </a:ext>
            </a:extLst>
          </p:cNvPr>
          <p:cNvPicPr>
            <a:picLocks noChangeAspect="1"/>
          </p:cNvPicPr>
          <p:nvPr/>
        </p:nvPicPr>
        <p:blipFill>
          <a:blip r:embed="rId5"/>
          <a:stretch>
            <a:fillRect/>
          </a:stretch>
        </p:blipFill>
        <p:spPr>
          <a:xfrm>
            <a:off x="7382347" y="993348"/>
            <a:ext cx="4258269" cy="5420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1427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407368" y="993348"/>
            <a:ext cx="4464496" cy="563231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pic>
        <p:nvPicPr>
          <p:cNvPr id="5" name="Imagen 4">
            <a:extLst>
              <a:ext uri="{FF2B5EF4-FFF2-40B4-BE49-F238E27FC236}">
                <a16:creationId xmlns:a16="http://schemas.microsoft.com/office/drawing/2014/main" id="{27EE8733-51D3-DEF4-E7D6-3EC396F02C4C}"/>
              </a:ext>
            </a:extLst>
          </p:cNvPr>
          <p:cNvPicPr>
            <a:picLocks noChangeAspect="1"/>
          </p:cNvPicPr>
          <p:nvPr/>
        </p:nvPicPr>
        <p:blipFill>
          <a:blip r:embed="rId5"/>
          <a:stretch>
            <a:fillRect/>
          </a:stretch>
        </p:blipFill>
        <p:spPr>
          <a:xfrm>
            <a:off x="7032104" y="1170709"/>
            <a:ext cx="4267796" cy="52775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1296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407368" y="993348"/>
            <a:ext cx="4464496" cy="563231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pic>
        <p:nvPicPr>
          <p:cNvPr id="8" name="Imagen 7">
            <a:extLst>
              <a:ext uri="{FF2B5EF4-FFF2-40B4-BE49-F238E27FC236}">
                <a16:creationId xmlns:a16="http://schemas.microsoft.com/office/drawing/2014/main" id="{E2629163-66D8-50EC-0E30-115190DF4D6D}"/>
              </a:ext>
            </a:extLst>
          </p:cNvPr>
          <p:cNvPicPr>
            <a:picLocks noChangeAspect="1"/>
          </p:cNvPicPr>
          <p:nvPr/>
        </p:nvPicPr>
        <p:blipFill>
          <a:blip r:embed="rId5"/>
          <a:stretch>
            <a:fillRect/>
          </a:stretch>
        </p:blipFill>
        <p:spPr>
          <a:xfrm>
            <a:off x="7176120" y="972455"/>
            <a:ext cx="4229690" cy="5134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4944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3.- ABONO DE CAPITAL Y BIENES.- </a:t>
            </a:r>
            <a:endParaRPr lang="es-ES" dirty="0">
              <a:solidFill>
                <a:srgbClr val="0070C0"/>
              </a:solidFill>
            </a:endParaRPr>
          </a:p>
        </p:txBody>
      </p:sp>
      <p:sp>
        <p:nvSpPr>
          <p:cNvPr id="5" name="CuadroTexto 4">
            <a:extLst>
              <a:ext uri="{FF2B5EF4-FFF2-40B4-BE49-F238E27FC236}">
                <a16:creationId xmlns:a16="http://schemas.microsoft.com/office/drawing/2014/main" id="{50B68EEC-1501-6FAC-F22D-8BADCA753570}"/>
              </a:ext>
            </a:extLst>
          </p:cNvPr>
          <p:cNvSpPr txBox="1"/>
          <p:nvPr/>
        </p:nvSpPr>
        <p:spPr>
          <a:xfrm>
            <a:off x="997596" y="540421"/>
            <a:ext cx="10945216" cy="6463308"/>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Abono de capital y bienes</a:t>
            </a:r>
          </a:p>
          <a:p>
            <a:pPr algn="l"/>
            <a:r>
              <a:rPr lang="es-ES" b="0" i="0" dirty="0">
                <a:effectLst/>
                <a:latin typeface="Roboto" panose="02000000000000000000" pitchFamily="2" charset="0"/>
              </a:rPr>
              <a:t>Si deseas constituir una empresa, es necesario:</a:t>
            </a:r>
          </a:p>
          <a:p>
            <a:pPr marL="285750" indent="-285750" algn="l">
              <a:buFontTx/>
              <a:buChar char="-"/>
            </a:pPr>
            <a:r>
              <a:rPr lang="es-ES" dirty="0">
                <a:latin typeface="Roboto" panose="02000000000000000000" pitchFamily="2" charset="0"/>
              </a:rPr>
              <a:t>A</a:t>
            </a:r>
            <a:r>
              <a:rPr lang="es-ES" b="0" i="0" dirty="0">
                <a:effectLst/>
                <a:latin typeface="Roboto" panose="02000000000000000000" pitchFamily="2" charset="0"/>
              </a:rPr>
              <a:t>portar una cantidad de dinero o bienes (inmuebles o muebles) que se acreditarán con el documento expedido por una entidad financiera, </a:t>
            </a:r>
          </a:p>
          <a:p>
            <a:pPr marL="285750" indent="-285750" algn="l">
              <a:buFontTx/>
              <a:buChar char="-"/>
            </a:pPr>
            <a:r>
              <a:rPr lang="es-ES" b="0" i="0" dirty="0">
                <a:effectLst/>
                <a:latin typeface="Roboto" panose="02000000000000000000" pitchFamily="2" charset="0"/>
              </a:rPr>
              <a:t>La inscripción de la transferencia a favor de tu empresa o sociedad, con la escritura pública que certifique esta transferencia o con el informe de valorización detallado.</a:t>
            </a:r>
          </a:p>
          <a:p>
            <a:pPr algn="l"/>
            <a:r>
              <a:rPr lang="es-ES" b="0" i="0" dirty="0">
                <a:effectLst/>
                <a:latin typeface="Roboto" panose="02000000000000000000" pitchFamily="2" charset="0"/>
              </a:rPr>
              <a:t>Puedes aportar esto, abriendo una cuenta de banco donde se depositará el dinero que tú y tus socios deseen aportar a la empresa, o realizando un inventario que especifique la cantidad y el costo de los bienes que cada socio ingrese a la empresa.</a:t>
            </a:r>
          </a:p>
          <a:p>
            <a:pPr algn="l"/>
            <a:r>
              <a:rPr lang="es-ES" b="0" i="0" dirty="0">
                <a:effectLst/>
                <a:latin typeface="Roboto" panose="02000000000000000000" pitchFamily="2" charset="0"/>
              </a:rPr>
              <a:t>La recomendación es contar con un monto mínimo de S/ 1,000 para abrir una cuenta. Esto suele ser una exigencia de las entidades financieras debido a los costos de la cuenta.</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DNI, Pasaporte o Carnet de Extranjería vigente.</a:t>
            </a:r>
          </a:p>
          <a:p>
            <a:pPr algn="l">
              <a:buFont typeface="Arial" panose="020B0604020202020204" pitchFamily="34" charset="0"/>
              <a:buChar char="•"/>
            </a:pPr>
            <a:r>
              <a:rPr lang="es-ES" b="0" i="0" dirty="0">
                <a:solidFill>
                  <a:srgbClr val="26292E"/>
                </a:solidFill>
                <a:effectLst/>
                <a:latin typeface="Roboto" panose="02000000000000000000" pitchFamily="2" charset="0"/>
              </a:rPr>
              <a:t>Formato de Acto Constitutivo.</a:t>
            </a:r>
          </a:p>
          <a:p>
            <a:pPr algn="l"/>
            <a:endParaRPr lang="es-ES" b="1" i="0" dirty="0">
              <a:solidFill>
                <a:srgbClr val="26292E"/>
              </a:solidFill>
              <a:effectLst/>
              <a:latin typeface="Roboto" panose="02000000000000000000" pitchFamily="2" charset="0"/>
            </a:endParaRPr>
          </a:p>
          <a:p>
            <a:pPr algn="l"/>
            <a:r>
              <a:rPr lang="es-ES" b="1" i="0" dirty="0">
                <a:solidFill>
                  <a:srgbClr val="26292E"/>
                </a:solidFill>
                <a:effectLst/>
                <a:latin typeface="Roboto" panose="02000000000000000000" pitchFamily="2" charset="0"/>
              </a:rPr>
              <a:t>Hazlo siguiendo 1 de estos 2 pasos</a:t>
            </a:r>
          </a:p>
          <a:p>
            <a:pPr algn="l"/>
            <a:r>
              <a:rPr lang="es-ES" b="1" i="0" dirty="0">
                <a:solidFill>
                  <a:srgbClr val="2F2F2F"/>
                </a:solidFill>
                <a:effectLst/>
                <a:latin typeface="Roboto" panose="02000000000000000000" pitchFamily="2" charset="0"/>
              </a:rPr>
              <a:t>1 Abre una cuenta en un banco </a:t>
            </a:r>
          </a:p>
          <a:p>
            <a:pPr algn="l"/>
            <a:r>
              <a:rPr lang="es-ES" b="0" i="0" dirty="0">
                <a:solidFill>
                  <a:srgbClr val="26292E"/>
                </a:solidFill>
                <a:effectLst/>
                <a:latin typeface="Roboto" panose="02000000000000000000" pitchFamily="2" charset="0"/>
              </a:rPr>
              <a:t>Acércate a un banco y solicita abrir una cuenta que sirva para depositar el dinero que los socios quieren aportar a la empresa. </a:t>
            </a:r>
          </a:p>
          <a:p>
            <a:pPr algn="l"/>
            <a:r>
              <a:rPr lang="es-ES" b="1" i="0" dirty="0">
                <a:solidFill>
                  <a:srgbClr val="2F2F2F"/>
                </a:solidFill>
                <a:effectLst/>
                <a:latin typeface="Roboto" panose="02000000000000000000" pitchFamily="2" charset="0"/>
              </a:rPr>
              <a:t>2 Realiza un inventario de bienes</a:t>
            </a:r>
          </a:p>
          <a:p>
            <a:pPr algn="l"/>
            <a:r>
              <a:rPr lang="es-ES" b="0" i="0" dirty="0">
                <a:solidFill>
                  <a:srgbClr val="26292E"/>
                </a:solidFill>
                <a:effectLst/>
                <a:latin typeface="Roboto" panose="02000000000000000000" pitchFamily="2" charset="0"/>
              </a:rPr>
              <a:t>También puedes realizar un inventario con la cantidad y costos de los bienes que está poniendo cada socio para la empresa. </a:t>
            </a:r>
          </a:p>
        </p:txBody>
      </p:sp>
    </p:spTree>
    <p:extLst>
      <p:ext uri="{BB962C8B-B14F-4D97-AF65-F5344CB8AC3E}">
        <p14:creationId xmlns:p14="http://schemas.microsoft.com/office/powerpoint/2010/main" val="2793866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4.- ELABORACIÓN DE ESCRITURA PÚBLICA.-</a:t>
            </a:r>
            <a:endParaRPr lang="es-ES" dirty="0">
              <a:solidFill>
                <a:srgbClr val="0070C0"/>
              </a:solidFill>
            </a:endParaRPr>
          </a:p>
        </p:txBody>
      </p:sp>
      <p:sp>
        <p:nvSpPr>
          <p:cNvPr id="6" name="CuadroTexto 5">
            <a:extLst>
              <a:ext uri="{FF2B5EF4-FFF2-40B4-BE49-F238E27FC236}">
                <a16:creationId xmlns:a16="http://schemas.microsoft.com/office/drawing/2014/main" id="{4077977E-325A-601F-9C8B-29DB245E384E}"/>
              </a:ext>
            </a:extLst>
          </p:cNvPr>
          <p:cNvSpPr txBox="1"/>
          <p:nvPr/>
        </p:nvSpPr>
        <p:spPr>
          <a:xfrm>
            <a:off x="3086100" y="1393041"/>
            <a:ext cx="6172200" cy="4524315"/>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Elaboración de Escritura Pública</a:t>
            </a:r>
          </a:p>
          <a:p>
            <a:pPr algn="l"/>
            <a:r>
              <a:rPr lang="es-ES" b="0" i="0" dirty="0">
                <a:effectLst/>
                <a:latin typeface="Roboto" panose="02000000000000000000" pitchFamily="2" charset="0"/>
              </a:rPr>
              <a:t>Una vez redactado el Acto Constitutivo, es necesario llevarlo a una notaría para que un notario público lo revise y eleve a Escritura Pública.</a:t>
            </a:r>
          </a:p>
          <a:p>
            <a:pPr algn="l"/>
            <a:endParaRPr lang="es-ES" b="0" i="0" dirty="0">
              <a:effectLst/>
              <a:latin typeface="Roboto" panose="02000000000000000000" pitchFamily="2" charset="0"/>
            </a:endParaRPr>
          </a:p>
          <a:p>
            <a:pPr algn="l"/>
            <a:r>
              <a:rPr lang="es-ES" b="0" i="0" dirty="0">
                <a:effectLst/>
                <a:latin typeface="Roboto" panose="02000000000000000000" pitchFamily="2" charset="0"/>
              </a:rPr>
              <a:t>Se generará la Escritura Pública, Testimonio de Sociedad o Constitución Social, que es el documento que da fe de que el Acto Constitutivo es legal. Este documento debe estar firmado y sellado por el notario y tener la firma de todos los participantes de la sociedad, incluidos los cónyuges de ser el caso. </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DNI, Pasaporte o Carnet de Extranjería vigentes. </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Formato de Acto Constitutivo</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Depósito o </a:t>
            </a:r>
            <a:r>
              <a:rPr lang="es-ES" b="0" i="0" dirty="0" err="1">
                <a:solidFill>
                  <a:srgbClr val="26292E"/>
                </a:solidFill>
                <a:effectLst/>
                <a:latin typeface="Roboto" panose="02000000000000000000" pitchFamily="2" charset="0"/>
              </a:rPr>
              <a:t>voucher</a:t>
            </a:r>
            <a:r>
              <a:rPr lang="es-ES" b="0" i="0" dirty="0">
                <a:solidFill>
                  <a:srgbClr val="26292E"/>
                </a:solidFill>
                <a:effectLst/>
                <a:latin typeface="Roboto" panose="02000000000000000000" pitchFamily="2" charset="0"/>
              </a:rPr>
              <a:t> de abono en dinero. </a:t>
            </a:r>
          </a:p>
        </p:txBody>
      </p:sp>
    </p:spTree>
    <p:extLst>
      <p:ext uri="{BB962C8B-B14F-4D97-AF65-F5344CB8AC3E}">
        <p14:creationId xmlns:p14="http://schemas.microsoft.com/office/powerpoint/2010/main" val="2245614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5.- INSCRIPCIÓN EN REGISTROS PÚBLICOS.-</a:t>
            </a:r>
            <a:endParaRPr lang="es-ES" dirty="0">
              <a:solidFill>
                <a:srgbClr val="0070C0"/>
              </a:solidFill>
            </a:endParaRPr>
          </a:p>
        </p:txBody>
      </p:sp>
      <p:sp>
        <p:nvSpPr>
          <p:cNvPr id="5" name="CuadroTexto 4">
            <a:extLst>
              <a:ext uri="{FF2B5EF4-FFF2-40B4-BE49-F238E27FC236}">
                <a16:creationId xmlns:a16="http://schemas.microsoft.com/office/drawing/2014/main" id="{ED70D82D-3101-D140-7026-3CCA95659369}"/>
              </a:ext>
            </a:extLst>
          </p:cNvPr>
          <p:cNvSpPr txBox="1"/>
          <p:nvPr/>
        </p:nvSpPr>
        <p:spPr>
          <a:xfrm>
            <a:off x="3086100" y="2085539"/>
            <a:ext cx="6172200" cy="2585323"/>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Inscripción en Registros Públicos</a:t>
            </a:r>
          </a:p>
          <a:p>
            <a:pPr algn="l"/>
            <a:r>
              <a:rPr lang="es-ES" b="1" i="0" dirty="0">
                <a:effectLst/>
                <a:latin typeface="Roboto" panose="02000000000000000000" pitchFamily="2" charset="0"/>
              </a:rPr>
              <a:t>El Notario se encargará de este paso</a:t>
            </a:r>
            <a:endParaRPr lang="es-ES" b="0" i="0" dirty="0">
              <a:effectLst/>
              <a:latin typeface="Roboto" panose="02000000000000000000" pitchFamily="2" charset="0"/>
            </a:endParaRPr>
          </a:p>
          <a:p>
            <a:pPr algn="l"/>
            <a:r>
              <a:rPr lang="es-ES" b="0" i="0" dirty="0">
                <a:effectLst/>
                <a:latin typeface="Roboto" panose="02000000000000000000" pitchFamily="2" charset="0"/>
              </a:rPr>
              <a:t>Una vez obtenida la Escritura Pública, es necesario llevarla a SUNARP para realizar la inscripción de la empresa en los Registros Públicos.</a:t>
            </a:r>
          </a:p>
          <a:p>
            <a:pPr algn="l"/>
            <a:r>
              <a:rPr lang="es-ES" b="0" i="0" dirty="0">
                <a:effectLst/>
                <a:latin typeface="Roboto" panose="02000000000000000000" pitchFamily="2" charset="0"/>
              </a:rPr>
              <a:t>Este procedimiento normalmente es realizado por el notario. </a:t>
            </a:r>
          </a:p>
          <a:p>
            <a:pPr algn="l"/>
            <a:r>
              <a:rPr lang="es-ES" b="0" i="0" dirty="0">
                <a:effectLst/>
                <a:latin typeface="Roboto" panose="02000000000000000000" pitchFamily="2" charset="0"/>
              </a:rPr>
              <a:t>La Persona Jurídica existe a partir de su inscripción en los Registros Públicos.</a:t>
            </a:r>
          </a:p>
        </p:txBody>
      </p:sp>
    </p:spTree>
    <p:extLst>
      <p:ext uri="{BB962C8B-B14F-4D97-AF65-F5344CB8AC3E}">
        <p14:creationId xmlns:p14="http://schemas.microsoft.com/office/powerpoint/2010/main" val="2707450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6.- INSCRIPCIÓN AL RUC PARA PERSONA JURÍDICA.-</a:t>
            </a:r>
            <a:endParaRPr lang="es-ES" dirty="0">
              <a:solidFill>
                <a:srgbClr val="0070C0"/>
              </a:solidFill>
            </a:endParaRPr>
          </a:p>
        </p:txBody>
      </p:sp>
      <p:sp>
        <p:nvSpPr>
          <p:cNvPr id="6" name="CuadroTexto 5">
            <a:extLst>
              <a:ext uri="{FF2B5EF4-FFF2-40B4-BE49-F238E27FC236}">
                <a16:creationId xmlns:a16="http://schemas.microsoft.com/office/drawing/2014/main" id="{F28AC5C7-CFF5-7C55-CB58-E036D4A228B5}"/>
              </a:ext>
            </a:extLst>
          </p:cNvPr>
          <p:cNvSpPr txBox="1"/>
          <p:nvPr/>
        </p:nvSpPr>
        <p:spPr>
          <a:xfrm>
            <a:off x="695400" y="533400"/>
            <a:ext cx="11089232" cy="6463308"/>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Inscripción al RUC para Persona Jurídica</a:t>
            </a:r>
          </a:p>
          <a:p>
            <a:pPr algn="l"/>
            <a:r>
              <a:rPr lang="es-ES" b="0" i="0" dirty="0">
                <a:effectLst/>
                <a:latin typeface="Roboto" panose="02000000000000000000" pitchFamily="2" charset="0"/>
              </a:rPr>
              <a:t>Para constituir una empresa, debes realizarlo a través de la </a:t>
            </a:r>
            <a:r>
              <a:rPr lang="es-ES" b="0" i="0" u="sng" dirty="0">
                <a:solidFill>
                  <a:srgbClr val="0056AC"/>
                </a:solidFill>
                <a:effectLst/>
                <a:latin typeface="Roboto" panose="02000000000000000000" pitchFamily="2" charset="0"/>
                <a:hlinkClick r:id="rId2"/>
              </a:rPr>
              <a:t>Plataforma Sistema de Intermediación Digital (SID - SUNARP)</a:t>
            </a:r>
            <a:r>
              <a:rPr lang="es-ES" b="0" i="0" dirty="0">
                <a:effectLst/>
                <a:latin typeface="Roboto" panose="02000000000000000000" pitchFamily="2" charset="0"/>
              </a:rPr>
              <a:t>. En este caso, </a:t>
            </a:r>
            <a:r>
              <a:rPr lang="es-ES" b="0" i="0" u="sng" dirty="0">
                <a:solidFill>
                  <a:srgbClr val="0056AC"/>
                </a:solidFill>
                <a:effectLst/>
                <a:latin typeface="Roboto" panose="02000000000000000000" pitchFamily="2" charset="0"/>
                <a:hlinkClick r:id="rId3"/>
              </a:rPr>
              <a:t>Sunarp </a:t>
            </a:r>
            <a:r>
              <a:rPr lang="es-ES" b="0" i="0" dirty="0">
                <a:effectLst/>
                <a:latin typeface="Roboto" panose="02000000000000000000" pitchFamily="2" charset="0"/>
              </a:rPr>
              <a:t>incluirá en tu ficha de inscripción un número RUC inactivo de sociedad constituida que tu representante legal </a:t>
            </a:r>
            <a:r>
              <a:rPr lang="es-ES" b="0" i="0" u="sng" dirty="0">
                <a:solidFill>
                  <a:srgbClr val="0056AC"/>
                </a:solidFill>
                <a:effectLst/>
                <a:latin typeface="Roboto" panose="02000000000000000000" pitchFamily="2" charset="0"/>
                <a:hlinkClick r:id="rId4"/>
              </a:rPr>
              <a:t>tiene que activar</a:t>
            </a:r>
            <a:r>
              <a:rPr lang="es-ES" b="0" i="0" dirty="0">
                <a:effectLst/>
                <a:latin typeface="Roboto" panose="02000000000000000000" pitchFamily="2" charset="0"/>
              </a:rPr>
              <a:t>, luego de que hayas creado </a:t>
            </a:r>
            <a:r>
              <a:rPr lang="es-ES" b="0" i="0" u="sng" dirty="0">
                <a:solidFill>
                  <a:srgbClr val="0056AC"/>
                </a:solidFill>
                <a:effectLst/>
                <a:latin typeface="Roboto" panose="02000000000000000000" pitchFamily="2" charset="0"/>
                <a:hlinkClick r:id="rId5"/>
              </a:rPr>
              <a:t>tu clave SOL</a:t>
            </a:r>
            <a:r>
              <a:rPr lang="es-ES" b="0" i="0" dirty="0">
                <a:effectLst/>
                <a:latin typeface="Roboto" panose="02000000000000000000" pitchFamily="2" charset="0"/>
              </a:rPr>
              <a:t> a través de </a:t>
            </a:r>
            <a:r>
              <a:rPr lang="es-ES" b="0" i="0" u="sng" dirty="0" err="1">
                <a:solidFill>
                  <a:srgbClr val="0056AC"/>
                </a:solidFill>
                <a:effectLst/>
                <a:latin typeface="Roboto" panose="02000000000000000000" pitchFamily="2" charset="0"/>
                <a:hlinkClick r:id="rId6"/>
              </a:rPr>
              <a:t>Sunat</a:t>
            </a:r>
            <a:r>
              <a:rPr lang="es-ES" b="0" i="0" u="sng" dirty="0">
                <a:solidFill>
                  <a:srgbClr val="0056AC"/>
                </a:solidFill>
                <a:effectLst/>
                <a:latin typeface="Roboto" panose="02000000000000000000" pitchFamily="2" charset="0"/>
                <a:hlinkClick r:id="rId6"/>
              </a:rPr>
              <a:t> Virtual </a:t>
            </a:r>
            <a:r>
              <a:rPr lang="es-ES" b="0" i="0" dirty="0">
                <a:effectLst/>
                <a:latin typeface="Roboto" panose="02000000000000000000" pitchFamily="2" charset="0"/>
              </a:rPr>
              <a:t>o la </a:t>
            </a:r>
            <a:r>
              <a:rPr lang="es-ES" b="0" i="0" u="sng" dirty="0">
                <a:solidFill>
                  <a:srgbClr val="0056AC"/>
                </a:solidFill>
                <a:effectLst/>
                <a:latin typeface="Roboto" panose="02000000000000000000" pitchFamily="2" charset="0"/>
                <a:hlinkClick r:id="rId7"/>
              </a:rPr>
              <a:t>App Personas.</a:t>
            </a:r>
            <a:endParaRPr lang="es-ES" b="0" i="0" dirty="0">
              <a:effectLst/>
              <a:latin typeface="Roboto" panose="02000000000000000000" pitchFamily="2" charset="0"/>
            </a:endParaRPr>
          </a:p>
          <a:p>
            <a:pPr algn="l"/>
            <a:r>
              <a:rPr lang="es-ES" b="0" i="0" dirty="0">
                <a:effectLst/>
                <a:latin typeface="Roboto" panose="02000000000000000000" pitchFamily="2" charset="0"/>
              </a:rPr>
              <a:t>El RUC es el registro que la </a:t>
            </a:r>
            <a:r>
              <a:rPr lang="es-ES" b="0" i="0" dirty="0" err="1">
                <a:effectLst/>
                <a:latin typeface="Roboto" panose="02000000000000000000" pitchFamily="2" charset="0"/>
              </a:rPr>
              <a:t>Sunat</a:t>
            </a:r>
            <a:r>
              <a:rPr lang="es-ES" b="0" i="0" dirty="0">
                <a:effectLst/>
                <a:latin typeface="Roboto" panose="02000000000000000000" pitchFamily="2" charset="0"/>
              </a:rPr>
              <a:t> lleva de tu información como contribuyente (persona, entidad o empresa), domicilio fiscal, actividad a la que te dedicas y otros datos. Este número es único, consta de 11 dígitos y debes utilizarlo en todo trámite que hagas ante la </a:t>
            </a:r>
            <a:r>
              <a:rPr lang="es-ES" b="0" i="0" dirty="0" err="1">
                <a:effectLst/>
                <a:latin typeface="Roboto" panose="02000000000000000000" pitchFamily="2" charset="0"/>
              </a:rPr>
              <a:t>Sunat</a:t>
            </a:r>
            <a:r>
              <a:rPr lang="es-ES" b="0" i="0" dirty="0">
                <a:effectLst/>
                <a:latin typeface="Roboto" panose="02000000000000000000" pitchFamily="2" charset="0"/>
              </a:rPr>
              <a:t>.</a:t>
            </a:r>
          </a:p>
          <a:p>
            <a:pPr algn="l"/>
            <a:r>
              <a:rPr lang="es-ES" b="0" i="0" dirty="0">
                <a:effectLst/>
                <a:latin typeface="Roboto" panose="02000000000000000000" pitchFamily="2" charset="0"/>
              </a:rPr>
              <a:t>Al crear el RUC como persona jurídica, las deudas u obligaciones de tu empresa estarán garantizadas y se limitarán solo a los bienes que estén registrados a su nombre.</a:t>
            </a:r>
          </a:p>
          <a:p>
            <a:pPr algn="l"/>
            <a:r>
              <a:rPr lang="es-ES" b="0" i="0" dirty="0">
                <a:effectLst/>
                <a:latin typeface="Roboto" panose="02000000000000000000" pitchFamily="2" charset="0"/>
              </a:rPr>
              <a:t>También puedes inscribir a tu empresa en el RUC utilizando el canal presencial, a través de tu representante legal o tercero autorizado y cumpliendo algunos requisitos.</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r>
              <a:rPr lang="es-ES" b="1" i="0" dirty="0">
                <a:solidFill>
                  <a:srgbClr val="26292E"/>
                </a:solidFill>
                <a:effectLst/>
                <a:latin typeface="Roboto" panose="02000000000000000000" pitchFamily="2" charset="0"/>
              </a:rPr>
              <a:t>Presencial:</a:t>
            </a:r>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8"/>
              </a:rPr>
              <a:t>DNI</a:t>
            </a:r>
            <a:r>
              <a:rPr lang="es-ES" b="0" i="0" dirty="0">
                <a:solidFill>
                  <a:srgbClr val="26292E"/>
                </a:solidFill>
                <a:effectLst/>
                <a:latin typeface="Roboto" panose="02000000000000000000" pitchFamily="2" charset="0"/>
              </a:rPr>
              <a:t> vigente, </a:t>
            </a:r>
            <a:r>
              <a:rPr lang="es-ES" b="0" i="0" u="sng" dirty="0">
                <a:solidFill>
                  <a:srgbClr val="0056AC"/>
                </a:solidFill>
                <a:effectLst/>
                <a:latin typeface="Roboto" panose="02000000000000000000" pitchFamily="2" charset="0"/>
                <a:hlinkClick r:id="rId9"/>
              </a:rPr>
              <a:t>carnet de extranjerí</a:t>
            </a:r>
            <a:r>
              <a:rPr lang="es-ES" b="0" i="0" dirty="0">
                <a:solidFill>
                  <a:srgbClr val="26292E"/>
                </a:solidFill>
                <a:effectLst/>
                <a:latin typeface="Roboto" panose="02000000000000000000" pitchFamily="2" charset="0"/>
              </a:rPr>
              <a:t>a, carnet de identidad emitido por el Ministerio de Relaciones Exteriores</a:t>
            </a:r>
            <a:r>
              <a:rPr lang="es-ES" b="0" i="0" u="sng" dirty="0">
                <a:solidFill>
                  <a:srgbClr val="0056AC"/>
                </a:solidFill>
                <a:effectLst/>
                <a:latin typeface="Roboto" panose="02000000000000000000" pitchFamily="2" charset="0"/>
                <a:hlinkClick r:id="rId10"/>
              </a:rPr>
              <a:t>, carnet de permiso temporal de permanen</a:t>
            </a:r>
            <a:r>
              <a:rPr lang="es-ES" b="0" i="0" dirty="0">
                <a:solidFill>
                  <a:srgbClr val="26292E"/>
                </a:solidFill>
                <a:effectLst/>
                <a:latin typeface="Roboto" panose="02000000000000000000" pitchFamily="2" charset="0"/>
              </a:rPr>
              <a:t>cia o pasaporte con calidad migratoria para la generación de renta de fuente peruana.</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de partida registral certificada (ficha o partida electrónica) por los </a:t>
            </a:r>
            <a:r>
              <a:rPr lang="es-ES" b="0" i="0" u="sng" dirty="0">
                <a:solidFill>
                  <a:srgbClr val="0056AC"/>
                </a:solidFill>
                <a:effectLst/>
                <a:latin typeface="Roboto" panose="02000000000000000000" pitchFamily="2" charset="0"/>
                <a:hlinkClick r:id="rId3"/>
              </a:rPr>
              <a:t>Registros Públicos</a:t>
            </a:r>
            <a:r>
              <a:rPr lang="es-ES" b="0" i="0" dirty="0">
                <a:solidFill>
                  <a:srgbClr val="26292E"/>
                </a:solidFill>
                <a:effectLst/>
                <a:latin typeface="Roboto" panose="02000000000000000000" pitchFamily="2" charset="0"/>
              </a:rPr>
              <a:t>, con antigüedad no mayor a 30 días calendario.</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de documento privado o público en el que conste la dirección del domicilio fiscal que se declara.</a:t>
            </a:r>
          </a:p>
          <a:p>
            <a:pPr algn="l">
              <a:buFont typeface="Arial" panose="020B0604020202020204" pitchFamily="34" charset="0"/>
              <a:buChar char="•"/>
            </a:pPr>
            <a:r>
              <a:rPr lang="es-ES" b="0" i="0" dirty="0">
                <a:solidFill>
                  <a:srgbClr val="26292E"/>
                </a:solidFill>
                <a:effectLst/>
                <a:latin typeface="Roboto" panose="02000000000000000000" pitchFamily="2" charset="0"/>
              </a:rPr>
              <a:t>Cumplir los </a:t>
            </a:r>
            <a:r>
              <a:rPr lang="es-ES" b="0" i="0" u="sng" dirty="0">
                <a:solidFill>
                  <a:srgbClr val="0056AC"/>
                </a:solidFill>
                <a:effectLst/>
                <a:latin typeface="Roboto" panose="02000000000000000000" pitchFamily="2" charset="0"/>
                <a:hlinkClick r:id="rId11"/>
              </a:rPr>
              <a:t>requerimientos según el tipo de contribuyente a inscribir.</a:t>
            </a:r>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dirty="0">
                <a:solidFill>
                  <a:srgbClr val="26292E"/>
                </a:solidFill>
                <a:effectLst/>
                <a:latin typeface="Roboto" panose="02000000000000000000" pitchFamily="2" charset="0"/>
              </a:rPr>
              <a:t>Además, si la hace una tercera persona:</a:t>
            </a:r>
          </a:p>
        </p:txBody>
      </p:sp>
    </p:spTree>
    <p:extLst>
      <p:ext uri="{BB962C8B-B14F-4D97-AF65-F5344CB8AC3E}">
        <p14:creationId xmlns:p14="http://schemas.microsoft.com/office/powerpoint/2010/main" val="1642760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6.- INSCRIPCIÓN AL RUC PARA PERSONA JURÍDICA.-</a:t>
            </a:r>
            <a:endParaRPr lang="es-ES" dirty="0">
              <a:solidFill>
                <a:srgbClr val="0070C0"/>
              </a:solidFill>
            </a:endParaRPr>
          </a:p>
        </p:txBody>
      </p:sp>
      <p:sp>
        <p:nvSpPr>
          <p:cNvPr id="6" name="CuadroTexto 5">
            <a:extLst>
              <a:ext uri="{FF2B5EF4-FFF2-40B4-BE49-F238E27FC236}">
                <a16:creationId xmlns:a16="http://schemas.microsoft.com/office/drawing/2014/main" id="{F28AC5C7-CFF5-7C55-CB58-E036D4A228B5}"/>
              </a:ext>
            </a:extLst>
          </p:cNvPr>
          <p:cNvSpPr txBox="1"/>
          <p:nvPr/>
        </p:nvSpPr>
        <p:spPr>
          <a:xfrm>
            <a:off x="695400" y="533400"/>
            <a:ext cx="11089232" cy="3970318"/>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Inscripción al RUC para Persona Jurídica</a:t>
            </a:r>
          </a:p>
          <a:p>
            <a:pPr algn="l"/>
            <a:r>
              <a:rPr lang="es-ES" b="0" i="0" dirty="0">
                <a:effectLst/>
                <a:latin typeface="Roboto" panose="02000000000000000000" pitchFamily="2" charset="0"/>
              </a:rPr>
              <a:t>(…)</a:t>
            </a:r>
          </a:p>
          <a:p>
            <a:pPr algn="l"/>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dirty="0">
                <a:solidFill>
                  <a:srgbClr val="26292E"/>
                </a:solidFill>
                <a:effectLst/>
                <a:latin typeface="Roboto" panose="02000000000000000000" pitchFamily="2" charset="0"/>
              </a:rPr>
              <a:t>Además, si la hace una tercera persona:</a:t>
            </a:r>
          </a:p>
          <a:p>
            <a:pPr marL="742950" lvl="1" indent="-285750" algn="l">
              <a:buFont typeface="Arial" panose="020B0604020202020204" pitchFamily="34" charset="0"/>
              <a:buChar char="•"/>
            </a:pPr>
            <a:r>
              <a:rPr lang="es-ES" b="0" i="0" dirty="0">
                <a:solidFill>
                  <a:srgbClr val="26292E"/>
                </a:solidFill>
                <a:effectLst/>
                <a:latin typeface="Roboto" panose="02000000000000000000" pitchFamily="2" charset="0"/>
              </a:rPr>
              <a:t>DNI vigente o documento de identidad que corresponda. No es necesario exhibir el documento original o fotocopia del representante legal del RUC.</a:t>
            </a:r>
          </a:p>
          <a:p>
            <a:pPr marL="742950" lvl="1" indent="-285750" algn="l">
              <a:buFont typeface="Arial" panose="020B0604020202020204" pitchFamily="34" charset="0"/>
              <a:buChar char="•"/>
            </a:pPr>
            <a:r>
              <a:rPr lang="es-ES" b="0" i="0" dirty="0">
                <a:solidFill>
                  <a:srgbClr val="26292E"/>
                </a:solidFill>
                <a:effectLst/>
                <a:latin typeface="Roboto" panose="02000000000000000000" pitchFamily="2" charset="0"/>
              </a:rPr>
              <a:t>Carta poder con firma legalizada notarialmente o autenticada por fedatario de </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 que la autorice expresamente a realizar la inscripción en el RUC.</a:t>
            </a:r>
          </a:p>
          <a:p>
            <a:pPr marL="742950" lvl="1" indent="-285750"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Formulario 2119: Solicitud de Inscripción al RUC o Comunicación de Afectación a Tributos</a:t>
            </a:r>
            <a:r>
              <a:rPr lang="es-ES" b="0" i="0" dirty="0">
                <a:solidFill>
                  <a:srgbClr val="26292E"/>
                </a:solidFill>
                <a:effectLst/>
                <a:latin typeface="Roboto" panose="02000000000000000000" pitchFamily="2" charset="0"/>
              </a:rPr>
              <a:t>.</a:t>
            </a:r>
          </a:p>
          <a:p>
            <a:pPr marL="742950" lvl="1" indent="-285750" algn="l">
              <a:buFont typeface="Arial" panose="020B0604020202020204" pitchFamily="34" charset="0"/>
              <a:buChar char="•"/>
            </a:pPr>
            <a:r>
              <a:rPr lang="es-ES" b="0" i="0" u="sng" dirty="0">
                <a:solidFill>
                  <a:srgbClr val="0056AC"/>
                </a:solidFill>
                <a:effectLst/>
                <a:latin typeface="Roboto" panose="02000000000000000000" pitchFamily="2" charset="0"/>
                <a:hlinkClick r:id="rId3"/>
              </a:rPr>
              <a:t>Formulario 2054: Representantes Legales, Directores, Miembros Del Consejo Directivo.</a:t>
            </a:r>
            <a:endParaRPr lang="es-ES" b="0" i="0" dirty="0">
              <a:solidFill>
                <a:srgbClr val="26292E"/>
              </a:solidFill>
              <a:effectLst/>
              <a:latin typeface="Roboto" panose="02000000000000000000" pitchFamily="2" charset="0"/>
            </a:endParaRPr>
          </a:p>
          <a:p>
            <a:pPr marL="742950" lvl="1" indent="-285750"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Formulario 2054-Anexo: Domicilio de los Representantes legales</a:t>
            </a:r>
            <a:r>
              <a:rPr lang="es-ES" b="0" i="0" u="sng" dirty="0">
                <a:solidFill>
                  <a:srgbClr val="0056AC"/>
                </a:solidFill>
                <a:effectLst/>
                <a:latin typeface="Roboto" panose="02000000000000000000" pitchFamily="2" charset="0"/>
                <a:hlinkClick r:id="rId5"/>
              </a:rPr>
              <a:t>.</a:t>
            </a:r>
            <a:endParaRPr lang="es-ES" b="0" i="0" dirty="0">
              <a:solidFill>
                <a:srgbClr val="26292E"/>
              </a:solidFill>
              <a:effectLst/>
              <a:latin typeface="Roboto" panose="02000000000000000000" pitchFamily="2" charset="0"/>
            </a:endParaRPr>
          </a:p>
          <a:p>
            <a:pPr marL="742950" lvl="1" indent="-285750" algn="l">
              <a:buFont typeface="Arial" panose="020B0604020202020204" pitchFamily="34" charset="0"/>
              <a:buChar char="•"/>
            </a:pPr>
            <a:r>
              <a:rPr lang="es-ES" b="0" i="0" u="sng" dirty="0">
                <a:solidFill>
                  <a:srgbClr val="0056AC"/>
                </a:solidFill>
                <a:effectLst/>
                <a:latin typeface="Roboto" panose="02000000000000000000" pitchFamily="2" charset="0"/>
                <a:hlinkClick r:id="rId6"/>
              </a:rPr>
              <a:t>Formulario 2046:</a:t>
            </a:r>
            <a:r>
              <a:rPr lang="es-ES" b="0" i="0" dirty="0">
                <a:solidFill>
                  <a:srgbClr val="26292E"/>
                </a:solidFill>
                <a:effectLst/>
                <a:latin typeface="Roboto" panose="02000000000000000000" pitchFamily="2" charset="0"/>
              </a:rPr>
              <a:t> Declaración de establecimientos anexos, solo si existe un establecimiento adicional para las actividades.</a:t>
            </a:r>
          </a:p>
          <a:p>
            <a:pPr algn="l"/>
            <a:r>
              <a:rPr lang="es-ES" b="0" i="0" dirty="0">
                <a:solidFill>
                  <a:srgbClr val="26292E"/>
                </a:solidFill>
                <a:effectLst/>
                <a:latin typeface="Roboto" panose="02000000000000000000" pitchFamily="2" charset="0"/>
              </a:rPr>
              <a:t>Todo formulario debe estar correctamente </a:t>
            </a:r>
            <a:r>
              <a:rPr lang="es-ES" b="1" i="0" dirty="0">
                <a:solidFill>
                  <a:srgbClr val="26292E"/>
                </a:solidFill>
                <a:effectLst/>
                <a:latin typeface="Roboto" panose="02000000000000000000" pitchFamily="2" charset="0"/>
              </a:rPr>
              <a:t>llenado y firmado por el representante legal</a:t>
            </a:r>
            <a:r>
              <a:rPr lang="es-ES" b="0" i="0" dirty="0">
                <a:solidFill>
                  <a:srgbClr val="26292E"/>
                </a:solidFill>
                <a:effectLst/>
                <a:latin typeface="Roboto" panose="02000000000000000000" pitchFamily="2" charset="0"/>
              </a:rPr>
              <a:t>.</a:t>
            </a:r>
          </a:p>
        </p:txBody>
      </p:sp>
    </p:spTree>
    <p:extLst>
      <p:ext uri="{BB962C8B-B14F-4D97-AF65-F5344CB8AC3E}">
        <p14:creationId xmlns:p14="http://schemas.microsoft.com/office/powerpoint/2010/main" val="2556691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Conceptos de Sociedades Empresariales.-</a:t>
            </a:r>
            <a:endParaRPr lang="es-ES" dirty="0">
              <a:solidFill>
                <a:srgbClr val="0070C0"/>
              </a:solidFill>
            </a:endParaRPr>
          </a:p>
        </p:txBody>
      </p:sp>
      <p:sp>
        <p:nvSpPr>
          <p:cNvPr id="5" name="CuadroTexto 4">
            <a:extLst>
              <a:ext uri="{FF2B5EF4-FFF2-40B4-BE49-F238E27FC236}">
                <a16:creationId xmlns:a16="http://schemas.microsoft.com/office/drawing/2014/main" id="{C67C31AF-9135-38FE-C699-95590C57D42B}"/>
              </a:ext>
            </a:extLst>
          </p:cNvPr>
          <p:cNvSpPr txBox="1"/>
          <p:nvPr/>
        </p:nvSpPr>
        <p:spPr>
          <a:xfrm>
            <a:off x="767408" y="904944"/>
            <a:ext cx="1656184" cy="707886"/>
          </a:xfrm>
          <a:prstGeom prst="rect">
            <a:avLst/>
          </a:prstGeom>
          <a:noFill/>
        </p:spPr>
        <p:txBody>
          <a:bodyPr wrap="square">
            <a:spAutoFit/>
          </a:bodyPr>
          <a:lstStyle/>
          <a:p>
            <a:r>
              <a:rPr lang="es-PE" sz="2000" b="1" dirty="0">
                <a:latin typeface="Calibri" panose="020F0502020204030204" pitchFamily="34" charset="0"/>
                <a:ea typeface="SimSun" panose="02010600030101010101" pitchFamily="2" charset="-122"/>
                <a:cs typeface="Times New Roman" panose="02020603050405020304" pitchFamily="18" charset="0"/>
              </a:rPr>
              <a:t>La </a:t>
            </a:r>
            <a:r>
              <a:rPr lang="es-PE" sz="2000" b="1" dirty="0">
                <a:effectLst/>
                <a:latin typeface="Calibri" panose="020F0502020204030204" pitchFamily="34" charset="0"/>
                <a:ea typeface="SimSun" panose="02010600030101010101" pitchFamily="2" charset="-122"/>
                <a:cs typeface="Times New Roman" panose="02020603050405020304" pitchFamily="18" charset="0"/>
              </a:rPr>
              <a:t>Sociedad según la RAE</a:t>
            </a:r>
          </a:p>
        </p:txBody>
      </p:sp>
      <p:sp>
        <p:nvSpPr>
          <p:cNvPr id="9" name="CuadroTexto 8">
            <a:extLst>
              <a:ext uri="{FF2B5EF4-FFF2-40B4-BE49-F238E27FC236}">
                <a16:creationId xmlns:a16="http://schemas.microsoft.com/office/drawing/2014/main" id="{CC47AF5E-F621-136D-6178-D3406ECE2184}"/>
              </a:ext>
            </a:extLst>
          </p:cNvPr>
          <p:cNvSpPr txBox="1"/>
          <p:nvPr/>
        </p:nvSpPr>
        <p:spPr>
          <a:xfrm>
            <a:off x="3143672" y="766445"/>
            <a:ext cx="6172200" cy="1015663"/>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Agrupación comercial </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D</a:t>
            </a:r>
            <a:r>
              <a:rPr lang="es-PE" sz="2000" dirty="0">
                <a:effectLst/>
                <a:latin typeface="Calibri" panose="020F0502020204030204" pitchFamily="34" charset="0"/>
                <a:ea typeface="SimSun" panose="02010600030101010101" pitchFamily="2" charset="-122"/>
                <a:cs typeface="Times New Roman" panose="02020603050405020304" pitchFamily="18" charset="0"/>
              </a:rPr>
              <a:t>e carácter legal </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Con capital inicial (aportaciones de sus miembros) </a:t>
            </a:r>
            <a:endParaRPr lang="es-PE" sz="2000" dirty="0"/>
          </a:p>
        </p:txBody>
      </p:sp>
      <p:cxnSp>
        <p:nvCxnSpPr>
          <p:cNvPr id="11" name="Conector recto de flecha 10">
            <a:extLst>
              <a:ext uri="{FF2B5EF4-FFF2-40B4-BE49-F238E27FC236}">
                <a16:creationId xmlns:a16="http://schemas.microsoft.com/office/drawing/2014/main" id="{4F2E6DA3-EB76-1C27-5D28-5286D34346F8}"/>
              </a:ext>
            </a:extLst>
          </p:cNvPr>
          <p:cNvCxnSpPr>
            <a:cxnSpLocks/>
            <a:stCxn id="5" idx="3"/>
          </p:cNvCxnSpPr>
          <p:nvPr/>
        </p:nvCxnSpPr>
        <p:spPr>
          <a:xfrm flipV="1">
            <a:off x="2423592" y="904944"/>
            <a:ext cx="648072" cy="3539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D3A91AB7-58C0-E8AC-06AA-26651FCBE99E}"/>
              </a:ext>
            </a:extLst>
          </p:cNvPr>
          <p:cNvCxnSpPr>
            <a:cxnSpLocks/>
            <a:stCxn id="5" idx="3"/>
            <a:endCxn id="9" idx="1"/>
          </p:cNvCxnSpPr>
          <p:nvPr/>
        </p:nvCxnSpPr>
        <p:spPr>
          <a:xfrm>
            <a:off x="2423592" y="1258887"/>
            <a:ext cx="720080" cy="153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DB3C02CB-E351-8254-5D5D-FBFC3E1DA5F8}"/>
              </a:ext>
            </a:extLst>
          </p:cNvPr>
          <p:cNvCxnSpPr>
            <a:cxnSpLocks/>
            <a:stCxn id="5" idx="3"/>
          </p:cNvCxnSpPr>
          <p:nvPr/>
        </p:nvCxnSpPr>
        <p:spPr>
          <a:xfrm>
            <a:off x="2423592" y="1258887"/>
            <a:ext cx="648072" cy="3539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5E3AF4FF-0A9D-90F6-E4C1-914AE0460DA5}"/>
              </a:ext>
            </a:extLst>
          </p:cNvPr>
          <p:cNvSpPr txBox="1"/>
          <p:nvPr/>
        </p:nvSpPr>
        <p:spPr>
          <a:xfrm>
            <a:off x="767408" y="2716797"/>
            <a:ext cx="2225976"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La Sociedad según Manuel Ossorio</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4130212" y="2181272"/>
            <a:ext cx="5185660" cy="1938992"/>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Compañía o sociedad mercantil </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C</a:t>
            </a:r>
            <a:r>
              <a:rPr lang="es-PE" sz="2000" dirty="0">
                <a:effectLst/>
                <a:latin typeface="Calibri" panose="020F0502020204030204" pitchFamily="34" charset="0"/>
                <a:ea typeface="SimSun" panose="02010600030101010101" pitchFamily="2" charset="-122"/>
                <a:cs typeface="Times New Roman" panose="02020603050405020304" pitchFamily="18" charset="0"/>
              </a:rPr>
              <a:t>ontrato que une a dos o más personas </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Se pone </a:t>
            </a:r>
            <a:r>
              <a:rPr lang="es-PE" sz="2000" dirty="0">
                <a:effectLst/>
                <a:latin typeface="Calibri" panose="020F0502020204030204" pitchFamily="34" charset="0"/>
                <a:ea typeface="SimSun" panose="02010600030101010101" pitchFamily="2" charset="-122"/>
                <a:cs typeface="Times New Roman" panose="02020603050405020304" pitchFamily="18" charset="0"/>
              </a:rPr>
              <a:t>en común sus bienes e industrias</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para practicar actos de comercio</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con ánimo de partir el lucro producido</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y soportar las pérdidas en su caso</a:t>
            </a:r>
            <a:endParaRPr lang="es-PE" dirty="0"/>
          </a:p>
        </p:txBody>
      </p:sp>
      <p:cxnSp>
        <p:nvCxnSpPr>
          <p:cNvPr id="22" name="Conector recto de flecha 21">
            <a:extLst>
              <a:ext uri="{FF2B5EF4-FFF2-40B4-BE49-F238E27FC236}">
                <a16:creationId xmlns:a16="http://schemas.microsoft.com/office/drawing/2014/main" id="{27CB331E-5D8D-DFBC-AD06-5C31F49A5C95}"/>
              </a:ext>
            </a:extLst>
          </p:cNvPr>
          <p:cNvCxnSpPr>
            <a:cxnSpLocks/>
            <a:stCxn id="20" idx="3"/>
          </p:cNvCxnSpPr>
          <p:nvPr/>
        </p:nvCxnSpPr>
        <p:spPr>
          <a:xfrm flipV="1">
            <a:off x="2993384" y="2393632"/>
            <a:ext cx="1080120" cy="6771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4B0F1D57-1FB1-E70D-DFC2-774035A7E044}"/>
              </a:ext>
            </a:extLst>
          </p:cNvPr>
          <p:cNvCxnSpPr>
            <a:cxnSpLocks/>
            <a:stCxn id="20" idx="3"/>
          </p:cNvCxnSpPr>
          <p:nvPr/>
        </p:nvCxnSpPr>
        <p:spPr>
          <a:xfrm>
            <a:off x="2993384" y="3070740"/>
            <a:ext cx="1050394" cy="8107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2993384" y="2724383"/>
            <a:ext cx="1050394" cy="3463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06B7F37D-4D4F-0389-5833-CCFE1D1344AB}"/>
              </a:ext>
            </a:extLst>
          </p:cNvPr>
          <p:cNvCxnSpPr>
            <a:cxnSpLocks/>
            <a:stCxn id="20" idx="3"/>
          </p:cNvCxnSpPr>
          <p:nvPr/>
        </p:nvCxnSpPr>
        <p:spPr>
          <a:xfrm flipV="1">
            <a:off x="2993384" y="2996662"/>
            <a:ext cx="1050394" cy="74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a:off x="2993384" y="3070740"/>
            <a:ext cx="1050394" cy="2347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A37CE3E4-BCDF-E81D-32FF-4DC8594E3EA6}"/>
              </a:ext>
            </a:extLst>
          </p:cNvPr>
          <p:cNvCxnSpPr>
            <a:cxnSpLocks/>
            <a:stCxn id="20" idx="3"/>
          </p:cNvCxnSpPr>
          <p:nvPr/>
        </p:nvCxnSpPr>
        <p:spPr>
          <a:xfrm>
            <a:off x="2993384" y="3070740"/>
            <a:ext cx="1050394" cy="5227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CuadroTexto 80">
            <a:extLst>
              <a:ext uri="{FF2B5EF4-FFF2-40B4-BE49-F238E27FC236}">
                <a16:creationId xmlns:a16="http://schemas.microsoft.com/office/drawing/2014/main" id="{48F81330-E7E4-F3D2-FCD1-581703D6D6FD}"/>
              </a:ext>
            </a:extLst>
          </p:cNvPr>
          <p:cNvSpPr txBox="1"/>
          <p:nvPr/>
        </p:nvSpPr>
        <p:spPr>
          <a:xfrm>
            <a:off x="623392" y="5014351"/>
            <a:ext cx="2355566"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La Sociedad según  G. Cabanellas</a:t>
            </a:r>
          </a:p>
        </p:txBody>
      </p:sp>
      <p:sp>
        <p:nvSpPr>
          <p:cNvPr id="82" name="CuadroTexto 81">
            <a:extLst>
              <a:ext uri="{FF2B5EF4-FFF2-40B4-BE49-F238E27FC236}">
                <a16:creationId xmlns:a16="http://schemas.microsoft.com/office/drawing/2014/main" id="{248C7D5D-BB10-2DBE-7A38-CAEE1B9D6E21}"/>
              </a:ext>
            </a:extLst>
          </p:cNvPr>
          <p:cNvSpPr txBox="1"/>
          <p:nvPr/>
        </p:nvSpPr>
        <p:spPr>
          <a:xfrm>
            <a:off x="4130212" y="4658509"/>
            <a:ext cx="4558076" cy="1323439"/>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Contrato de dos o más personas</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Se pone en común bienes o industria</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Para obtener una ganancia</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Y repartirse los beneficios</a:t>
            </a:r>
            <a:endParaRPr lang="es-PE" sz="2000" dirty="0"/>
          </a:p>
        </p:txBody>
      </p:sp>
      <p:cxnSp>
        <p:nvCxnSpPr>
          <p:cNvPr id="83" name="Conector recto de flecha 82">
            <a:extLst>
              <a:ext uri="{FF2B5EF4-FFF2-40B4-BE49-F238E27FC236}">
                <a16:creationId xmlns:a16="http://schemas.microsoft.com/office/drawing/2014/main" id="{F5335297-4BA4-143E-0C6A-37547AC20194}"/>
              </a:ext>
            </a:extLst>
          </p:cNvPr>
          <p:cNvCxnSpPr>
            <a:cxnSpLocks/>
            <a:stCxn id="81" idx="3"/>
          </p:cNvCxnSpPr>
          <p:nvPr/>
        </p:nvCxnSpPr>
        <p:spPr>
          <a:xfrm flipV="1">
            <a:off x="2978958" y="4845554"/>
            <a:ext cx="1050394" cy="5227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45F6CDE6-AE31-33A2-2DB6-DC5BDBD10B0C}"/>
              </a:ext>
            </a:extLst>
          </p:cNvPr>
          <p:cNvCxnSpPr>
            <a:cxnSpLocks/>
            <a:stCxn id="81" idx="3"/>
          </p:cNvCxnSpPr>
          <p:nvPr/>
        </p:nvCxnSpPr>
        <p:spPr>
          <a:xfrm flipV="1">
            <a:off x="2978958" y="5162565"/>
            <a:ext cx="1050394" cy="2057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85">
            <a:extLst>
              <a:ext uri="{FF2B5EF4-FFF2-40B4-BE49-F238E27FC236}">
                <a16:creationId xmlns:a16="http://schemas.microsoft.com/office/drawing/2014/main" id="{C34CC9FB-29F1-3ED0-30D9-C54E784AF627}"/>
              </a:ext>
            </a:extLst>
          </p:cNvPr>
          <p:cNvCxnSpPr>
            <a:cxnSpLocks/>
            <a:stCxn id="81" idx="3"/>
          </p:cNvCxnSpPr>
          <p:nvPr/>
        </p:nvCxnSpPr>
        <p:spPr>
          <a:xfrm>
            <a:off x="2978958" y="5368294"/>
            <a:ext cx="1050394" cy="823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a:extLst>
              <a:ext uri="{FF2B5EF4-FFF2-40B4-BE49-F238E27FC236}">
                <a16:creationId xmlns:a16="http://schemas.microsoft.com/office/drawing/2014/main" id="{AC3B9613-7429-CADF-6EEC-C4F63DBF921C}"/>
              </a:ext>
            </a:extLst>
          </p:cNvPr>
          <p:cNvCxnSpPr>
            <a:cxnSpLocks/>
            <a:stCxn id="81" idx="3"/>
          </p:cNvCxnSpPr>
          <p:nvPr/>
        </p:nvCxnSpPr>
        <p:spPr>
          <a:xfrm>
            <a:off x="2978958" y="5368294"/>
            <a:ext cx="1064820" cy="4015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1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 según Criterio Cuantitativo</a:t>
            </a:r>
            <a:endParaRPr lang="es-ES" dirty="0">
              <a:solidFill>
                <a:srgbClr val="0070C0"/>
              </a:solidFill>
            </a:endParaRPr>
          </a:p>
        </p:txBody>
      </p:sp>
      <p:sp>
        <p:nvSpPr>
          <p:cNvPr id="11" name="CuadroTexto 10">
            <a:extLst>
              <a:ext uri="{FF2B5EF4-FFF2-40B4-BE49-F238E27FC236}">
                <a16:creationId xmlns:a16="http://schemas.microsoft.com/office/drawing/2014/main" id="{E0499C70-0E6E-4ACF-BF12-BB16206F6BCD}"/>
              </a:ext>
            </a:extLst>
          </p:cNvPr>
          <p:cNvSpPr txBox="1"/>
          <p:nvPr/>
        </p:nvSpPr>
        <p:spPr>
          <a:xfrm>
            <a:off x="251954" y="2505670"/>
            <a:ext cx="2592288" cy="923330"/>
          </a:xfrm>
          <a:prstGeom prst="rect">
            <a:avLst/>
          </a:prstGeom>
          <a:noFill/>
        </p:spPr>
        <p:txBody>
          <a:bodyPr wrap="square">
            <a:spAutoFit/>
          </a:bodyPr>
          <a:lstStyle/>
          <a:p>
            <a:pPr marL="109537" marR="0" lvl="0" indent="0" defTabSz="914400" rtl="0" eaLnBrk="0" fontAlgn="base" latinLnBrk="0" hangingPunct="0">
              <a:lnSpc>
                <a:spcPct val="100000"/>
              </a:lnSpc>
              <a:spcBef>
                <a:spcPts val="300"/>
              </a:spcBef>
              <a:spcAft>
                <a:spcPct val="0"/>
              </a:spcAft>
              <a:buClr>
                <a:srgbClr val="C4652D"/>
              </a:buClr>
              <a:buSzTx/>
              <a:buFont typeface="Wingdings" charset="2"/>
              <a:buNone/>
              <a:tabLst/>
              <a:defRPr/>
            </a:pPr>
            <a:r>
              <a:rPr kumimoji="0" lang="es-PE" sz="1800" b="1" i="0" u="none" strike="noStrike" kern="1200" cap="none" spc="0" normalizeH="0" baseline="0" noProof="0" dirty="0">
                <a:ln>
                  <a:noFill/>
                </a:ln>
                <a:solidFill>
                  <a:prstClr val="black"/>
                </a:solidFill>
                <a:effectLst/>
                <a:uLnTx/>
                <a:uFillTx/>
                <a:latin typeface=""/>
                <a:ea typeface="MS PGothic" panose="020B0600070205080204" pitchFamily="34" charset="-128"/>
              </a:rPr>
              <a:t>LAS EMPRESAS SEGÚN CRITERIO CUANTITATIVO</a:t>
            </a:r>
            <a:endParaRPr kumimoji="0" lang="es-ES_tradnl" sz="18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sp>
        <p:nvSpPr>
          <p:cNvPr id="15" name="CuadroTexto 14">
            <a:extLst>
              <a:ext uri="{FF2B5EF4-FFF2-40B4-BE49-F238E27FC236}">
                <a16:creationId xmlns:a16="http://schemas.microsoft.com/office/drawing/2014/main" id="{79F3D3A7-7C7C-7ADD-8528-C721F4A17BD2}"/>
              </a:ext>
            </a:extLst>
          </p:cNvPr>
          <p:cNvSpPr txBox="1"/>
          <p:nvPr/>
        </p:nvSpPr>
        <p:spPr>
          <a:xfrm>
            <a:off x="3431704" y="1700808"/>
            <a:ext cx="6175168" cy="2908489"/>
          </a:xfrm>
          <a:prstGeom prst="rect">
            <a:avLst/>
          </a:prstGeom>
          <a:noFill/>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rPr>
              <a:t>a) Micro empresas;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rPr>
              <a:t>b) Pequeña empresa;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rPr>
              <a:t>c) Mediana empresa;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rPr>
              <a:t>d) Empresas multinacionales</a:t>
            </a:r>
            <a:r>
              <a:rPr kumimoji="0" lang="es-PE" sz="1600" b="0" i="0" u="none" strike="noStrike" kern="1200" cap="none" spc="0" normalizeH="0" baseline="0" noProof="0" dirty="0">
                <a:ln>
                  <a:noFill/>
                </a:ln>
                <a:solidFill>
                  <a:prstClr val="black"/>
                </a:solidFill>
                <a:effectLst/>
                <a:uLnTx/>
                <a:uFillTx/>
                <a:latin typeface=""/>
                <a:ea typeface="MS PGothic" panose="020B0600070205080204" pitchFamily="34" charset="-128"/>
              </a:rPr>
              <a:t>. </a:t>
            </a:r>
            <a:endParaRPr kumimoji="0" lang="es-ES_tradnl" sz="16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cxnSp>
        <p:nvCxnSpPr>
          <p:cNvPr id="18" name="Conector recto de flecha 17">
            <a:extLst>
              <a:ext uri="{FF2B5EF4-FFF2-40B4-BE49-F238E27FC236}">
                <a16:creationId xmlns:a16="http://schemas.microsoft.com/office/drawing/2014/main" id="{A4891B17-4F55-76DF-4030-7CEF8D58CF0D}"/>
              </a:ext>
            </a:extLst>
          </p:cNvPr>
          <p:cNvCxnSpPr>
            <a:cxnSpLocks/>
          </p:cNvCxnSpPr>
          <p:nvPr/>
        </p:nvCxnSpPr>
        <p:spPr>
          <a:xfrm flipV="1">
            <a:off x="2622241" y="1988840"/>
            <a:ext cx="809463" cy="11574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0AF90DA6-EFC8-3312-72B5-5AAC06457981}"/>
              </a:ext>
            </a:extLst>
          </p:cNvPr>
          <p:cNvCxnSpPr>
            <a:cxnSpLocks/>
          </p:cNvCxnSpPr>
          <p:nvPr/>
        </p:nvCxnSpPr>
        <p:spPr>
          <a:xfrm flipV="1">
            <a:off x="2622241" y="2825979"/>
            <a:ext cx="809463" cy="3203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C7804E15-0B2C-7FA4-5B4E-109B3F0C55DD}"/>
              </a:ext>
            </a:extLst>
          </p:cNvPr>
          <p:cNvCxnSpPr>
            <a:cxnSpLocks/>
          </p:cNvCxnSpPr>
          <p:nvPr/>
        </p:nvCxnSpPr>
        <p:spPr>
          <a:xfrm>
            <a:off x="2622241" y="3146287"/>
            <a:ext cx="809463" cy="36749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91EE4032-E5A2-2751-C52E-EC70FBD931E2}"/>
              </a:ext>
            </a:extLst>
          </p:cNvPr>
          <p:cNvCxnSpPr>
            <a:cxnSpLocks/>
          </p:cNvCxnSpPr>
          <p:nvPr/>
        </p:nvCxnSpPr>
        <p:spPr>
          <a:xfrm>
            <a:off x="2622241" y="3146287"/>
            <a:ext cx="809463" cy="11674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039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LAS MICRO EMPRESAS.-</a:t>
            </a:r>
            <a:endParaRPr lang="es-ES" dirty="0">
              <a:solidFill>
                <a:srgbClr val="0070C0"/>
              </a:solidFill>
            </a:endParaRPr>
          </a:p>
        </p:txBody>
      </p:sp>
      <p:sp>
        <p:nvSpPr>
          <p:cNvPr id="15" name="CuadroTexto 14">
            <a:extLst>
              <a:ext uri="{FF2B5EF4-FFF2-40B4-BE49-F238E27FC236}">
                <a16:creationId xmlns:a16="http://schemas.microsoft.com/office/drawing/2014/main" id="{79F3D3A7-7C7C-7ADD-8528-C721F4A17BD2}"/>
              </a:ext>
            </a:extLst>
          </p:cNvPr>
          <p:cNvSpPr txBox="1"/>
          <p:nvPr/>
        </p:nvSpPr>
        <p:spPr>
          <a:xfrm>
            <a:off x="551384" y="404664"/>
            <a:ext cx="11305256" cy="6517169"/>
          </a:xfrm>
          <a:prstGeom prst="rect">
            <a:avLst/>
          </a:prstGeom>
          <a:solidFill>
            <a:schemeClr val="bg1"/>
          </a:solidFill>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Unidad económica constituida por personas naturales o jurídicas, </a:t>
            </a:r>
            <a:r>
              <a:rPr lang="es-ES" sz="2000" dirty="0">
                <a:solidFill>
                  <a:prstClr val="black"/>
                </a:solidFill>
                <a:latin typeface=""/>
                <a:ea typeface="MS PGothic" panose="020B0600070205080204" pitchFamily="34" charset="-128"/>
              </a:rPr>
              <a:t>para </a:t>
            </a: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realizar actividades de producción, comercialización o prestación de servicios. MYPE (Micro y Pequeña Empresa).</a:t>
            </a:r>
          </a:p>
          <a:p>
            <a:pPr marL="109537" marR="0" lvl="0" algn="just" defTabSz="914400" rtl="0" eaLnBrk="0" fontAlgn="base" latinLnBrk="0" hangingPunct="0">
              <a:lnSpc>
                <a:spcPct val="100000"/>
              </a:lnSpc>
              <a:spcBef>
                <a:spcPts val="300"/>
              </a:spcBef>
              <a:spcAft>
                <a:spcPct val="0"/>
              </a:spcAft>
              <a:buClr>
                <a:srgbClr val="C4652D"/>
              </a:buClr>
              <a:buSzTx/>
              <a:tabLst/>
              <a:defRPr/>
            </a:pPr>
            <a:endParaRPr lang="es-ES" sz="2000" dirty="0">
              <a:solidFill>
                <a:prstClr val="black"/>
              </a:solidFill>
              <a:latin typeface=""/>
              <a:ea typeface="MS PGothic" panose="020B0600070205080204" pitchFamily="34" charset="-128"/>
            </a:endParaRPr>
          </a:p>
          <a:p>
            <a:pPr marL="109537" marR="0" lvl="0" algn="just" defTabSz="914400" rtl="0" eaLnBrk="0" fontAlgn="base" latinLnBrk="0" hangingPunct="0">
              <a:lnSpc>
                <a:spcPct val="100000"/>
              </a:lnSpc>
              <a:spcBef>
                <a:spcPts val="300"/>
              </a:spcBef>
              <a:spcAft>
                <a:spcPct val="0"/>
              </a:spcAft>
              <a:buClr>
                <a:srgbClr val="C4652D"/>
              </a:buClr>
              <a:buSzTx/>
              <a:tabLst/>
              <a:defRPr/>
            </a:pPr>
            <a:r>
              <a:rPr kumimoji="0" lang="es-ES" sz="2000" b="1" i="0" u="none" strike="noStrike" kern="1200" cap="none" spc="0" normalizeH="0" baseline="0" noProof="0" dirty="0">
                <a:ln>
                  <a:noFill/>
                </a:ln>
                <a:solidFill>
                  <a:prstClr val="black"/>
                </a:solidFill>
                <a:effectLst/>
                <a:uLnTx/>
                <a:uFillTx/>
                <a:latin typeface=""/>
                <a:ea typeface="MS PGothic" panose="020B0600070205080204" pitchFamily="34" charset="-128"/>
              </a:rPr>
              <a:t>Características de las Microempresas en Perú</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Número de Empleados: 1 y 10 empleados .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Límite de Ventas: No deben superar las 150 UIT Aproximadamente S/ 772,500 soles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Registro: Registrarse en el Registro Nacional de la Micro y Pequeña Empresa (REMYPE) </a:t>
            </a:r>
          </a:p>
          <a:p>
            <a:pPr marL="109537" marR="0" lvl="0" algn="just" defTabSz="914400" rtl="0" eaLnBrk="0" fontAlgn="base" latinLnBrk="0" hangingPunct="0">
              <a:lnSpc>
                <a:spcPct val="100000"/>
              </a:lnSpc>
              <a:spcBef>
                <a:spcPts val="300"/>
              </a:spcBef>
              <a:spcAft>
                <a:spcPct val="0"/>
              </a:spcAft>
              <a:buClr>
                <a:srgbClr val="C4652D"/>
              </a:buClr>
              <a:buSzTx/>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a:t>
            </a:r>
          </a:p>
          <a:p>
            <a:pPr marL="109537" marR="0" lvl="0" algn="just" defTabSz="914400" rtl="0" eaLnBrk="0" fontAlgn="base" latinLnBrk="0" hangingPunct="0">
              <a:lnSpc>
                <a:spcPct val="100000"/>
              </a:lnSpc>
              <a:spcBef>
                <a:spcPts val="300"/>
              </a:spcBef>
              <a:spcAft>
                <a:spcPct val="0"/>
              </a:spcAft>
              <a:buClr>
                <a:srgbClr val="C4652D"/>
              </a:buClr>
              <a:buSzTx/>
              <a:tabLst/>
              <a:defRPr/>
            </a:pPr>
            <a:r>
              <a:rPr kumimoji="0" lang="es-ES" sz="2000" b="1" i="0" u="none" strike="noStrike" kern="1200" cap="none" spc="0" normalizeH="0" baseline="0" noProof="0" dirty="0">
                <a:ln>
                  <a:noFill/>
                </a:ln>
                <a:solidFill>
                  <a:prstClr val="black"/>
                </a:solidFill>
                <a:effectLst/>
                <a:uLnTx/>
                <a:uFillTx/>
                <a:latin typeface=""/>
                <a:ea typeface="MS PGothic" panose="020B0600070205080204" pitchFamily="34" charset="-128"/>
              </a:rPr>
              <a:t>Ventajas</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Facilidad de Creación : Menos requisitos legales y financieros para iniciar operaciones.</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Flexibilidad: Pueden adaptarse rápidamente a cambios en el mercado.</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Acceso a Beneficios: Al registrarse en REMYPE, pueden acceder a incentivos fiscales y programas de apoyo gubernamental.</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109537" marR="0" lvl="0" algn="just" defTabSz="914400" rtl="0" eaLnBrk="0" fontAlgn="base" latinLnBrk="0" hangingPunct="0">
              <a:lnSpc>
                <a:spcPct val="100000"/>
              </a:lnSpc>
              <a:spcBef>
                <a:spcPts val="300"/>
              </a:spcBef>
              <a:spcAft>
                <a:spcPct val="0"/>
              </a:spcAft>
              <a:buClr>
                <a:srgbClr val="C4652D"/>
              </a:buClr>
              <a:buSzTx/>
              <a:tabLst/>
              <a:defRPr/>
            </a:pPr>
            <a:r>
              <a:rPr kumimoji="0" lang="es-ES" sz="2000" b="1" i="0" u="none" strike="noStrike" kern="1200" cap="none" spc="0" normalizeH="0" baseline="0" noProof="0" dirty="0">
                <a:ln>
                  <a:noFill/>
                </a:ln>
                <a:solidFill>
                  <a:prstClr val="black"/>
                </a:solidFill>
                <a:effectLst/>
                <a:uLnTx/>
                <a:uFillTx/>
                <a:latin typeface=""/>
                <a:ea typeface="MS PGothic" panose="020B0600070205080204" pitchFamily="34" charset="-128"/>
              </a:rPr>
              <a:t>Desventajas</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Limitaciones Financieras : Dificultades para acceder a créditos y financiamiento.</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Escasa Capacidad de Crecimiento : Las restricciones en ventas pueden limitar su expansión.</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Dependencia del Propietario : A menudo, el éxito del negocio depende directamente del esfuerzo del propietario.</a:t>
            </a:r>
            <a:endParaRPr kumimoji="0" lang="es-ES_tradnl" sz="16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spTree>
    <p:extLst>
      <p:ext uri="{BB962C8B-B14F-4D97-AF65-F5344CB8AC3E}">
        <p14:creationId xmlns:p14="http://schemas.microsoft.com/office/powerpoint/2010/main" val="1157395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LAS PEQUÑAS EMPRESAS.-</a:t>
            </a:r>
            <a:endParaRPr lang="es-ES" dirty="0">
              <a:solidFill>
                <a:srgbClr val="0070C0"/>
              </a:solidFill>
            </a:endParaRPr>
          </a:p>
        </p:txBody>
      </p:sp>
      <p:sp>
        <p:nvSpPr>
          <p:cNvPr id="15" name="CuadroTexto 14">
            <a:extLst>
              <a:ext uri="{FF2B5EF4-FFF2-40B4-BE49-F238E27FC236}">
                <a16:creationId xmlns:a16="http://schemas.microsoft.com/office/drawing/2014/main" id="{79F3D3A7-7C7C-7ADD-8528-C721F4A17BD2}"/>
              </a:ext>
            </a:extLst>
          </p:cNvPr>
          <p:cNvSpPr txBox="1"/>
          <p:nvPr/>
        </p:nvSpPr>
        <p:spPr>
          <a:xfrm>
            <a:off x="551384" y="404664"/>
            <a:ext cx="10729192" cy="4747453"/>
          </a:xfrm>
          <a:prstGeom prst="rect">
            <a:avLst/>
          </a:prstGeom>
          <a:solidFill>
            <a:schemeClr val="bg1"/>
          </a:solidFill>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Forman parte de la categoría de MYPE (Micro y Pequeña Empresa),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109537" marR="0" lvl="0" algn="just" defTabSz="914400" rtl="0" eaLnBrk="0" fontAlgn="base" latinLnBrk="0" hangingPunct="0">
              <a:lnSpc>
                <a:spcPct val="100000"/>
              </a:lnSpc>
              <a:spcBef>
                <a:spcPts val="300"/>
              </a:spcBef>
              <a:spcAft>
                <a:spcPct val="0"/>
              </a:spcAft>
              <a:buClr>
                <a:srgbClr val="C4652D"/>
              </a:buClr>
              <a:buSzTx/>
              <a:tabLst/>
              <a:defRPr/>
            </a:pPr>
            <a:r>
              <a:rPr kumimoji="0" lang="es-ES" sz="2000" b="1" i="0" u="none" strike="noStrike" kern="1200" cap="none" spc="0" normalizeH="0" baseline="0" noProof="0" dirty="0">
                <a:ln>
                  <a:noFill/>
                </a:ln>
                <a:solidFill>
                  <a:prstClr val="black"/>
                </a:solidFill>
                <a:effectLst/>
                <a:uLnTx/>
                <a:uFillTx/>
                <a:latin typeface=""/>
                <a:ea typeface="MS PGothic" panose="020B0600070205080204" pitchFamily="34" charset="-128"/>
              </a:rPr>
              <a:t>Definición y características</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Número de Empleados : 11 y 100 empleados.</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Límite de Ventas: Las ventas anuales no deben superar las 1,700 UIT (S/ 8'755,000 soles) </a:t>
            </a:r>
          </a:p>
          <a:p>
            <a:pPr marL="109537" marR="0" lvl="0" algn="just" defTabSz="914400" rtl="0" eaLnBrk="0" fontAlgn="base" latinLnBrk="0" hangingPunct="0">
              <a:lnSpc>
                <a:spcPct val="100000"/>
              </a:lnSpc>
              <a:spcBef>
                <a:spcPts val="300"/>
              </a:spcBef>
              <a:spcAft>
                <a:spcPct val="0"/>
              </a:spcAft>
              <a:buClr>
                <a:srgbClr val="C4652D"/>
              </a:buClr>
              <a:buSzTx/>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.Actividades Económicas: Diversas actividades, producción, comercialización y de servicios.</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Representación : Constituyen aproximadamente el 5% del total de empresas en el país, lo que equivale a más de 113,000 pequeñas empresas registradas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Registro y Beneficios</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 sz="2000" b="0" i="0" u="none" strike="noStrike" kern="1200" cap="none" spc="0" normalizeH="0" baseline="0" noProof="0" dirty="0">
                <a:ln>
                  <a:noFill/>
                </a:ln>
                <a:solidFill>
                  <a:prstClr val="black"/>
                </a:solidFill>
                <a:effectLst/>
                <a:uLnTx/>
                <a:uFillTx/>
                <a:latin typeface=""/>
                <a:ea typeface="MS PGothic" panose="020B0600070205080204" pitchFamily="34" charset="-128"/>
              </a:rPr>
              <a:t>Para acceder a beneficios fiscales y laborales, las pequeñas empresas deben registrarse en el Registro Nacional de la Micro y Pequeña Empresa (REMYPE) . Este registro proporciona acceso a incentivos que fomentan la formalización y el desarrollo empresarial.</a:t>
            </a:r>
          </a:p>
        </p:txBody>
      </p:sp>
    </p:spTree>
    <p:extLst>
      <p:ext uri="{BB962C8B-B14F-4D97-AF65-F5344CB8AC3E}">
        <p14:creationId xmlns:p14="http://schemas.microsoft.com/office/powerpoint/2010/main" val="2483532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a:t>
            </a:r>
            <a:endParaRPr lang="es-ES" dirty="0">
              <a:solidFill>
                <a:srgbClr val="0070C0"/>
              </a:solidFill>
            </a:endParaRPr>
          </a:p>
        </p:txBody>
      </p:sp>
      <p:sp>
        <p:nvSpPr>
          <p:cNvPr id="3" name="Marcador de contenido 2">
            <a:extLst>
              <a:ext uri="{FF2B5EF4-FFF2-40B4-BE49-F238E27FC236}">
                <a16:creationId xmlns:a16="http://schemas.microsoft.com/office/drawing/2014/main" id="{98583418-E927-3D4D-AE6D-14F9E4975978}"/>
              </a:ext>
            </a:extLst>
          </p:cNvPr>
          <p:cNvSpPr>
            <a:spLocks noGrp="1"/>
          </p:cNvSpPr>
          <p:nvPr>
            <p:ph idx="1"/>
          </p:nvPr>
        </p:nvSpPr>
        <p:spPr>
          <a:xfrm>
            <a:off x="3575720" y="980728"/>
            <a:ext cx="6120680" cy="5521102"/>
          </a:xfrm>
        </p:spPr>
        <p:txBody>
          <a:bodyPr>
            <a:normAutofit lnSpcReduction="10000"/>
          </a:bodyPr>
          <a:lstStyle/>
          <a:p>
            <a:pPr marL="109537" indent="0">
              <a:buNone/>
            </a:pPr>
            <a:r>
              <a:rPr lang="es-PE" sz="1800" b="1" dirty="0"/>
              <a:t>1) SEGÚN LOS SECTORES PRODUCTIVOS</a:t>
            </a:r>
            <a:endParaRPr lang="es-ES_tradnl" sz="1800" dirty="0"/>
          </a:p>
          <a:p>
            <a:r>
              <a:rPr lang="es-PE" sz="1800" dirty="0"/>
              <a:t>a) Empresas del sector primario; </a:t>
            </a:r>
          </a:p>
          <a:p>
            <a:r>
              <a:rPr lang="es-PE" sz="1800" dirty="0"/>
              <a:t>b) Empresas del sector secundario; </a:t>
            </a:r>
          </a:p>
          <a:p>
            <a:r>
              <a:rPr lang="es-PE" sz="1800" dirty="0"/>
              <a:t>c) Empresas del sector terciario.</a:t>
            </a:r>
          </a:p>
          <a:p>
            <a:endParaRPr lang="es-ES_tradnl" sz="1200" dirty="0"/>
          </a:p>
          <a:p>
            <a:pPr marL="109537" indent="0">
              <a:buNone/>
            </a:pPr>
            <a:r>
              <a:rPr lang="es-PE" sz="1800" b="1" dirty="0"/>
              <a:t>2) SEGÚN LAS ACTIVIDADES ECONÓMICAS</a:t>
            </a:r>
            <a:endParaRPr lang="es-ES_tradnl" sz="1800" dirty="0"/>
          </a:p>
          <a:p>
            <a:r>
              <a:rPr lang="es-PE" sz="1800" dirty="0"/>
              <a:t>a) Empresas de producción; </a:t>
            </a:r>
          </a:p>
          <a:p>
            <a:r>
              <a:rPr lang="es-PE" sz="1800" dirty="0"/>
              <a:t>b) Empresas comerciales; </a:t>
            </a:r>
          </a:p>
          <a:p>
            <a:r>
              <a:rPr lang="es-PE" sz="1800" dirty="0"/>
              <a:t>c) Empresas de servicios. </a:t>
            </a:r>
          </a:p>
          <a:p>
            <a:endParaRPr lang="es-ES_tradnl" sz="1100" dirty="0"/>
          </a:p>
          <a:p>
            <a:pPr marL="109537" indent="0">
              <a:buNone/>
            </a:pPr>
            <a:r>
              <a:rPr lang="es-PE" sz="1800" b="1" dirty="0"/>
              <a:t>3) SEGÚN LA NATURALEZA JURÍDICA</a:t>
            </a:r>
            <a:endParaRPr lang="es-ES_tradnl" sz="1800" dirty="0"/>
          </a:p>
          <a:p>
            <a:r>
              <a:rPr lang="es-PE" sz="1800" dirty="0"/>
              <a:t>a) Personas Naturales; </a:t>
            </a:r>
          </a:p>
          <a:p>
            <a:r>
              <a:rPr lang="es-PE" sz="1800" dirty="0"/>
              <a:t>b) Personas Jurídicas.</a:t>
            </a:r>
            <a:endParaRPr lang="es-ES_tradnl" sz="1800" dirty="0"/>
          </a:p>
          <a:p>
            <a:pPr marL="109537" indent="0">
              <a:buNone/>
            </a:pPr>
            <a:endParaRPr lang="es-ES_tradnl" sz="1050" dirty="0"/>
          </a:p>
          <a:p>
            <a:pPr marL="109537" indent="0">
              <a:buNone/>
            </a:pPr>
            <a:r>
              <a:rPr lang="es-PE" sz="1800" b="1" dirty="0"/>
              <a:t>4) SEGÚN CRITERIO CUANTITATIVO</a:t>
            </a:r>
            <a:endParaRPr lang="es-ES_tradnl" sz="1800" dirty="0"/>
          </a:p>
          <a:p>
            <a:r>
              <a:rPr lang="es-PE" sz="1800" dirty="0"/>
              <a:t>a) Micro empresas; </a:t>
            </a:r>
          </a:p>
          <a:p>
            <a:r>
              <a:rPr lang="es-PE" sz="1800" dirty="0"/>
              <a:t>b) Pequeña empresa; </a:t>
            </a:r>
          </a:p>
          <a:p>
            <a:r>
              <a:rPr lang="es-PE" sz="1800" dirty="0"/>
              <a:t>c) Mediana empresa; </a:t>
            </a:r>
          </a:p>
          <a:p>
            <a:r>
              <a:rPr lang="es-PE" sz="1800" dirty="0"/>
              <a:t>d) Empresas multinacionales. </a:t>
            </a:r>
            <a:endParaRPr lang="es-ES" sz="1800" dirty="0"/>
          </a:p>
        </p:txBody>
      </p:sp>
      <p:sp>
        <p:nvSpPr>
          <p:cNvPr id="9" name="CuadroTexto 8">
            <a:extLst>
              <a:ext uri="{FF2B5EF4-FFF2-40B4-BE49-F238E27FC236}">
                <a16:creationId xmlns:a16="http://schemas.microsoft.com/office/drawing/2014/main" id="{12542F87-014C-2D6D-CD92-FE28A9D48A73}"/>
              </a:ext>
            </a:extLst>
          </p:cNvPr>
          <p:cNvSpPr txBox="1"/>
          <p:nvPr/>
        </p:nvSpPr>
        <p:spPr>
          <a:xfrm>
            <a:off x="407368" y="2452871"/>
            <a:ext cx="2088232" cy="1754326"/>
          </a:xfrm>
          <a:prstGeom prst="rect">
            <a:avLst/>
          </a:prstGeom>
          <a:noFill/>
        </p:spPr>
        <p:txBody>
          <a:bodyPr wrap="square">
            <a:spAutoFit/>
          </a:bodyPr>
          <a:lstStyle/>
          <a:p>
            <a:pPr marL="109537" marR="0" lvl="0" indent="0" defTabSz="914400" rtl="0" eaLnBrk="0" fontAlgn="base" latinLnBrk="0" hangingPunct="0">
              <a:lnSpc>
                <a:spcPct val="100000"/>
              </a:lnSpc>
              <a:spcBef>
                <a:spcPts val="300"/>
              </a:spcBef>
              <a:spcAft>
                <a:spcPct val="0"/>
              </a:spcAft>
              <a:buClr>
                <a:srgbClr val="C4652D"/>
              </a:buClr>
              <a:buSzTx/>
              <a:buFont typeface="Wingdings" charset="2"/>
              <a:buNone/>
              <a:tabLst/>
              <a:defRPr/>
            </a:pPr>
            <a:r>
              <a:rPr lang="es-ES" b="1" dirty="0">
                <a:solidFill>
                  <a:prstClr val="black"/>
                </a:solidFill>
                <a:latin typeface=""/>
                <a:ea typeface="MS PGothic" panose="020B0600070205080204" pitchFamily="34" charset="-128"/>
              </a:rPr>
              <a:t>C</a:t>
            </a:r>
            <a:r>
              <a:rPr lang="es-PE" b="1" dirty="0">
                <a:solidFill>
                  <a:prstClr val="black"/>
                </a:solidFill>
                <a:latin typeface=""/>
                <a:ea typeface="MS PGothic" panose="020B0600070205080204" pitchFamily="34" charset="-128"/>
              </a:rPr>
              <a:t>LASIFICACIÓN DE LAS EMPRESAS SEGÚN FACTORES ESPECÍFICOS</a:t>
            </a:r>
            <a:endParaRPr kumimoji="0" lang="es-ES_tradnl" sz="18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cxnSp>
        <p:nvCxnSpPr>
          <p:cNvPr id="10" name="Conector recto de flecha 9">
            <a:extLst>
              <a:ext uri="{FF2B5EF4-FFF2-40B4-BE49-F238E27FC236}">
                <a16:creationId xmlns:a16="http://schemas.microsoft.com/office/drawing/2014/main" id="{AEEAB2E7-976B-945D-6FD6-001EE215852E}"/>
              </a:ext>
            </a:extLst>
          </p:cNvPr>
          <p:cNvCxnSpPr>
            <a:cxnSpLocks/>
            <a:stCxn id="9" idx="3"/>
          </p:cNvCxnSpPr>
          <p:nvPr/>
        </p:nvCxnSpPr>
        <p:spPr>
          <a:xfrm flipV="1">
            <a:off x="2495600" y="1261120"/>
            <a:ext cx="936104" cy="206891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BB22DACF-DC03-F798-9B97-7A23133ED5F3}"/>
              </a:ext>
            </a:extLst>
          </p:cNvPr>
          <p:cNvCxnSpPr>
            <a:cxnSpLocks/>
            <a:stCxn id="9" idx="3"/>
          </p:cNvCxnSpPr>
          <p:nvPr/>
        </p:nvCxnSpPr>
        <p:spPr>
          <a:xfrm flipV="1">
            <a:off x="2495600" y="2452871"/>
            <a:ext cx="936104" cy="8771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3636DDB-BD21-8045-F1B1-FFF686EA5B1F}"/>
              </a:ext>
            </a:extLst>
          </p:cNvPr>
          <p:cNvCxnSpPr>
            <a:cxnSpLocks/>
            <a:stCxn id="9" idx="3"/>
          </p:cNvCxnSpPr>
          <p:nvPr/>
        </p:nvCxnSpPr>
        <p:spPr>
          <a:xfrm>
            <a:off x="2495600" y="3330034"/>
            <a:ext cx="936104" cy="50966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0192D64-CE5B-DF56-0E91-00D2ABD71931}"/>
              </a:ext>
            </a:extLst>
          </p:cNvPr>
          <p:cNvCxnSpPr>
            <a:cxnSpLocks/>
            <a:stCxn id="9" idx="3"/>
          </p:cNvCxnSpPr>
          <p:nvPr/>
        </p:nvCxnSpPr>
        <p:spPr>
          <a:xfrm>
            <a:off x="2495600" y="3330034"/>
            <a:ext cx="936104" cy="15391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259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 por la RESPONSABILIDAD.-</a:t>
            </a:r>
            <a:endParaRPr lang="es-ES" dirty="0">
              <a:solidFill>
                <a:srgbClr val="0070C0"/>
              </a:solidFill>
            </a:endParaRPr>
          </a:p>
        </p:txBody>
      </p:sp>
      <p:sp>
        <p:nvSpPr>
          <p:cNvPr id="9" name="CuadroTexto 8">
            <a:extLst>
              <a:ext uri="{FF2B5EF4-FFF2-40B4-BE49-F238E27FC236}">
                <a16:creationId xmlns:a16="http://schemas.microsoft.com/office/drawing/2014/main" id="{B8559AD1-BE43-C246-BD5D-CA2FEC987ECF}"/>
              </a:ext>
            </a:extLst>
          </p:cNvPr>
          <p:cNvSpPr txBox="1"/>
          <p:nvPr/>
        </p:nvSpPr>
        <p:spPr>
          <a:xfrm>
            <a:off x="682056" y="1266356"/>
            <a:ext cx="2304256" cy="1015663"/>
          </a:xfrm>
          <a:prstGeom prst="rect">
            <a:avLst/>
          </a:prstGeom>
          <a:noFill/>
        </p:spPr>
        <p:txBody>
          <a:bodyPr wrap="square">
            <a:spAutoFit/>
          </a:bodyPr>
          <a:lstStyle/>
          <a:p>
            <a:r>
              <a:rPr kumimoji="0" lang="es-ES_tradnl" sz="2000" b="1" i="0" u="none" strike="noStrike" kern="1200" cap="none" spc="0" normalizeH="0" baseline="0" noProof="0" dirty="0">
                <a:ln>
                  <a:noFill/>
                </a:ln>
                <a:solidFill>
                  <a:prstClr val="black"/>
                </a:solidFill>
                <a:effectLst/>
                <a:uLnTx/>
                <a:uFillTx/>
                <a:latin typeface=""/>
                <a:ea typeface="MS PGothic" panose="020B0600070205080204" pitchFamily="34" charset="-128"/>
              </a:rPr>
              <a:t>a) Sociedades de responsabilidad LIMITADA.</a:t>
            </a: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 </a:t>
            </a:r>
            <a:endParaRPr lang="es-PE" dirty="0"/>
          </a:p>
        </p:txBody>
      </p:sp>
      <p:sp>
        <p:nvSpPr>
          <p:cNvPr id="11" name="CuadroTexto 10">
            <a:extLst>
              <a:ext uri="{FF2B5EF4-FFF2-40B4-BE49-F238E27FC236}">
                <a16:creationId xmlns:a16="http://schemas.microsoft.com/office/drawing/2014/main" id="{D30CE6F8-28AB-9523-C5DA-AEEFFD5CA08A}"/>
              </a:ext>
            </a:extLst>
          </p:cNvPr>
          <p:cNvSpPr txBox="1"/>
          <p:nvPr/>
        </p:nvSpPr>
        <p:spPr>
          <a:xfrm>
            <a:off x="3922416" y="1308394"/>
            <a:ext cx="5557960" cy="1015663"/>
          </a:xfrm>
          <a:prstGeom prst="rect">
            <a:avLst/>
          </a:prstGeom>
          <a:noFill/>
          <a:ln>
            <a:solidFill>
              <a:srgbClr val="FF0000"/>
            </a:solidFill>
          </a:ln>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lang="es-ES_tradnl" sz="2000" dirty="0">
                <a:solidFill>
                  <a:prstClr val="black"/>
                </a:solidFill>
                <a:latin typeface=""/>
                <a:ea typeface="MS PGothic" panose="020B0600070205080204" pitchFamily="34" charset="-128"/>
              </a:rPr>
              <a:t>L</a:t>
            </a: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a persona diferencia y protege su patrimonio personal del patrimonio de la empresa</a:t>
            </a:r>
          </a:p>
        </p:txBody>
      </p:sp>
      <p:sp>
        <p:nvSpPr>
          <p:cNvPr id="13" name="CuadroTexto 12">
            <a:extLst>
              <a:ext uri="{FF2B5EF4-FFF2-40B4-BE49-F238E27FC236}">
                <a16:creationId xmlns:a16="http://schemas.microsoft.com/office/drawing/2014/main" id="{2FD67014-7AC0-84A7-A7A0-B9F188DF7898}"/>
              </a:ext>
            </a:extLst>
          </p:cNvPr>
          <p:cNvSpPr txBox="1"/>
          <p:nvPr/>
        </p:nvSpPr>
        <p:spPr>
          <a:xfrm>
            <a:off x="661821" y="3369999"/>
            <a:ext cx="2304256" cy="1015663"/>
          </a:xfrm>
          <a:prstGeom prst="rect">
            <a:avLst/>
          </a:prstGeom>
          <a:noFill/>
        </p:spPr>
        <p:txBody>
          <a:bodyPr wrap="square">
            <a:spAutoFit/>
          </a:bodyPr>
          <a:lstStyle/>
          <a:p>
            <a:r>
              <a:rPr kumimoji="0" lang="es-ES_tradnl" sz="2000" b="1" i="0" u="none" strike="noStrike" kern="1200" cap="none" spc="0" normalizeH="0" baseline="0" noProof="0" dirty="0">
                <a:ln>
                  <a:noFill/>
                </a:ln>
                <a:solidFill>
                  <a:prstClr val="black"/>
                </a:solidFill>
                <a:effectLst/>
                <a:uLnTx/>
                <a:uFillTx/>
                <a:latin typeface=""/>
                <a:ea typeface="MS PGothic" panose="020B0600070205080204" pitchFamily="34" charset="-128"/>
              </a:rPr>
              <a:t>b) Sociedades de responsabilidad ILIMITADA</a:t>
            </a:r>
            <a:endParaRPr lang="es-PE" dirty="0"/>
          </a:p>
        </p:txBody>
      </p:sp>
      <p:sp>
        <p:nvSpPr>
          <p:cNvPr id="17" name="CuadroTexto 16">
            <a:extLst>
              <a:ext uri="{FF2B5EF4-FFF2-40B4-BE49-F238E27FC236}">
                <a16:creationId xmlns:a16="http://schemas.microsoft.com/office/drawing/2014/main" id="{ADA8F96F-F0FB-D76F-B28A-3B6257FB235B}"/>
              </a:ext>
            </a:extLst>
          </p:cNvPr>
          <p:cNvSpPr txBox="1"/>
          <p:nvPr/>
        </p:nvSpPr>
        <p:spPr>
          <a:xfrm>
            <a:off x="3848604" y="3216110"/>
            <a:ext cx="5775788" cy="1708160"/>
          </a:xfrm>
          <a:prstGeom prst="rect">
            <a:avLst/>
          </a:prstGeom>
          <a:noFill/>
          <a:ln>
            <a:solidFill>
              <a:srgbClr val="FF0000"/>
            </a:solidFill>
          </a:ln>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lang="es-ES_tradnl" sz="2000" dirty="0">
                <a:solidFill>
                  <a:prstClr val="black"/>
                </a:solidFill>
                <a:latin typeface=""/>
                <a:ea typeface="MS PGothic" panose="020B0600070205080204" pitchFamily="34" charset="-128"/>
              </a:rPr>
              <a:t>La sociedad responde con su patrimonio</a:t>
            </a:r>
          </a:p>
          <a:p>
            <a:pPr marL="365125" indent="-255588" algn="just" defTabSz="914400" eaLnBrk="0" fontAlgn="base" hangingPunct="0">
              <a:spcBef>
                <a:spcPts val="300"/>
              </a:spcBef>
              <a:spcAft>
                <a:spcPct val="0"/>
              </a:spcAft>
              <a:buClr>
                <a:srgbClr val="C4652D"/>
              </a:buClr>
              <a:buFont typeface="Wingdings" charset="2"/>
              <a:buChar char="§"/>
              <a:defRPr/>
            </a:pP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El socio responde por las deudas de la sociedad con el patrimonio de la sociedad</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lang="es-ES_tradnl" sz="2000" dirty="0">
                <a:solidFill>
                  <a:prstClr val="black"/>
                </a:solidFill>
                <a:latin typeface=""/>
                <a:ea typeface="MS PGothic" panose="020B0600070205080204" pitchFamily="34" charset="-128"/>
              </a:rPr>
              <a:t>El socio responde con su propio patrimonio personal en forma ilimitada</a:t>
            </a:r>
            <a:endPar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cxnSp>
        <p:nvCxnSpPr>
          <p:cNvPr id="20" name="Conector recto de flecha 19">
            <a:extLst>
              <a:ext uri="{FF2B5EF4-FFF2-40B4-BE49-F238E27FC236}">
                <a16:creationId xmlns:a16="http://schemas.microsoft.com/office/drawing/2014/main" id="{696ADBC0-1CF1-DF1A-D402-A848A58F9D3D}"/>
              </a:ext>
            </a:extLst>
          </p:cNvPr>
          <p:cNvCxnSpPr>
            <a:cxnSpLocks/>
            <a:stCxn id="9" idx="3"/>
          </p:cNvCxnSpPr>
          <p:nvPr/>
        </p:nvCxnSpPr>
        <p:spPr>
          <a:xfrm>
            <a:off x="2986312" y="1774188"/>
            <a:ext cx="8622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4BC6308-7692-BEA5-CC9C-B967824750C3}"/>
              </a:ext>
            </a:extLst>
          </p:cNvPr>
          <p:cNvCxnSpPr>
            <a:cxnSpLocks/>
          </p:cNvCxnSpPr>
          <p:nvPr/>
        </p:nvCxnSpPr>
        <p:spPr>
          <a:xfrm>
            <a:off x="2966077" y="4067786"/>
            <a:ext cx="8622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78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 por la RESPONSABILIDAD.-</a:t>
            </a:r>
            <a:endParaRPr lang="es-ES" dirty="0">
              <a:solidFill>
                <a:srgbClr val="0070C0"/>
              </a:solidFill>
            </a:endParaRPr>
          </a:p>
        </p:txBody>
      </p:sp>
      <p:sp>
        <p:nvSpPr>
          <p:cNvPr id="10" name="CuadroTexto 9">
            <a:extLst>
              <a:ext uri="{FF2B5EF4-FFF2-40B4-BE49-F238E27FC236}">
                <a16:creationId xmlns:a16="http://schemas.microsoft.com/office/drawing/2014/main" id="{CCE8DD0D-C8A4-0A0E-C80E-C6A24D8E0EE1}"/>
              </a:ext>
            </a:extLst>
          </p:cNvPr>
          <p:cNvSpPr txBox="1"/>
          <p:nvPr/>
        </p:nvSpPr>
        <p:spPr>
          <a:xfrm>
            <a:off x="434634" y="1628800"/>
            <a:ext cx="2709038" cy="1015663"/>
          </a:xfrm>
          <a:prstGeom prst="rect">
            <a:avLst/>
          </a:prstGeom>
          <a:noFill/>
        </p:spPr>
        <p:txBody>
          <a:bodyPr wrap="square">
            <a:spAutoFit/>
          </a:bodyPr>
          <a:lstStyle/>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1" i="0" u="none" strike="noStrike" kern="1200" cap="none" spc="0" normalizeH="0" baseline="0" noProof="0" dirty="0">
                <a:ln>
                  <a:noFill/>
                </a:ln>
                <a:solidFill>
                  <a:prstClr val="black"/>
                </a:solidFill>
                <a:effectLst/>
                <a:uLnTx/>
                <a:uFillTx/>
                <a:latin typeface=""/>
                <a:ea typeface="MS PGothic" panose="020B0600070205080204" pitchFamily="34" charset="-128"/>
              </a:rPr>
              <a:t>Sociedades de Responsabilidad Limitada</a:t>
            </a:r>
            <a:endPar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sp>
        <p:nvSpPr>
          <p:cNvPr id="12" name="CuadroTexto 11">
            <a:extLst>
              <a:ext uri="{FF2B5EF4-FFF2-40B4-BE49-F238E27FC236}">
                <a16:creationId xmlns:a16="http://schemas.microsoft.com/office/drawing/2014/main" id="{96D0B8CD-F8D0-1407-8571-8052D9622F74}"/>
              </a:ext>
            </a:extLst>
          </p:cNvPr>
          <p:cNvSpPr txBox="1"/>
          <p:nvPr/>
        </p:nvSpPr>
        <p:spPr>
          <a:xfrm>
            <a:off x="4993508" y="1330022"/>
            <a:ext cx="4558875" cy="1400383"/>
          </a:xfrm>
          <a:prstGeom prst="rect">
            <a:avLst/>
          </a:prstGeom>
          <a:noFill/>
        </p:spPr>
        <p:txBody>
          <a:bodyPr wrap="square">
            <a:spAutoFit/>
          </a:bodyPr>
          <a:lstStyle/>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a) Sociedad Anónima; </a:t>
            </a:r>
          </a:p>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b) Sociedad Comercial de Responsabilidad Limitada.</a:t>
            </a:r>
          </a:p>
        </p:txBody>
      </p:sp>
      <p:cxnSp>
        <p:nvCxnSpPr>
          <p:cNvPr id="14" name="Conector recto de flecha 13">
            <a:extLst>
              <a:ext uri="{FF2B5EF4-FFF2-40B4-BE49-F238E27FC236}">
                <a16:creationId xmlns:a16="http://schemas.microsoft.com/office/drawing/2014/main" id="{9FBB41D7-397C-C483-5C6C-F854636C37C9}"/>
              </a:ext>
            </a:extLst>
          </p:cNvPr>
          <p:cNvCxnSpPr>
            <a:cxnSpLocks/>
          </p:cNvCxnSpPr>
          <p:nvPr/>
        </p:nvCxnSpPr>
        <p:spPr>
          <a:xfrm flipV="1">
            <a:off x="3359696" y="1592035"/>
            <a:ext cx="1368152" cy="4646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1CD457CB-943E-F725-A825-8B06C1888CE2}"/>
              </a:ext>
            </a:extLst>
          </p:cNvPr>
          <p:cNvCxnSpPr>
            <a:cxnSpLocks/>
          </p:cNvCxnSpPr>
          <p:nvPr/>
        </p:nvCxnSpPr>
        <p:spPr>
          <a:xfrm>
            <a:off x="3359696" y="2056637"/>
            <a:ext cx="1368152" cy="29224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E3259AE8-61CF-A3EE-F6AC-B5062A1A58F9}"/>
              </a:ext>
            </a:extLst>
          </p:cNvPr>
          <p:cNvSpPr txBox="1"/>
          <p:nvPr/>
        </p:nvSpPr>
        <p:spPr>
          <a:xfrm>
            <a:off x="434634" y="3991888"/>
            <a:ext cx="2709038" cy="1015663"/>
          </a:xfrm>
          <a:prstGeom prst="rect">
            <a:avLst/>
          </a:prstGeom>
          <a:noFill/>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1" i="0" u="none" strike="noStrike" kern="1200" cap="none" spc="0" normalizeH="0" baseline="0" noProof="0" dirty="0">
                <a:ln>
                  <a:noFill/>
                </a:ln>
                <a:solidFill>
                  <a:prstClr val="black"/>
                </a:solidFill>
                <a:effectLst/>
                <a:uLnTx/>
                <a:uFillTx/>
                <a:latin typeface=""/>
                <a:ea typeface="MS PGothic" panose="020B0600070205080204" pitchFamily="34" charset="-128"/>
              </a:rPr>
              <a:t>Sociedades de Responsabilidad Ilimitada</a:t>
            </a:r>
            <a:endPar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sp>
        <p:nvSpPr>
          <p:cNvPr id="28" name="CuadroTexto 27">
            <a:extLst>
              <a:ext uri="{FF2B5EF4-FFF2-40B4-BE49-F238E27FC236}">
                <a16:creationId xmlns:a16="http://schemas.microsoft.com/office/drawing/2014/main" id="{9192C9AC-2CB7-E670-B7CD-6FF91767CAB0}"/>
              </a:ext>
            </a:extLst>
          </p:cNvPr>
          <p:cNvSpPr txBox="1"/>
          <p:nvPr/>
        </p:nvSpPr>
        <p:spPr>
          <a:xfrm>
            <a:off x="5215570" y="4099609"/>
            <a:ext cx="4269245" cy="400110"/>
          </a:xfrm>
          <a:prstGeom prst="rect">
            <a:avLst/>
          </a:prstGeom>
          <a:noFill/>
        </p:spPr>
        <p:txBody>
          <a:bodyPr wrap="square">
            <a:spAutoFit/>
          </a:bodyPr>
          <a:lstStyle/>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Sociedad Colectiva. </a:t>
            </a:r>
          </a:p>
        </p:txBody>
      </p:sp>
      <p:cxnSp>
        <p:nvCxnSpPr>
          <p:cNvPr id="31" name="Conector recto de flecha 30">
            <a:extLst>
              <a:ext uri="{FF2B5EF4-FFF2-40B4-BE49-F238E27FC236}">
                <a16:creationId xmlns:a16="http://schemas.microsoft.com/office/drawing/2014/main" id="{D194F76D-63BC-E3FF-C706-E5C09675BE5D}"/>
              </a:ext>
            </a:extLst>
          </p:cNvPr>
          <p:cNvCxnSpPr>
            <a:cxnSpLocks/>
          </p:cNvCxnSpPr>
          <p:nvPr/>
        </p:nvCxnSpPr>
        <p:spPr>
          <a:xfrm>
            <a:off x="3494746" y="4362999"/>
            <a:ext cx="1498762" cy="2899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024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por el elemento predominante de la Sociedad.-</a:t>
            </a:r>
            <a:endParaRPr lang="es-ES" dirty="0">
              <a:solidFill>
                <a:srgbClr val="0070C0"/>
              </a:solidFill>
            </a:endParaRPr>
          </a:p>
        </p:txBody>
      </p:sp>
      <p:sp>
        <p:nvSpPr>
          <p:cNvPr id="6" name="CuadroTexto 5">
            <a:extLst>
              <a:ext uri="{FF2B5EF4-FFF2-40B4-BE49-F238E27FC236}">
                <a16:creationId xmlns:a16="http://schemas.microsoft.com/office/drawing/2014/main" id="{8E3342ED-E6AA-E36A-D79B-A21A3E7F6887}"/>
              </a:ext>
            </a:extLst>
          </p:cNvPr>
          <p:cNvSpPr txBox="1"/>
          <p:nvPr/>
        </p:nvSpPr>
        <p:spPr>
          <a:xfrm>
            <a:off x="4223792" y="627519"/>
            <a:ext cx="5688632" cy="1051570"/>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Esta clasificación responde a si en la sociedad predomina LA PERSONA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intuitu</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personae</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O predomina EL CAPITAL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intuitu</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pecuniare</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t>
            </a:r>
          </a:p>
        </p:txBody>
      </p:sp>
      <p:sp>
        <p:nvSpPr>
          <p:cNvPr id="9" name="CuadroTexto 8">
            <a:extLst>
              <a:ext uri="{FF2B5EF4-FFF2-40B4-BE49-F238E27FC236}">
                <a16:creationId xmlns:a16="http://schemas.microsoft.com/office/drawing/2014/main" id="{0CEDAD6B-5A80-9E23-E563-233493002DC0}"/>
              </a:ext>
            </a:extLst>
          </p:cNvPr>
          <p:cNvSpPr txBox="1"/>
          <p:nvPr/>
        </p:nvSpPr>
        <p:spPr>
          <a:xfrm>
            <a:off x="203684" y="2603201"/>
            <a:ext cx="3362904" cy="132856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1) Sociedades de personas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(intuito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personae</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Predomina la persona y su solvencia económica, son:</a:t>
            </a:r>
          </a:p>
        </p:txBody>
      </p:sp>
      <p:sp>
        <p:nvSpPr>
          <p:cNvPr id="11" name="CuadroTexto 10">
            <a:extLst>
              <a:ext uri="{FF2B5EF4-FFF2-40B4-BE49-F238E27FC236}">
                <a16:creationId xmlns:a16="http://schemas.microsoft.com/office/drawing/2014/main" id="{88BF11A9-4242-007E-8E4D-05BC6656DE7C}"/>
              </a:ext>
            </a:extLst>
          </p:cNvPr>
          <p:cNvSpPr txBox="1"/>
          <p:nvPr/>
        </p:nvSpPr>
        <p:spPr>
          <a:xfrm>
            <a:off x="5047169" y="2538187"/>
            <a:ext cx="4041877" cy="132856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 Sociedades colectivas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265 y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ss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de la LGS);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b) Sociedades civiles </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(Art. 295 y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ss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de la LGS). </a:t>
            </a:r>
          </a:p>
        </p:txBody>
      </p:sp>
      <p:sp>
        <p:nvSpPr>
          <p:cNvPr id="13" name="CuadroTexto 12">
            <a:extLst>
              <a:ext uri="{FF2B5EF4-FFF2-40B4-BE49-F238E27FC236}">
                <a16:creationId xmlns:a16="http://schemas.microsoft.com/office/drawing/2014/main" id="{6A9A5378-3310-6162-1DDB-4E765F271F47}"/>
              </a:ext>
            </a:extLst>
          </p:cNvPr>
          <p:cNvSpPr txBox="1"/>
          <p:nvPr/>
        </p:nvSpPr>
        <p:spPr>
          <a:xfrm>
            <a:off x="407368" y="4676730"/>
            <a:ext cx="3528391" cy="1882567"/>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2) Sociedades de capitales (</a:t>
            </a:r>
            <a:r>
              <a:rPr kumimoji="0" lang="es-ES_tradnl" sz="1800" b="1"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intuitu</a:t>
            </a: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r>
              <a:rPr kumimoji="0" lang="es-ES_tradnl" sz="1800" b="1"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pecuniae</a:t>
            </a: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lang="es-ES_tradnl" dirty="0">
                <a:solidFill>
                  <a:sysClr val="windowText" lastClr="000000">
                    <a:lumMod val="75000"/>
                    <a:lumOff val="25000"/>
                  </a:sysClr>
                </a:solidFill>
                <a:latin typeface="Trebuchet MS" panose="020B0603020202020204"/>
              </a:rPr>
              <a:t>P</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redomina</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el “capital”, o patrimonio social, sin importar la calidad de personas. </a:t>
            </a:r>
          </a:p>
        </p:txBody>
      </p:sp>
      <p:sp>
        <p:nvSpPr>
          <p:cNvPr id="15" name="CuadroTexto 14">
            <a:extLst>
              <a:ext uri="{FF2B5EF4-FFF2-40B4-BE49-F238E27FC236}">
                <a16:creationId xmlns:a16="http://schemas.microsoft.com/office/drawing/2014/main" id="{FDBECF73-03C7-8694-E04D-EDBEA9B1D7C4}"/>
              </a:ext>
            </a:extLst>
          </p:cNvPr>
          <p:cNvSpPr txBox="1"/>
          <p:nvPr/>
        </p:nvSpPr>
        <p:spPr>
          <a:xfrm>
            <a:off x="4945472" y="4676730"/>
            <a:ext cx="4752528" cy="132856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 Sociedades Anónimas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500 y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ss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LGS),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b) Sociedades de Responsabilidad Limitada </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(Art. 283 y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ss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LGS).</a:t>
            </a:r>
          </a:p>
        </p:txBody>
      </p:sp>
      <p:cxnSp>
        <p:nvCxnSpPr>
          <p:cNvPr id="16" name="Conector recto de flecha 15">
            <a:extLst>
              <a:ext uri="{FF2B5EF4-FFF2-40B4-BE49-F238E27FC236}">
                <a16:creationId xmlns:a16="http://schemas.microsoft.com/office/drawing/2014/main" id="{17BD8214-71E7-D869-512B-9DC37383E52F}"/>
              </a:ext>
            </a:extLst>
          </p:cNvPr>
          <p:cNvCxnSpPr>
            <a:cxnSpLocks/>
          </p:cNvCxnSpPr>
          <p:nvPr/>
        </p:nvCxnSpPr>
        <p:spPr>
          <a:xfrm flipV="1">
            <a:off x="3647729" y="2708920"/>
            <a:ext cx="1152127" cy="4778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6FD44F50-8B95-F5F6-EE75-F616FB9D336E}"/>
              </a:ext>
            </a:extLst>
          </p:cNvPr>
          <p:cNvCxnSpPr>
            <a:cxnSpLocks/>
          </p:cNvCxnSpPr>
          <p:nvPr/>
        </p:nvCxnSpPr>
        <p:spPr>
          <a:xfrm>
            <a:off x="3647729" y="3186811"/>
            <a:ext cx="1152127" cy="24218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6881AE28-CA17-76B4-C039-E81742C3CA7F}"/>
              </a:ext>
            </a:extLst>
          </p:cNvPr>
          <p:cNvCxnSpPr>
            <a:cxnSpLocks/>
          </p:cNvCxnSpPr>
          <p:nvPr/>
        </p:nvCxnSpPr>
        <p:spPr>
          <a:xfrm flipV="1">
            <a:off x="3917035" y="4968973"/>
            <a:ext cx="882821" cy="54244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BBC0B4F7-0413-09B7-C0C5-1AE3DF267CC1}"/>
              </a:ext>
            </a:extLst>
          </p:cNvPr>
          <p:cNvCxnSpPr>
            <a:cxnSpLocks/>
          </p:cNvCxnSpPr>
          <p:nvPr/>
        </p:nvCxnSpPr>
        <p:spPr>
          <a:xfrm>
            <a:off x="3917035" y="5511416"/>
            <a:ext cx="882821" cy="778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613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Las Sociedades Híbridas</a:t>
            </a:r>
            <a:endParaRPr lang="es-ES" dirty="0">
              <a:solidFill>
                <a:srgbClr val="0070C0"/>
              </a:solidFill>
            </a:endParaRPr>
          </a:p>
        </p:txBody>
      </p:sp>
      <p:cxnSp>
        <p:nvCxnSpPr>
          <p:cNvPr id="16" name="Conector recto de flecha 15">
            <a:extLst>
              <a:ext uri="{FF2B5EF4-FFF2-40B4-BE49-F238E27FC236}">
                <a16:creationId xmlns:a16="http://schemas.microsoft.com/office/drawing/2014/main" id="{17BD8214-71E7-D869-512B-9DC37383E52F}"/>
              </a:ext>
            </a:extLst>
          </p:cNvPr>
          <p:cNvCxnSpPr>
            <a:cxnSpLocks/>
          </p:cNvCxnSpPr>
          <p:nvPr/>
        </p:nvCxnSpPr>
        <p:spPr>
          <a:xfrm>
            <a:off x="3791744" y="2204864"/>
            <a:ext cx="2124236" cy="16891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6FD44F50-8B95-F5F6-EE75-F616FB9D336E}"/>
              </a:ext>
            </a:extLst>
          </p:cNvPr>
          <p:cNvCxnSpPr>
            <a:cxnSpLocks/>
          </p:cNvCxnSpPr>
          <p:nvPr/>
        </p:nvCxnSpPr>
        <p:spPr>
          <a:xfrm flipV="1">
            <a:off x="3887291" y="2373777"/>
            <a:ext cx="2089624" cy="84508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BBC0B4F7-0413-09B7-C0C5-1AE3DF267CC1}"/>
              </a:ext>
            </a:extLst>
          </p:cNvPr>
          <p:cNvCxnSpPr>
            <a:cxnSpLocks/>
          </p:cNvCxnSpPr>
          <p:nvPr/>
        </p:nvCxnSpPr>
        <p:spPr>
          <a:xfrm flipV="1">
            <a:off x="3431704" y="4704110"/>
            <a:ext cx="2484276" cy="52509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29BEA69-76BC-0854-604D-C4F97BF11D11}"/>
              </a:ext>
            </a:extLst>
          </p:cNvPr>
          <p:cNvSpPr txBox="1">
            <a:spLocks/>
          </p:cNvSpPr>
          <p:nvPr/>
        </p:nvSpPr>
        <p:spPr>
          <a:xfrm>
            <a:off x="3791744" y="486156"/>
            <a:ext cx="4248472" cy="9399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Las sociedades híbridas se mezclan los elementos personales y pecuniarios.</a:t>
            </a: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5" name="Marcador de contenido 2">
            <a:extLst>
              <a:ext uri="{FF2B5EF4-FFF2-40B4-BE49-F238E27FC236}">
                <a16:creationId xmlns:a16="http://schemas.microsoft.com/office/drawing/2014/main" id="{352D66AB-B7C6-7642-C9BE-3998B06CE790}"/>
              </a:ext>
            </a:extLst>
          </p:cNvPr>
          <p:cNvSpPr txBox="1">
            <a:spLocks/>
          </p:cNvSpPr>
          <p:nvPr/>
        </p:nvSpPr>
        <p:spPr>
          <a:xfrm>
            <a:off x="430006" y="4634819"/>
            <a:ext cx="2858174" cy="12424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c) Sociedades Comanditarias por acciones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282° y ss. LGS</a:t>
            </a: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8" name="Marcador de contenido 2">
            <a:extLst>
              <a:ext uri="{FF2B5EF4-FFF2-40B4-BE49-F238E27FC236}">
                <a16:creationId xmlns:a16="http://schemas.microsoft.com/office/drawing/2014/main" id="{0F2B01B1-DFA1-5910-255C-6A93D81350B0}"/>
              </a:ext>
            </a:extLst>
          </p:cNvPr>
          <p:cNvSpPr txBox="1">
            <a:spLocks/>
          </p:cNvSpPr>
          <p:nvPr/>
        </p:nvSpPr>
        <p:spPr>
          <a:xfrm>
            <a:off x="430006" y="1763195"/>
            <a:ext cx="3577762" cy="19932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 Sociedad Anónima Cerrada</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234° y ss. LGS);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b) Sociedad de Responsabilidad Limitada</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283° y ss. LGS). </a:t>
            </a: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10" name="Marcador de contenido 2">
            <a:extLst>
              <a:ext uri="{FF2B5EF4-FFF2-40B4-BE49-F238E27FC236}">
                <a16:creationId xmlns:a16="http://schemas.microsoft.com/office/drawing/2014/main" id="{450FBC8E-AA1A-D2D5-9DED-B86B3AAF8D05}"/>
              </a:ext>
            </a:extLst>
          </p:cNvPr>
          <p:cNvSpPr txBox="1">
            <a:spLocks/>
          </p:cNvSpPr>
          <p:nvPr/>
        </p:nvSpPr>
        <p:spPr>
          <a:xfrm>
            <a:off x="6096000" y="2108087"/>
            <a:ext cx="3577762" cy="12016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Son sociedades de capitales, pero hibridas; tienen componentes de sociedades de personas. </a:t>
            </a:r>
          </a:p>
        </p:txBody>
      </p:sp>
      <p:sp>
        <p:nvSpPr>
          <p:cNvPr id="22" name="Marcador de contenido 2">
            <a:extLst>
              <a:ext uri="{FF2B5EF4-FFF2-40B4-BE49-F238E27FC236}">
                <a16:creationId xmlns:a16="http://schemas.microsoft.com/office/drawing/2014/main" id="{DF30E22E-F7DC-C0B2-A849-324CC9031206}"/>
              </a:ext>
            </a:extLst>
          </p:cNvPr>
          <p:cNvSpPr txBox="1">
            <a:spLocks/>
          </p:cNvSpPr>
          <p:nvPr/>
        </p:nvSpPr>
        <p:spPr>
          <a:xfrm>
            <a:off x="5976915" y="4463668"/>
            <a:ext cx="3514630" cy="17082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lang="es-ES_tradnl" b="1" dirty="0">
                <a:solidFill>
                  <a:sysClr val="windowText" lastClr="000000">
                    <a:lumMod val="75000"/>
                    <a:lumOff val="25000"/>
                  </a:sysClr>
                </a:solidFill>
                <a:latin typeface="Trebuchet MS" panose="020B0603020202020204"/>
              </a:rPr>
              <a:t>S</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on</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sociedades de personas pero impregnadas con ingredientes de sociedades de capitales.</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95692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b="1" dirty="0">
                <a:solidFill>
                  <a:srgbClr val="0070C0"/>
                </a:solidFill>
              </a:rPr>
              <a:t>Las Sociedades comerciales </a:t>
            </a:r>
            <a:r>
              <a:rPr lang="es-ES" sz="3200" b="1" dirty="0">
                <a:solidFill>
                  <a:srgbClr val="0070C0"/>
                </a:solidFill>
              </a:rPr>
              <a:t>sujetas a legislación especial</a:t>
            </a:r>
            <a:endParaRPr lang="es-ES" dirty="0">
              <a:solidFill>
                <a:srgbClr val="0070C0"/>
              </a:solidFill>
            </a:endParaRPr>
          </a:p>
        </p:txBody>
      </p:sp>
      <p:cxnSp>
        <p:nvCxnSpPr>
          <p:cNvPr id="16" name="Conector recto de flecha 15">
            <a:extLst>
              <a:ext uri="{FF2B5EF4-FFF2-40B4-BE49-F238E27FC236}">
                <a16:creationId xmlns:a16="http://schemas.microsoft.com/office/drawing/2014/main" id="{17BD8214-71E7-D869-512B-9DC37383E52F}"/>
              </a:ext>
            </a:extLst>
          </p:cNvPr>
          <p:cNvCxnSpPr>
            <a:cxnSpLocks/>
          </p:cNvCxnSpPr>
          <p:nvPr/>
        </p:nvCxnSpPr>
        <p:spPr>
          <a:xfrm flipV="1">
            <a:off x="3287688" y="1628800"/>
            <a:ext cx="1080120" cy="10885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6FD44F50-8B95-F5F6-EE75-F616FB9D336E}"/>
              </a:ext>
            </a:extLst>
          </p:cNvPr>
          <p:cNvCxnSpPr>
            <a:cxnSpLocks/>
          </p:cNvCxnSpPr>
          <p:nvPr/>
        </p:nvCxnSpPr>
        <p:spPr>
          <a:xfrm>
            <a:off x="3287688" y="2717363"/>
            <a:ext cx="1080120" cy="3713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Marcador de contenido 2">
            <a:extLst>
              <a:ext uri="{FF2B5EF4-FFF2-40B4-BE49-F238E27FC236}">
                <a16:creationId xmlns:a16="http://schemas.microsoft.com/office/drawing/2014/main" id="{D2D282B0-BF01-1326-95A0-AEA412B8EE6E}"/>
              </a:ext>
            </a:extLst>
          </p:cNvPr>
          <p:cNvSpPr txBox="1">
            <a:spLocks/>
          </p:cNvSpPr>
          <p:nvPr/>
        </p:nvSpPr>
        <p:spPr>
          <a:xfrm>
            <a:off x="551384" y="1989339"/>
            <a:ext cx="2592288" cy="145604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6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En nuestro ordenamiento jurídico se cuenta también con otro tipo de sociedades de legislación especial</a:t>
            </a:r>
            <a:endParaRPr kumimoji="0" lang="es-ES" sz="16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9" name="Marcador de contenido 2">
            <a:extLst>
              <a:ext uri="{FF2B5EF4-FFF2-40B4-BE49-F238E27FC236}">
                <a16:creationId xmlns:a16="http://schemas.microsoft.com/office/drawing/2014/main" id="{B293B23E-0BEF-96AF-9CF2-8F3E7391826D}"/>
              </a:ext>
            </a:extLst>
          </p:cNvPr>
          <p:cNvSpPr txBox="1">
            <a:spLocks/>
          </p:cNvSpPr>
          <p:nvPr/>
        </p:nvSpPr>
        <p:spPr>
          <a:xfrm>
            <a:off x="4367808" y="1473240"/>
            <a:ext cx="5081064" cy="24882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 Bancos y Compañías de Seguros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sujetas a la vigilancia de la Superintendencia de Banca y Seguros;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b) Sociedades </a:t>
            </a:r>
            <a:r>
              <a:rPr kumimoji="0" lang="es-ES_tradnl" sz="1800" b="1"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titulizadoras</a:t>
            </a: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y sociedades agentes de bolsa</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supervisadas por la CONASEV.</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4692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BF02EE-2C67-B6E1-8E8B-830C646F1957}"/>
              </a:ext>
            </a:extLst>
          </p:cNvPr>
          <p:cNvSpPr/>
          <p:nvPr/>
        </p:nvSpPr>
        <p:spPr>
          <a:xfrm>
            <a:off x="10128448" y="692696"/>
            <a:ext cx="2063552" cy="547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ORGANIZACIÓN LEGAL DE LAS EMPRESAS.- </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659632" y="1359384"/>
            <a:ext cx="3073958" cy="1024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b="1" dirty="0"/>
              <a:t>1.- Empresas reguladas en la Ley General de Sociedades – Ley 26887</a:t>
            </a:r>
            <a:endParaRPr lang="es-ES_tradnl" dirty="0"/>
          </a:p>
        </p:txBody>
      </p:sp>
      <p:sp>
        <p:nvSpPr>
          <p:cNvPr id="13" name="Marcador de contenido 2">
            <a:extLst>
              <a:ext uri="{FF2B5EF4-FFF2-40B4-BE49-F238E27FC236}">
                <a16:creationId xmlns:a16="http://schemas.microsoft.com/office/drawing/2014/main" id="{63324AEE-0799-88AA-EF94-2F4451E05793}"/>
              </a:ext>
            </a:extLst>
          </p:cNvPr>
          <p:cNvSpPr txBox="1">
            <a:spLocks/>
          </p:cNvSpPr>
          <p:nvPr/>
        </p:nvSpPr>
        <p:spPr bwMode="auto">
          <a:xfrm>
            <a:off x="4638087" y="1232756"/>
            <a:ext cx="6282449" cy="34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PE" dirty="0"/>
              <a:t>1.- Sociedad Anónima (Art. 50° LGS); </a:t>
            </a:r>
          </a:p>
          <a:p>
            <a:pPr lvl="1" defTabSz="914400"/>
            <a:r>
              <a:rPr lang="es-PE" dirty="0"/>
              <a:t>a) Sociedad Anónima Cerrada (Art. 234° LGS); </a:t>
            </a:r>
          </a:p>
          <a:p>
            <a:pPr lvl="1" defTabSz="914400"/>
            <a:r>
              <a:rPr lang="es-PE" dirty="0"/>
              <a:t>b) Sociedad Anónima Abierta (Art. 249° LGS); </a:t>
            </a:r>
          </a:p>
          <a:p>
            <a:pPr defTabSz="914400"/>
            <a:r>
              <a:rPr lang="es-PE" dirty="0"/>
              <a:t>2.- Sociedad Comercial de Responsabilidad Limitada (Art. 283° LGS); </a:t>
            </a:r>
          </a:p>
          <a:p>
            <a:pPr defTabSz="914400"/>
            <a:r>
              <a:rPr lang="es-PE" dirty="0"/>
              <a:t>3.- Sociedad Civil (Art. 295 LGS); </a:t>
            </a:r>
          </a:p>
          <a:p>
            <a:pPr defTabSz="914400"/>
            <a:r>
              <a:rPr lang="es-PE" dirty="0"/>
              <a:t>5.- Sociedad Colectiva (Art. 265 LGS); </a:t>
            </a:r>
          </a:p>
          <a:p>
            <a:pPr defTabSz="914400"/>
            <a:r>
              <a:rPr lang="es-PE" dirty="0"/>
              <a:t>5.- Sociedad en Comandita (Art. 278 LGS). </a:t>
            </a:r>
          </a:p>
          <a:p>
            <a:pPr defTabSz="914400"/>
            <a:r>
              <a:rPr lang="es-PE" dirty="0"/>
              <a:t>6.- Sociedades Irregulares (Art. 423 LGS).</a:t>
            </a:r>
            <a:endParaRPr lang="es-ES" dirty="0"/>
          </a:p>
        </p:txBody>
      </p:sp>
    </p:spTree>
    <p:extLst>
      <p:ext uri="{BB962C8B-B14F-4D97-AF65-F5344CB8AC3E}">
        <p14:creationId xmlns:p14="http://schemas.microsoft.com/office/powerpoint/2010/main" val="425076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20" name="CuadroTexto 19">
            <a:extLst>
              <a:ext uri="{FF2B5EF4-FFF2-40B4-BE49-F238E27FC236}">
                <a16:creationId xmlns:a16="http://schemas.microsoft.com/office/drawing/2014/main" id="{5E3AF4FF-0A9D-90F6-E4C1-914AE0460DA5}"/>
              </a:ext>
            </a:extLst>
          </p:cNvPr>
          <p:cNvSpPr txBox="1"/>
          <p:nvPr/>
        </p:nvSpPr>
        <p:spPr>
          <a:xfrm>
            <a:off x="1046976" y="4883154"/>
            <a:ext cx="2516734" cy="1015663"/>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Tipos de Sociedad según La Ley General de Sociedades</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4571822" y="4576725"/>
            <a:ext cx="4608512" cy="1631216"/>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 Anónima</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 Colectiva</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 en Comandita</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 Comercial de R. Ltda.</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Sociedades Civiles</a:t>
            </a:r>
            <a:endParaRPr lang="es-PE" sz="2000" dirty="0"/>
          </a:p>
        </p:txBody>
      </p:sp>
      <p:cxnSp>
        <p:nvCxnSpPr>
          <p:cNvPr id="22" name="Conector recto de flecha 21">
            <a:extLst>
              <a:ext uri="{FF2B5EF4-FFF2-40B4-BE49-F238E27FC236}">
                <a16:creationId xmlns:a16="http://schemas.microsoft.com/office/drawing/2014/main" id="{27CB331E-5D8D-DFBC-AD06-5C31F49A5C95}"/>
              </a:ext>
            </a:extLst>
          </p:cNvPr>
          <p:cNvCxnSpPr>
            <a:cxnSpLocks/>
            <a:stCxn id="20" idx="3"/>
          </p:cNvCxnSpPr>
          <p:nvPr/>
        </p:nvCxnSpPr>
        <p:spPr>
          <a:xfrm flipV="1">
            <a:off x="3563710" y="4768116"/>
            <a:ext cx="1008112" cy="6228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3563710" y="5023480"/>
            <a:ext cx="1008112" cy="3675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06B7F37D-4D4F-0389-5833-CCFE1D1344AB}"/>
              </a:ext>
            </a:extLst>
          </p:cNvPr>
          <p:cNvCxnSpPr>
            <a:cxnSpLocks/>
            <a:stCxn id="20" idx="3"/>
            <a:endCxn id="21" idx="1"/>
          </p:cNvCxnSpPr>
          <p:nvPr/>
        </p:nvCxnSpPr>
        <p:spPr>
          <a:xfrm>
            <a:off x="3563710" y="5390986"/>
            <a:ext cx="1008112" cy="13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a:off x="3563710" y="5390986"/>
            <a:ext cx="1008112" cy="3675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A37CE3E4-BCDF-E81D-32FF-4DC8594E3EA6}"/>
              </a:ext>
            </a:extLst>
          </p:cNvPr>
          <p:cNvCxnSpPr>
            <a:cxnSpLocks/>
            <a:stCxn id="20" idx="3"/>
          </p:cNvCxnSpPr>
          <p:nvPr/>
        </p:nvCxnSpPr>
        <p:spPr>
          <a:xfrm>
            <a:off x="3563710" y="5390986"/>
            <a:ext cx="1008112" cy="6228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C372B970-919F-7D6E-C2DC-D6541908D2BB}"/>
              </a:ext>
            </a:extLst>
          </p:cNvPr>
          <p:cNvSpPr txBox="1"/>
          <p:nvPr/>
        </p:nvSpPr>
        <p:spPr>
          <a:xfrm>
            <a:off x="1046976" y="2921572"/>
            <a:ext cx="2516734"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Concepto de Sociedad según la LGS</a:t>
            </a:r>
          </a:p>
        </p:txBody>
      </p:sp>
      <p:sp>
        <p:nvSpPr>
          <p:cNvPr id="50" name="CuadroTexto 49">
            <a:extLst>
              <a:ext uri="{FF2B5EF4-FFF2-40B4-BE49-F238E27FC236}">
                <a16:creationId xmlns:a16="http://schemas.microsoft.com/office/drawing/2014/main" id="{F9EF2F76-62D7-008D-E8AB-AC2BB42C4E7B}"/>
              </a:ext>
            </a:extLst>
          </p:cNvPr>
          <p:cNvSpPr txBox="1"/>
          <p:nvPr/>
        </p:nvSpPr>
        <p:spPr>
          <a:xfrm>
            <a:off x="4571822" y="2663565"/>
            <a:ext cx="5124578" cy="1015663"/>
          </a:xfrm>
          <a:prstGeom prst="rect">
            <a:avLst/>
          </a:prstGeom>
          <a:noFill/>
        </p:spPr>
        <p:txBody>
          <a:bodyPr wrap="square">
            <a:spAutoFit/>
          </a:bodyPr>
          <a:lstStyle/>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Convenio de personas</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Aporte de bienes y servicios</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Ejercicio común de actividades económicas</a:t>
            </a:r>
            <a:endParaRPr lang="es-PE" sz="2000" dirty="0"/>
          </a:p>
        </p:txBody>
      </p:sp>
      <p:cxnSp>
        <p:nvCxnSpPr>
          <p:cNvPr id="51" name="Conector recto de flecha 50">
            <a:extLst>
              <a:ext uri="{FF2B5EF4-FFF2-40B4-BE49-F238E27FC236}">
                <a16:creationId xmlns:a16="http://schemas.microsoft.com/office/drawing/2014/main" id="{867FC70B-D610-DA73-927D-14207853FDEA}"/>
              </a:ext>
            </a:extLst>
          </p:cNvPr>
          <p:cNvCxnSpPr>
            <a:cxnSpLocks/>
            <a:stCxn id="49" idx="3"/>
          </p:cNvCxnSpPr>
          <p:nvPr/>
        </p:nvCxnSpPr>
        <p:spPr>
          <a:xfrm flipV="1">
            <a:off x="3563710" y="2920226"/>
            <a:ext cx="1008112" cy="3552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20F6DB7D-3EEF-43D9-81E0-AC8EE1112243}"/>
              </a:ext>
            </a:extLst>
          </p:cNvPr>
          <p:cNvCxnSpPr>
            <a:cxnSpLocks/>
            <a:stCxn id="49" idx="3"/>
            <a:endCxn id="50" idx="1"/>
          </p:cNvCxnSpPr>
          <p:nvPr/>
        </p:nvCxnSpPr>
        <p:spPr>
          <a:xfrm flipV="1">
            <a:off x="3563710" y="3171397"/>
            <a:ext cx="1008112" cy="1041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7EB08F82-D1AA-E807-519B-36C9C6854337}"/>
              </a:ext>
            </a:extLst>
          </p:cNvPr>
          <p:cNvSpPr txBox="1"/>
          <p:nvPr/>
        </p:nvSpPr>
        <p:spPr>
          <a:xfrm>
            <a:off x="4715838" y="650059"/>
            <a:ext cx="4824536" cy="1200329"/>
          </a:xfrm>
          <a:prstGeom prst="rect">
            <a:avLst/>
          </a:prstGeom>
          <a:noFill/>
          <a:ln>
            <a:solidFill>
              <a:schemeClr val="accent6">
                <a:lumMod val="75000"/>
              </a:schemeClr>
            </a:solidFill>
          </a:ln>
        </p:spPr>
        <p:txBody>
          <a:bodyPr wrap="square">
            <a:spAutoFit/>
          </a:bodyPr>
          <a:lstStyle/>
          <a:p>
            <a:r>
              <a:rPr lang="es-ES" dirty="0">
                <a:latin typeface="Arial" panose="020B0604020202020204" pitchFamily="34" charset="0"/>
                <a:cs typeface="Arial" panose="020B0604020202020204" pitchFamily="34" charset="0"/>
              </a:rPr>
              <a:t>Artículo 1.- La Sociedad.- </a:t>
            </a:r>
          </a:p>
          <a:p>
            <a:r>
              <a:rPr lang="es-ES" dirty="0">
                <a:latin typeface="Arial" panose="020B0604020202020204" pitchFamily="34" charset="0"/>
                <a:cs typeface="Arial" panose="020B0604020202020204" pitchFamily="34" charset="0"/>
              </a:rPr>
              <a:t>Quienes constituyen la Sociedad convienen en aportar bienes o servicios para el ejercicio en común de actividades económicas.</a:t>
            </a:r>
          </a:p>
        </p:txBody>
      </p:sp>
      <p:sp>
        <p:nvSpPr>
          <p:cNvPr id="37" name="CuadroTexto 36">
            <a:extLst>
              <a:ext uri="{FF2B5EF4-FFF2-40B4-BE49-F238E27FC236}">
                <a16:creationId xmlns:a16="http://schemas.microsoft.com/office/drawing/2014/main" id="{97E4CD97-D1B7-1437-D90B-42D8430305A9}"/>
              </a:ext>
            </a:extLst>
          </p:cNvPr>
          <p:cNvSpPr txBox="1"/>
          <p:nvPr/>
        </p:nvSpPr>
        <p:spPr>
          <a:xfrm>
            <a:off x="1046976" y="865294"/>
            <a:ext cx="3236814"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Ley Gral</a:t>
            </a:r>
            <a:r>
              <a:rPr lang="es-PE" sz="2000" b="1" dirty="0">
                <a:latin typeface="Calibri" panose="020F0502020204030204" pitchFamily="34" charset="0"/>
                <a:ea typeface="SimSun" panose="02010600030101010101" pitchFamily="2" charset="-122"/>
                <a:cs typeface="Times New Roman" panose="02020603050405020304" pitchFamily="18" charset="0"/>
              </a:rPr>
              <a:t>. Soc.</a:t>
            </a:r>
            <a:r>
              <a:rPr lang="es-PE" sz="2000" b="1" dirty="0">
                <a:effectLst/>
                <a:latin typeface="Calibri" panose="020F0502020204030204" pitchFamily="34" charset="0"/>
                <a:ea typeface="SimSun" panose="02010600030101010101" pitchFamily="2" charset="-122"/>
                <a:cs typeface="Times New Roman" panose="02020603050405020304" pitchFamily="18" charset="0"/>
              </a:rPr>
              <a:t> - Ley </a:t>
            </a:r>
            <a:r>
              <a:rPr lang="es-PE" sz="1800" b="1" kern="1800" dirty="0">
                <a:solidFill>
                  <a:srgbClr val="000000"/>
                </a:solidFill>
                <a:effectLst/>
                <a:latin typeface="Arial" panose="020B0604020202020204" pitchFamily="34" charset="0"/>
                <a:ea typeface="Times New Roman" panose="02020603050405020304" pitchFamily="18" charset="0"/>
              </a:rPr>
              <a:t>26887</a:t>
            </a:r>
            <a:r>
              <a:rPr lang="es-PE" sz="2000" b="1" dirty="0">
                <a:effectLst/>
                <a:latin typeface="Calibri" panose="020F0502020204030204" pitchFamily="34" charset="0"/>
                <a:ea typeface="SimSun" panose="02010600030101010101" pitchFamily="2" charset="-122"/>
                <a:cs typeface="Times New Roman" panose="02020603050405020304" pitchFamily="18" charset="0"/>
              </a:rPr>
              <a:t> </a:t>
            </a:r>
          </a:p>
          <a:p>
            <a:r>
              <a:rPr lang="es-PE" sz="2000" b="1" dirty="0">
                <a:effectLst/>
                <a:latin typeface="Calibri" panose="020F0502020204030204" pitchFamily="34" charset="0"/>
                <a:ea typeface="SimSun" panose="02010600030101010101" pitchFamily="2" charset="-122"/>
                <a:cs typeface="Times New Roman" panose="02020603050405020304" pitchFamily="18" charset="0"/>
              </a:rPr>
              <a:t>(Ley General de Sociedades)</a:t>
            </a:r>
          </a:p>
        </p:txBody>
      </p:sp>
      <p:cxnSp>
        <p:nvCxnSpPr>
          <p:cNvPr id="41" name="Conector recto de flecha 40">
            <a:extLst>
              <a:ext uri="{FF2B5EF4-FFF2-40B4-BE49-F238E27FC236}">
                <a16:creationId xmlns:a16="http://schemas.microsoft.com/office/drawing/2014/main" id="{349DDD2D-5EF3-2400-8907-E7FC9C721DFF}"/>
              </a:ext>
            </a:extLst>
          </p:cNvPr>
          <p:cNvCxnSpPr>
            <a:cxnSpLocks/>
            <a:endCxn id="35" idx="1"/>
          </p:cNvCxnSpPr>
          <p:nvPr/>
        </p:nvCxnSpPr>
        <p:spPr>
          <a:xfrm>
            <a:off x="4139774" y="1250224"/>
            <a:ext cx="57606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72EF0765-945B-73CF-6631-95C2DB2F8408}"/>
              </a:ext>
            </a:extLst>
          </p:cNvPr>
          <p:cNvCxnSpPr>
            <a:cxnSpLocks/>
            <a:stCxn id="49" idx="3"/>
          </p:cNvCxnSpPr>
          <p:nvPr/>
        </p:nvCxnSpPr>
        <p:spPr>
          <a:xfrm>
            <a:off x="3563710" y="3275515"/>
            <a:ext cx="1008112" cy="1534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ítulo 1">
            <a:extLst>
              <a:ext uri="{FF2B5EF4-FFF2-40B4-BE49-F238E27FC236}">
                <a16:creationId xmlns:a16="http://schemas.microsoft.com/office/drawing/2014/main" id="{AE017283-9C7F-B070-DFAE-73B63E1B32E8}"/>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Las </a:t>
            </a:r>
            <a:r>
              <a:rPr lang="es-PE" b="1" dirty="0">
                <a:solidFill>
                  <a:srgbClr val="0070C0"/>
                </a:solidFill>
              </a:rPr>
              <a:t>Sociedades según la Ley General de Sociedades (LGS).-</a:t>
            </a:r>
            <a:endParaRPr lang="es-ES" dirty="0">
              <a:solidFill>
                <a:srgbClr val="0070C0"/>
              </a:solidFill>
            </a:endParaRPr>
          </a:p>
        </p:txBody>
      </p:sp>
    </p:spTree>
    <p:extLst>
      <p:ext uri="{BB962C8B-B14F-4D97-AF65-F5344CB8AC3E}">
        <p14:creationId xmlns:p14="http://schemas.microsoft.com/office/powerpoint/2010/main" val="1728089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BF02EE-2C67-B6E1-8E8B-830C646F1957}"/>
              </a:ext>
            </a:extLst>
          </p:cNvPr>
          <p:cNvSpPr/>
          <p:nvPr/>
        </p:nvSpPr>
        <p:spPr>
          <a:xfrm>
            <a:off x="10128448" y="692696"/>
            <a:ext cx="2063552" cy="547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ORGANIZACIÓN LEGAL DE LAS EMPRESAS.- </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623392" y="2132856"/>
            <a:ext cx="2268016"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b="1" dirty="0"/>
              <a:t>2.- Empresas reguladas en LEYES ESPECIALES</a:t>
            </a:r>
            <a:endParaRPr lang="es-ES_tradnl" dirty="0"/>
          </a:p>
        </p:txBody>
      </p:sp>
      <p:sp>
        <p:nvSpPr>
          <p:cNvPr id="11" name="Marcador de contenido 2">
            <a:extLst>
              <a:ext uri="{FF2B5EF4-FFF2-40B4-BE49-F238E27FC236}">
                <a16:creationId xmlns:a16="http://schemas.microsoft.com/office/drawing/2014/main" id="{1C6E0D5B-4F13-F5E5-6327-17EC175C93FD}"/>
              </a:ext>
            </a:extLst>
          </p:cNvPr>
          <p:cNvSpPr>
            <a:spLocks noGrp="1"/>
          </p:cNvSpPr>
          <p:nvPr>
            <p:ph idx="1"/>
          </p:nvPr>
        </p:nvSpPr>
        <p:spPr>
          <a:xfrm>
            <a:off x="4084254" y="908720"/>
            <a:ext cx="5612146" cy="4268547"/>
          </a:xfrm>
        </p:spPr>
        <p:txBody>
          <a:bodyPr/>
          <a:lstStyle/>
          <a:p>
            <a:r>
              <a:rPr lang="es-PE" dirty="0"/>
              <a:t>a) Empresa Individual de Responsabilidad Limitada, regulada en el Decreto Ley 21621; </a:t>
            </a:r>
          </a:p>
          <a:p>
            <a:endParaRPr lang="es-PE" dirty="0"/>
          </a:p>
          <a:p>
            <a:r>
              <a:rPr lang="es-PE" dirty="0"/>
              <a:t>b) Micro empresas (Ley N° 28015, D.S. N° 013-2013-PRODUCE); </a:t>
            </a:r>
          </a:p>
          <a:p>
            <a:endParaRPr lang="es-PE" dirty="0"/>
          </a:p>
          <a:p>
            <a:r>
              <a:rPr lang="es-PE" dirty="0"/>
              <a:t>c) Mediana Empresa (Decreto Ley N° 23189, D.S. N° 013-2013-PRODUCE); </a:t>
            </a:r>
          </a:p>
          <a:p>
            <a:endParaRPr lang="es-PE" dirty="0"/>
          </a:p>
          <a:p>
            <a:r>
              <a:rPr lang="es-PE" dirty="0"/>
              <a:t>d) Pequeña Empresa (Decreto Ley N° 23189, Ley 28015, D.S. N° 013-2013-PRODUCE).</a:t>
            </a:r>
            <a:endParaRPr lang="es-ES_tradnl" dirty="0"/>
          </a:p>
          <a:p>
            <a:endParaRPr lang="es-ES" dirty="0"/>
          </a:p>
        </p:txBody>
      </p:sp>
    </p:spTree>
    <p:extLst>
      <p:ext uri="{BB962C8B-B14F-4D97-AF65-F5344CB8AC3E}">
        <p14:creationId xmlns:p14="http://schemas.microsoft.com/office/powerpoint/2010/main" val="3980266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91344" y="2348880"/>
            <a:ext cx="6148598" cy="1742225"/>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Órganos de las Empresas</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4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61636" y="980728"/>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Ó</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RGANOS DE LAS EMPRESAS</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4900" y="2636912"/>
            <a:ext cx="7631460" cy="1261884"/>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Los órganos de las empresas son aquellas encargadas de la gestión de la empresa</a:t>
            </a:r>
          </a:p>
          <a:p>
            <a:pPr lvl="1">
              <a:buClr>
                <a:srgbClr val="FF0000"/>
              </a:buClr>
              <a:defRPr/>
            </a:pPr>
            <a:endParaRPr lang="es-PE" sz="2000" dirty="0">
              <a:solidFill>
                <a:prstClr val="black"/>
              </a:solidFill>
              <a:latin typeface="Georgia"/>
            </a:endParaRPr>
          </a:p>
        </p:txBody>
      </p:sp>
    </p:spTree>
    <p:extLst>
      <p:ext uri="{BB962C8B-B14F-4D97-AF65-F5344CB8AC3E}">
        <p14:creationId xmlns:p14="http://schemas.microsoft.com/office/powerpoint/2010/main" val="3711239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BF02EE-2C67-B6E1-8E8B-830C646F1957}"/>
              </a:ext>
            </a:extLst>
          </p:cNvPr>
          <p:cNvSpPr/>
          <p:nvPr/>
        </p:nvSpPr>
        <p:spPr>
          <a:xfrm>
            <a:off x="10128448" y="692696"/>
            <a:ext cx="2063552" cy="547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Órganos de las empresas según la LGS:</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0" y="2134208"/>
            <a:ext cx="1944216"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b="1" dirty="0"/>
              <a:t>Órganos de las Empresas LGS</a:t>
            </a:r>
            <a:endParaRPr lang="es-ES_tradnl" dirty="0"/>
          </a:p>
        </p:txBody>
      </p:sp>
      <p:sp>
        <p:nvSpPr>
          <p:cNvPr id="9" name="Marcador de contenido 2">
            <a:extLst>
              <a:ext uri="{FF2B5EF4-FFF2-40B4-BE49-F238E27FC236}">
                <a16:creationId xmlns:a16="http://schemas.microsoft.com/office/drawing/2014/main" id="{E296BC7D-5B78-6899-5CA6-AD1CE78FC035}"/>
              </a:ext>
            </a:extLst>
          </p:cNvPr>
          <p:cNvSpPr>
            <a:spLocks noGrp="1"/>
          </p:cNvSpPr>
          <p:nvPr>
            <p:ph idx="1"/>
          </p:nvPr>
        </p:nvSpPr>
        <p:spPr>
          <a:xfrm>
            <a:off x="2207568" y="802060"/>
            <a:ext cx="9433048" cy="5832648"/>
          </a:xfrm>
        </p:spPr>
        <p:txBody>
          <a:bodyPr>
            <a:normAutofit fontScale="62500" lnSpcReduction="20000"/>
          </a:bodyPr>
          <a:lstStyle/>
          <a:p>
            <a:r>
              <a:rPr lang="es-ES_tradnl" sz="2800" b="1" dirty="0"/>
              <a:t>2.1.- Órganos de la SOCIEDAD ANÓNIMA COMÚN: </a:t>
            </a:r>
            <a:r>
              <a:rPr lang="es-ES_tradnl" sz="2800" dirty="0"/>
              <a:t>Conformada por:</a:t>
            </a:r>
            <a:r>
              <a:rPr lang="es-ES_tradnl" sz="2800" b="1" dirty="0"/>
              <a:t> </a:t>
            </a:r>
            <a:r>
              <a:rPr lang="es-ES_tradnl" sz="2800" dirty="0"/>
              <a:t>1) Junta General; 2) El Directorio; 3) La Gerencia.</a:t>
            </a:r>
          </a:p>
          <a:p>
            <a:endParaRPr lang="es-ES_tradnl" sz="2800" dirty="0"/>
          </a:p>
          <a:p>
            <a:r>
              <a:rPr lang="es-ES_tradnl" sz="2800" b="1" dirty="0"/>
              <a:t>2.2.- Órganos de la SOCIEDAD COMERCIAL DE RESPONSABILIDAD LIMITADA</a:t>
            </a:r>
            <a:r>
              <a:rPr lang="es-ES_tradnl" sz="2800" dirty="0"/>
              <a:t>.- Conformada por: 1) La Junta General; 2) La Gerencia. </a:t>
            </a:r>
          </a:p>
          <a:p>
            <a:endParaRPr lang="es-ES_tradnl" sz="2800" dirty="0"/>
          </a:p>
          <a:p>
            <a:r>
              <a:rPr lang="es-ES_tradnl" sz="2800" b="1" dirty="0"/>
              <a:t>2.3.- Órganos de la SOCIEDAD CIVIL ORDINARIA:</a:t>
            </a:r>
            <a:r>
              <a:rPr lang="es-ES_tradnl" sz="2800" dirty="0"/>
              <a:t> Conformada por: 1) La Junta de socios; 2) La Administración. </a:t>
            </a:r>
          </a:p>
          <a:p>
            <a:endParaRPr lang="es-ES_tradnl" sz="2800" dirty="0"/>
          </a:p>
          <a:p>
            <a:r>
              <a:rPr lang="es-ES_tradnl" sz="2800" b="1" dirty="0"/>
              <a:t>2.4.- Órganos de la SOCIEDAD CIVIL DE RESPONSABILIDAD LIMITADA.- </a:t>
            </a:r>
            <a:r>
              <a:rPr lang="es-ES_tradnl" sz="2800" dirty="0"/>
              <a:t>Conformada por: 1) La Junta de socios; 2) La Administración. </a:t>
            </a:r>
          </a:p>
          <a:p>
            <a:endParaRPr lang="es-ES_tradnl" sz="2800" dirty="0"/>
          </a:p>
          <a:p>
            <a:r>
              <a:rPr lang="es-ES_tradnl" sz="2800" b="1" dirty="0"/>
              <a:t>2.5.- Órganos de la SOCIEDAD COLECTIVA</a:t>
            </a:r>
            <a:r>
              <a:rPr lang="es-ES_tradnl" sz="2800" dirty="0"/>
              <a:t>.- Conformada por: 1. Socio-Administrador. </a:t>
            </a:r>
          </a:p>
          <a:p>
            <a:endParaRPr lang="es-ES_tradnl" sz="2800" dirty="0"/>
          </a:p>
          <a:p>
            <a:r>
              <a:rPr lang="es-ES_tradnl" sz="2800" b="1" dirty="0"/>
              <a:t>2.6.- Órganos de la SOCIEDAD EN COMANDITA SIMPLE: </a:t>
            </a:r>
            <a:r>
              <a:rPr lang="es-ES_tradnl" sz="2800" dirty="0"/>
              <a:t>Conformada por: 1. Socios- Administradores. </a:t>
            </a:r>
          </a:p>
          <a:p>
            <a:endParaRPr lang="es-ES_tradnl" sz="2800" dirty="0"/>
          </a:p>
          <a:p>
            <a:r>
              <a:rPr lang="es-ES_tradnl" sz="2800" b="1" dirty="0"/>
              <a:t>2.7.- Órganos de la SOCIEDAD EN COMANDITA POR ACCIONES: </a:t>
            </a:r>
            <a:r>
              <a:rPr lang="es-ES_tradnl" sz="2800" dirty="0"/>
              <a:t>Conformada por:</a:t>
            </a:r>
            <a:r>
              <a:rPr lang="es-ES_tradnl" sz="2800" b="1" dirty="0"/>
              <a:t> </a:t>
            </a:r>
            <a:r>
              <a:rPr lang="es-ES_tradnl" sz="2800" dirty="0"/>
              <a:t>1. Socios Colectivos-Administradores. </a:t>
            </a:r>
          </a:p>
          <a:p>
            <a:endParaRPr lang="es-ES_tradnl" sz="2800" dirty="0"/>
          </a:p>
          <a:p>
            <a:r>
              <a:rPr lang="es-ES_tradnl" sz="2800" b="1" dirty="0"/>
              <a:t>2.8.- Órganos de la EMPRESA INDIVIDUAL DE RESPONSABILIDAD LIMITADA.- </a:t>
            </a:r>
            <a:r>
              <a:rPr lang="es-ES_tradnl" sz="2800" dirty="0"/>
              <a:t>Conformada por: 1) El Titular; 2) El Gerente. </a:t>
            </a:r>
            <a:endParaRPr lang="es-ES" dirty="0"/>
          </a:p>
        </p:txBody>
      </p:sp>
    </p:spTree>
    <p:extLst>
      <p:ext uri="{BB962C8B-B14F-4D97-AF65-F5344CB8AC3E}">
        <p14:creationId xmlns:p14="http://schemas.microsoft.com/office/powerpoint/2010/main" val="3761067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BF02EE-2C67-B6E1-8E8B-830C646F1957}"/>
              </a:ext>
            </a:extLst>
          </p:cNvPr>
          <p:cNvSpPr/>
          <p:nvPr/>
        </p:nvSpPr>
        <p:spPr>
          <a:xfrm>
            <a:off x="10128448" y="540387"/>
            <a:ext cx="2063552" cy="5808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Órganos de las empresas según la LGS:</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146057" y="2558467"/>
            <a:ext cx="1610046" cy="15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b="1" dirty="0"/>
              <a:t>Órganos de las Empresas LGS</a:t>
            </a:r>
            <a:endParaRPr lang="es-ES_tradnl" dirty="0"/>
          </a:p>
        </p:txBody>
      </p:sp>
      <p:sp>
        <p:nvSpPr>
          <p:cNvPr id="5" name="CuadroTexto 4">
            <a:extLst>
              <a:ext uri="{FF2B5EF4-FFF2-40B4-BE49-F238E27FC236}">
                <a16:creationId xmlns:a16="http://schemas.microsoft.com/office/drawing/2014/main" id="{B6D54003-3728-E445-4889-7BEA56D73887}"/>
              </a:ext>
            </a:extLst>
          </p:cNvPr>
          <p:cNvSpPr txBox="1"/>
          <p:nvPr/>
        </p:nvSpPr>
        <p:spPr>
          <a:xfrm>
            <a:off x="1981175" y="1611230"/>
            <a:ext cx="5482976" cy="646331"/>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2.- SOCIEDAD COMERCIAL DE RESPONSABILIDAD LIMITADA</a:t>
            </a:r>
            <a:endParaRPr lang="es-ES"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91C3BD1-C8E6-B1CE-1272-8BE5F5168D90}"/>
              </a:ext>
            </a:extLst>
          </p:cNvPr>
          <p:cNvSpPr txBox="1"/>
          <p:nvPr/>
        </p:nvSpPr>
        <p:spPr>
          <a:xfrm>
            <a:off x="1981174" y="2614401"/>
            <a:ext cx="5482977"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3.- SOCIEDAD CIVIL ORDINARIA</a:t>
            </a:r>
            <a:endParaRPr lang="es-ES"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71B50EE3-A2A0-E57B-CC02-78F9695062D8}"/>
              </a:ext>
            </a:extLst>
          </p:cNvPr>
          <p:cNvSpPr txBox="1"/>
          <p:nvPr/>
        </p:nvSpPr>
        <p:spPr>
          <a:xfrm>
            <a:off x="1981174" y="3016318"/>
            <a:ext cx="5482977"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4.- SOCIEDAD CIVIL DE R. LTDA.</a:t>
            </a:r>
            <a:endParaRPr lang="es-ES_tradnl" sz="1800"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5BDAACC4-AE19-B820-03C1-CF6FC842B2FF}"/>
              </a:ext>
            </a:extLst>
          </p:cNvPr>
          <p:cNvSpPr txBox="1"/>
          <p:nvPr/>
        </p:nvSpPr>
        <p:spPr>
          <a:xfrm>
            <a:off x="1981174" y="3778828"/>
            <a:ext cx="5482975" cy="369332"/>
          </a:xfrm>
          <a:prstGeom prst="rect">
            <a:avLst/>
          </a:prstGeom>
          <a:noFill/>
          <a:ln>
            <a:solidFill>
              <a:srgbClr val="FF0000"/>
            </a:solidFill>
          </a:ln>
        </p:spPr>
        <p:txBody>
          <a:bodyPr wrap="square">
            <a:spAutoFit/>
          </a:bodyPr>
          <a:lstStyle/>
          <a:p>
            <a:r>
              <a:rPr lang="es-ES_tradnl" sz="1800" dirty="0">
                <a:latin typeface="Arial" panose="020B0604020202020204" pitchFamily="34" charset="0"/>
                <a:cs typeface="Arial" panose="020B0604020202020204" pitchFamily="34" charset="0"/>
              </a:rPr>
              <a:t>5</a:t>
            </a:r>
            <a:r>
              <a:rPr lang="es-ES_tradnl" sz="1800" b="1" dirty="0">
                <a:latin typeface="Arial" panose="020B0604020202020204" pitchFamily="34" charset="0"/>
                <a:cs typeface="Arial" panose="020B0604020202020204" pitchFamily="34" charset="0"/>
              </a:rPr>
              <a:t>.- SOCIEDAD COLECTIVA</a:t>
            </a:r>
            <a:endParaRPr lang="es-ES_tradnl" sz="1800" dirty="0">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E019B2D7-3D3E-286A-2B31-1E148D836566}"/>
              </a:ext>
            </a:extLst>
          </p:cNvPr>
          <p:cNvSpPr txBox="1"/>
          <p:nvPr/>
        </p:nvSpPr>
        <p:spPr>
          <a:xfrm>
            <a:off x="1981174" y="4731381"/>
            <a:ext cx="5482978" cy="369332"/>
          </a:xfrm>
          <a:prstGeom prst="rect">
            <a:avLst/>
          </a:prstGeom>
          <a:noFill/>
          <a:ln>
            <a:solidFill>
              <a:srgbClr val="FF0000"/>
            </a:solidFill>
          </a:ln>
        </p:spPr>
        <p:txBody>
          <a:bodyPr wrap="square">
            <a:spAutoFit/>
          </a:bodyPr>
          <a:lstStyle/>
          <a:p>
            <a:r>
              <a:rPr lang="es-ES_tradnl" sz="1800" dirty="0">
                <a:latin typeface="Arial" panose="020B0604020202020204" pitchFamily="34" charset="0"/>
                <a:cs typeface="Arial" panose="020B0604020202020204" pitchFamily="34" charset="0"/>
              </a:rPr>
              <a:t>6</a:t>
            </a:r>
            <a:r>
              <a:rPr lang="es-ES_tradnl" sz="1800" b="1" dirty="0">
                <a:latin typeface="Arial" panose="020B0604020202020204" pitchFamily="34" charset="0"/>
                <a:cs typeface="Arial" panose="020B0604020202020204" pitchFamily="34" charset="0"/>
              </a:rPr>
              <a:t>.- SOCIEDAD EN COMANDITA SIMPLE</a:t>
            </a:r>
            <a:endParaRPr lang="es-ES_tradnl" sz="1800" dirty="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FC1013B8-3943-8826-3CA1-5DC5616A8934}"/>
              </a:ext>
            </a:extLst>
          </p:cNvPr>
          <p:cNvSpPr txBox="1"/>
          <p:nvPr/>
        </p:nvSpPr>
        <p:spPr>
          <a:xfrm>
            <a:off x="1981174" y="5137803"/>
            <a:ext cx="5482978"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7.- SOCIEDAD EN COMANDITA POR ACCIONES</a:t>
            </a:r>
            <a:endParaRPr lang="es-ES_tradnl" sz="18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28759156-42AA-C736-3469-BA606DC58316}"/>
              </a:ext>
            </a:extLst>
          </p:cNvPr>
          <p:cNvSpPr txBox="1"/>
          <p:nvPr/>
        </p:nvSpPr>
        <p:spPr>
          <a:xfrm>
            <a:off x="1981175" y="6040292"/>
            <a:ext cx="5482974"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8.- EMPRESA INDIVIDUAL DE R. </a:t>
            </a:r>
            <a:r>
              <a:rPr lang="es-ES_tradnl" b="1" dirty="0">
                <a:latin typeface="Arial" panose="020B0604020202020204" pitchFamily="34" charset="0"/>
                <a:cs typeface="Arial" panose="020B0604020202020204" pitchFamily="34" charset="0"/>
              </a:rPr>
              <a:t>LTDA.</a:t>
            </a:r>
            <a:r>
              <a:rPr lang="es-ES_tradnl" sz="1800" b="1"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3F1A3E48-52F8-FEFF-BD96-6C222D1CD27F}"/>
              </a:ext>
            </a:extLst>
          </p:cNvPr>
          <p:cNvSpPr txBox="1"/>
          <p:nvPr/>
        </p:nvSpPr>
        <p:spPr>
          <a:xfrm>
            <a:off x="1981174" y="815257"/>
            <a:ext cx="5482976"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1.- SOCIEDAD ANÓNIMA COMÚN</a:t>
            </a:r>
            <a:endParaRPr lang="es-ES_tradnl" sz="1800" dirty="0">
              <a:latin typeface="Arial" panose="020B060402020202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56A22194-2F8A-DC6F-9F8C-D3DFAD9F5E4F}"/>
              </a:ext>
            </a:extLst>
          </p:cNvPr>
          <p:cNvSpPr txBox="1"/>
          <p:nvPr/>
        </p:nvSpPr>
        <p:spPr>
          <a:xfrm>
            <a:off x="8115330" y="514251"/>
            <a:ext cx="2063552" cy="923330"/>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 Junta General </a:t>
            </a:r>
          </a:p>
          <a:p>
            <a:r>
              <a:rPr lang="es-ES_tradnl" sz="1800" dirty="0">
                <a:latin typeface="Arial" panose="020B0604020202020204" pitchFamily="34" charset="0"/>
                <a:cs typeface="Arial" panose="020B0604020202020204" pitchFamily="34" charset="0"/>
              </a:rPr>
              <a:t>2) Directorio </a:t>
            </a:r>
          </a:p>
          <a:p>
            <a:r>
              <a:rPr lang="es-ES_tradnl" sz="1800" dirty="0">
                <a:latin typeface="Arial" panose="020B0604020202020204" pitchFamily="34" charset="0"/>
                <a:cs typeface="Arial" panose="020B0604020202020204" pitchFamily="34" charset="0"/>
              </a:rPr>
              <a:t>3) Gerencia</a:t>
            </a:r>
            <a:endParaRPr lang="es-PE" dirty="0"/>
          </a:p>
        </p:txBody>
      </p:sp>
      <p:sp>
        <p:nvSpPr>
          <p:cNvPr id="34" name="CuadroTexto 33">
            <a:extLst>
              <a:ext uri="{FF2B5EF4-FFF2-40B4-BE49-F238E27FC236}">
                <a16:creationId xmlns:a16="http://schemas.microsoft.com/office/drawing/2014/main" id="{517C7653-B4C0-54DD-2641-027576D5BB12}"/>
              </a:ext>
            </a:extLst>
          </p:cNvPr>
          <p:cNvSpPr txBox="1"/>
          <p:nvPr/>
        </p:nvSpPr>
        <p:spPr>
          <a:xfrm>
            <a:off x="8115330" y="1673124"/>
            <a:ext cx="2446400" cy="646331"/>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 Junta General </a:t>
            </a:r>
          </a:p>
          <a:p>
            <a:r>
              <a:rPr lang="es-ES_tradnl" sz="1800" dirty="0">
                <a:latin typeface="Arial" panose="020B0604020202020204" pitchFamily="34" charset="0"/>
                <a:cs typeface="Arial" panose="020B0604020202020204" pitchFamily="34" charset="0"/>
              </a:rPr>
              <a:t>2) Gerencia </a:t>
            </a:r>
            <a:endParaRPr lang="es-ES" dirty="0">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id="{3638F291-DD69-0081-ACEA-1C77E1711C93}"/>
              </a:ext>
            </a:extLst>
          </p:cNvPr>
          <p:cNvSpPr txBox="1"/>
          <p:nvPr/>
        </p:nvSpPr>
        <p:spPr>
          <a:xfrm>
            <a:off x="8115330" y="2704224"/>
            <a:ext cx="2582044" cy="646331"/>
          </a:xfrm>
          <a:prstGeom prst="rect">
            <a:avLst/>
          </a:prstGeom>
          <a:noFill/>
          <a:ln>
            <a:solidFill>
              <a:srgbClr val="FF0000"/>
            </a:solidFill>
          </a:ln>
        </p:spPr>
        <p:txBody>
          <a:bodyPr wrap="square">
            <a:spAutoFit/>
          </a:bodyPr>
          <a:lstStyle/>
          <a:p>
            <a:r>
              <a:rPr lang="es-ES_tradnl" sz="1800" dirty="0">
                <a:latin typeface="Arial" panose="020B0604020202020204" pitchFamily="34" charset="0"/>
                <a:cs typeface="Arial" panose="020B0604020202020204" pitchFamily="34" charset="0"/>
              </a:rPr>
              <a:t>1) Junta de socios; </a:t>
            </a:r>
          </a:p>
          <a:p>
            <a:r>
              <a:rPr lang="es-ES_tradnl" sz="1800" dirty="0">
                <a:latin typeface="Arial" panose="020B0604020202020204" pitchFamily="34" charset="0"/>
                <a:cs typeface="Arial" panose="020B0604020202020204" pitchFamily="34" charset="0"/>
              </a:rPr>
              <a:t>2) La Administración </a:t>
            </a:r>
            <a:endParaRPr lang="es-PE" dirty="0"/>
          </a:p>
        </p:txBody>
      </p:sp>
      <p:sp>
        <p:nvSpPr>
          <p:cNvPr id="39" name="CuadroTexto 38">
            <a:extLst>
              <a:ext uri="{FF2B5EF4-FFF2-40B4-BE49-F238E27FC236}">
                <a16:creationId xmlns:a16="http://schemas.microsoft.com/office/drawing/2014/main" id="{B08BE5E6-E0BE-98CE-5B35-5C3D354AB4C2}"/>
              </a:ext>
            </a:extLst>
          </p:cNvPr>
          <p:cNvSpPr txBox="1"/>
          <p:nvPr/>
        </p:nvSpPr>
        <p:spPr>
          <a:xfrm>
            <a:off x="8115330" y="3795889"/>
            <a:ext cx="2582044" cy="369332"/>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 Socio-Administrador</a:t>
            </a:r>
          </a:p>
        </p:txBody>
      </p:sp>
      <p:sp>
        <p:nvSpPr>
          <p:cNvPr id="41" name="CuadroTexto 40">
            <a:extLst>
              <a:ext uri="{FF2B5EF4-FFF2-40B4-BE49-F238E27FC236}">
                <a16:creationId xmlns:a16="http://schemas.microsoft.com/office/drawing/2014/main" id="{21F8AEAA-4383-72E4-18D3-F952B648CE40}"/>
              </a:ext>
            </a:extLst>
          </p:cNvPr>
          <p:cNvSpPr txBox="1"/>
          <p:nvPr/>
        </p:nvSpPr>
        <p:spPr>
          <a:xfrm>
            <a:off x="8115330" y="4814637"/>
            <a:ext cx="2486656" cy="646331"/>
          </a:xfrm>
          <a:prstGeom prst="rect">
            <a:avLst/>
          </a:prstGeom>
          <a:noFill/>
          <a:ln>
            <a:solidFill>
              <a:srgbClr val="FF0000"/>
            </a:solidFill>
          </a:ln>
        </p:spPr>
        <p:txBody>
          <a:bodyPr wrap="square">
            <a:spAutoFit/>
          </a:bodyPr>
          <a:lstStyle/>
          <a:p>
            <a:pPr marL="342900" indent="-342900">
              <a:buAutoNum type="arabicPeriod"/>
            </a:pPr>
            <a:r>
              <a:rPr lang="es-ES_tradnl" sz="1800" dirty="0">
                <a:latin typeface="Arial" panose="020B0604020202020204" pitchFamily="34" charset="0"/>
                <a:cs typeface="Arial" panose="020B0604020202020204" pitchFamily="34" charset="0"/>
              </a:rPr>
              <a:t>Socios</a:t>
            </a:r>
          </a:p>
          <a:p>
            <a:pPr marL="342900" indent="-342900">
              <a:buAutoNum type="arabicPeriod"/>
            </a:pPr>
            <a:r>
              <a:rPr lang="es-ES_tradnl" sz="1800" dirty="0">
                <a:latin typeface="Arial" panose="020B0604020202020204" pitchFamily="34" charset="0"/>
                <a:cs typeface="Arial" panose="020B0604020202020204" pitchFamily="34" charset="0"/>
              </a:rPr>
              <a:t>Administradores</a:t>
            </a:r>
            <a:endParaRPr lang="es-PE" dirty="0"/>
          </a:p>
        </p:txBody>
      </p:sp>
      <p:sp>
        <p:nvSpPr>
          <p:cNvPr id="48" name="CuadroTexto 47">
            <a:extLst>
              <a:ext uri="{FF2B5EF4-FFF2-40B4-BE49-F238E27FC236}">
                <a16:creationId xmlns:a16="http://schemas.microsoft.com/office/drawing/2014/main" id="{B01B3292-4EB8-323B-27CC-2EE4D19D4803}"/>
              </a:ext>
            </a:extLst>
          </p:cNvPr>
          <p:cNvSpPr txBox="1"/>
          <p:nvPr/>
        </p:nvSpPr>
        <p:spPr>
          <a:xfrm>
            <a:off x="8115330" y="5974971"/>
            <a:ext cx="1562975" cy="646331"/>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 Titular </a:t>
            </a:r>
          </a:p>
          <a:p>
            <a:r>
              <a:rPr lang="es-ES_tradnl" sz="1800" dirty="0">
                <a:latin typeface="Arial" panose="020B0604020202020204" pitchFamily="34" charset="0"/>
                <a:cs typeface="Arial" panose="020B0604020202020204" pitchFamily="34" charset="0"/>
              </a:rPr>
              <a:t>2) Gerente </a:t>
            </a:r>
            <a:endParaRPr lang="es-PE" dirty="0"/>
          </a:p>
        </p:txBody>
      </p:sp>
      <p:cxnSp>
        <p:nvCxnSpPr>
          <p:cNvPr id="50" name="Conector recto de flecha 49">
            <a:extLst>
              <a:ext uri="{FF2B5EF4-FFF2-40B4-BE49-F238E27FC236}">
                <a16:creationId xmlns:a16="http://schemas.microsoft.com/office/drawing/2014/main" id="{DEAB20B0-5833-7C91-C8CC-D1ECE563D03F}"/>
              </a:ext>
            </a:extLst>
          </p:cNvPr>
          <p:cNvCxnSpPr>
            <a:cxnSpLocks/>
            <a:stCxn id="30" idx="3"/>
          </p:cNvCxnSpPr>
          <p:nvPr/>
        </p:nvCxnSpPr>
        <p:spPr>
          <a:xfrm flipV="1">
            <a:off x="7464150" y="737939"/>
            <a:ext cx="615412" cy="261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774642A5-668E-E3F6-93D9-9F43A1155557}"/>
              </a:ext>
            </a:extLst>
          </p:cNvPr>
          <p:cNvCxnSpPr>
            <a:cxnSpLocks/>
            <a:stCxn id="30" idx="3"/>
            <a:endCxn id="32" idx="1"/>
          </p:cNvCxnSpPr>
          <p:nvPr/>
        </p:nvCxnSpPr>
        <p:spPr>
          <a:xfrm flipV="1">
            <a:off x="7464150" y="975916"/>
            <a:ext cx="651180" cy="24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a:extLst>
              <a:ext uri="{FF2B5EF4-FFF2-40B4-BE49-F238E27FC236}">
                <a16:creationId xmlns:a16="http://schemas.microsoft.com/office/drawing/2014/main" id="{F3BFED41-7941-4D64-0CB6-9DAAD6DB7544}"/>
              </a:ext>
            </a:extLst>
          </p:cNvPr>
          <p:cNvCxnSpPr>
            <a:cxnSpLocks/>
            <a:stCxn id="30" idx="3"/>
          </p:cNvCxnSpPr>
          <p:nvPr/>
        </p:nvCxnSpPr>
        <p:spPr>
          <a:xfrm>
            <a:off x="7464150" y="999923"/>
            <a:ext cx="579172" cy="245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594C5628-848D-823F-5318-334DBB68E5EA}"/>
              </a:ext>
            </a:extLst>
          </p:cNvPr>
          <p:cNvCxnSpPr/>
          <p:nvPr/>
        </p:nvCxnSpPr>
        <p:spPr>
          <a:xfrm flipV="1">
            <a:off x="7446877" y="1823663"/>
            <a:ext cx="651180" cy="143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BBC89DB1-433C-144C-75BF-59F11DE89AD1}"/>
              </a:ext>
            </a:extLst>
          </p:cNvPr>
          <p:cNvCxnSpPr>
            <a:cxnSpLocks/>
          </p:cNvCxnSpPr>
          <p:nvPr/>
        </p:nvCxnSpPr>
        <p:spPr>
          <a:xfrm>
            <a:off x="7446877" y="1967227"/>
            <a:ext cx="651180" cy="139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a16="http://schemas.microsoft.com/office/drawing/2014/main" id="{4FF0C013-2670-59BA-1256-441D6BE246CE}"/>
              </a:ext>
            </a:extLst>
          </p:cNvPr>
          <p:cNvCxnSpPr>
            <a:cxnSpLocks/>
            <a:stCxn id="18" idx="3"/>
            <a:endCxn id="36" idx="1"/>
          </p:cNvCxnSpPr>
          <p:nvPr/>
        </p:nvCxnSpPr>
        <p:spPr>
          <a:xfrm>
            <a:off x="7464151" y="2799067"/>
            <a:ext cx="651179" cy="228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83C4F5E8-9C74-B04C-E29F-CBFC5E0F2457}"/>
              </a:ext>
            </a:extLst>
          </p:cNvPr>
          <p:cNvCxnSpPr>
            <a:cxnSpLocks/>
            <a:stCxn id="20" idx="3"/>
            <a:endCxn id="36" idx="1"/>
          </p:cNvCxnSpPr>
          <p:nvPr/>
        </p:nvCxnSpPr>
        <p:spPr>
          <a:xfrm flipV="1">
            <a:off x="7464151" y="3027390"/>
            <a:ext cx="651179" cy="17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FBDAFB03-E0A0-A82B-475A-AE942EED9F85}"/>
              </a:ext>
            </a:extLst>
          </p:cNvPr>
          <p:cNvCxnSpPr>
            <a:cxnSpLocks/>
          </p:cNvCxnSpPr>
          <p:nvPr/>
        </p:nvCxnSpPr>
        <p:spPr>
          <a:xfrm>
            <a:off x="7464151" y="4909480"/>
            <a:ext cx="651179" cy="228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0B359D81-562D-ED90-F6A2-72C9BD4DD58F}"/>
              </a:ext>
            </a:extLst>
          </p:cNvPr>
          <p:cNvCxnSpPr>
            <a:cxnSpLocks/>
          </p:cNvCxnSpPr>
          <p:nvPr/>
        </p:nvCxnSpPr>
        <p:spPr>
          <a:xfrm flipV="1">
            <a:off x="7464151" y="5137803"/>
            <a:ext cx="651179" cy="17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4F2868E4-0D17-6669-095D-F41FD4FDFDC6}"/>
              </a:ext>
            </a:extLst>
          </p:cNvPr>
          <p:cNvCxnSpPr>
            <a:cxnSpLocks/>
            <a:stCxn id="28" idx="3"/>
          </p:cNvCxnSpPr>
          <p:nvPr/>
        </p:nvCxnSpPr>
        <p:spPr>
          <a:xfrm>
            <a:off x="7464149" y="6224958"/>
            <a:ext cx="579173" cy="221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E0D55C21-569C-1DFA-EC40-A11F625D6D5E}"/>
              </a:ext>
            </a:extLst>
          </p:cNvPr>
          <p:cNvCxnSpPr>
            <a:cxnSpLocks/>
            <a:stCxn id="28" idx="3"/>
          </p:cNvCxnSpPr>
          <p:nvPr/>
        </p:nvCxnSpPr>
        <p:spPr>
          <a:xfrm flipV="1">
            <a:off x="7464149" y="6156572"/>
            <a:ext cx="615413" cy="6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C7FDD4C7-75CC-4D47-C86F-EA54BA48B67E}"/>
              </a:ext>
            </a:extLst>
          </p:cNvPr>
          <p:cNvCxnSpPr>
            <a:cxnSpLocks/>
            <a:stCxn id="22" idx="3"/>
            <a:endCxn id="39" idx="1"/>
          </p:cNvCxnSpPr>
          <p:nvPr/>
        </p:nvCxnSpPr>
        <p:spPr>
          <a:xfrm>
            <a:off x="7464149" y="3963494"/>
            <a:ext cx="651181" cy="17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669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4"/>
            <a:ext cx="6148598"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 ANÓNIMA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880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61636" y="980728"/>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ANÓNIMA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1384995"/>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 Anónima es una empresa de capitales, constituido por acciones como capital social</a:t>
            </a:r>
            <a:endParaRPr lang="es-PE" sz="2000" dirty="0">
              <a:solidFill>
                <a:prstClr val="black"/>
              </a:solidFill>
              <a:latin typeface="Georgia"/>
            </a:endParaRPr>
          </a:p>
        </p:txBody>
      </p:sp>
    </p:spTree>
    <p:extLst>
      <p:ext uri="{BB962C8B-B14F-4D97-AF65-F5344CB8AC3E}">
        <p14:creationId xmlns:p14="http://schemas.microsoft.com/office/powerpoint/2010/main" val="3459788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1703512" y="620688"/>
            <a:ext cx="7992888" cy="410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3200" b="1" dirty="0">
                <a:solidFill>
                  <a:schemeClr val="accent6">
                    <a:lumMod val="75000"/>
                  </a:schemeClr>
                </a:solidFill>
              </a:rPr>
              <a:t>LAS SOCIEDADES ANÓNIMAS.-</a:t>
            </a:r>
          </a:p>
          <a:p>
            <a:pPr marL="109537" indent="0" algn="l" defTabSz="914400">
              <a:buNone/>
            </a:pPr>
            <a:endParaRPr lang="es-PE" sz="300" b="1" dirty="0"/>
          </a:p>
          <a:p>
            <a:pPr algn="l" defTabSz="914400"/>
            <a:r>
              <a:rPr lang="es-PE" dirty="0"/>
              <a:t>Las Sociedades Anónimas son personas jurídicas debidamente constituidas: </a:t>
            </a:r>
          </a:p>
          <a:p>
            <a:pPr lvl="1" defTabSz="914400"/>
            <a:r>
              <a:rPr lang="es-PE" dirty="0"/>
              <a:t>a) en forma simultánea o, </a:t>
            </a:r>
          </a:p>
          <a:p>
            <a:pPr lvl="1" defTabSz="914400"/>
            <a:r>
              <a:rPr lang="es-PE" dirty="0"/>
              <a:t>b) por oferta a terceros, </a:t>
            </a:r>
          </a:p>
          <a:p>
            <a:pPr algn="l" defTabSz="914400"/>
            <a:r>
              <a:rPr lang="es-PE" dirty="0"/>
              <a:t>Constituida por socios fundadores, </a:t>
            </a:r>
          </a:p>
          <a:p>
            <a:pPr algn="l" defTabSz="914400"/>
            <a:r>
              <a:rPr lang="es-PE" dirty="0"/>
              <a:t>Patrimonio constituido por aportes, adquisiciones onerosas, acciones con derechos y gravámenes; </a:t>
            </a:r>
          </a:p>
          <a:p>
            <a:pPr algn="l" defTabSz="914400"/>
            <a:r>
              <a:rPr lang="es-PE" dirty="0"/>
              <a:t>Cuenta con un sistema de gobierno conformado por:</a:t>
            </a:r>
          </a:p>
          <a:p>
            <a:pPr lvl="1" defTabSz="914400"/>
            <a:r>
              <a:rPr lang="es-PE" dirty="0"/>
              <a:t> la Junta General de Accionistas, </a:t>
            </a:r>
          </a:p>
          <a:p>
            <a:pPr lvl="1" defTabSz="914400"/>
            <a:r>
              <a:rPr lang="es-PE" dirty="0"/>
              <a:t>el Directorio y </a:t>
            </a:r>
          </a:p>
          <a:p>
            <a:pPr lvl="1" defTabSz="914400"/>
            <a:r>
              <a:rPr lang="es-PE" dirty="0"/>
              <a:t>la Gerencia. </a:t>
            </a:r>
          </a:p>
          <a:p>
            <a:pPr algn="l" defTabSz="914400"/>
            <a:r>
              <a:rPr lang="es-PE" dirty="0"/>
              <a:t>Se encuentran constituido por escritura pública ante los Registros Públicos, en el libro de personas jurídicas. </a:t>
            </a:r>
          </a:p>
          <a:p>
            <a:pPr algn="l" defTabSz="914400"/>
            <a:r>
              <a:rPr lang="es-PE" dirty="0"/>
              <a:t>Tiene fin lucrativo </a:t>
            </a:r>
          </a:p>
          <a:p>
            <a:pPr algn="l" defTabSz="914400"/>
            <a:r>
              <a:rPr lang="es-PE" dirty="0"/>
              <a:t>Son “impersonales”, </a:t>
            </a:r>
          </a:p>
          <a:p>
            <a:pPr algn="l" defTabSz="914400"/>
            <a:r>
              <a:rPr lang="es-PE" dirty="0"/>
              <a:t>Es una especial sociedad de capitales con fines lucrativos</a:t>
            </a:r>
            <a:r>
              <a:rPr lang="es-PE" sz="2000" dirty="0"/>
              <a:t>. </a:t>
            </a:r>
            <a:endParaRPr lang="es-ES_tradnl" sz="2000" dirty="0"/>
          </a:p>
          <a:p>
            <a:pPr algn="l" defTabSz="914400"/>
            <a:endParaRPr lang="es-ES_tradnl" dirty="0"/>
          </a:p>
        </p:txBody>
      </p:sp>
    </p:spTree>
    <p:extLst>
      <p:ext uri="{BB962C8B-B14F-4D97-AF65-F5344CB8AC3E}">
        <p14:creationId xmlns:p14="http://schemas.microsoft.com/office/powerpoint/2010/main" val="191793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BF507A65-4EB0-415B-BA7D-57E68504C5DD}"/>
              </a:ext>
            </a:extLst>
          </p:cNvPr>
          <p:cNvSpPr/>
          <p:nvPr/>
        </p:nvSpPr>
        <p:spPr>
          <a:xfrm>
            <a:off x="10200456" y="533400"/>
            <a:ext cx="1991544" cy="5534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a:t>
            </a:r>
            <a:endParaRPr lang="es-ES" dirty="0">
              <a:solidFill>
                <a:srgbClr val="0070C0"/>
              </a:solidFill>
            </a:endParaRPr>
          </a:p>
        </p:txBody>
      </p:sp>
      <p:sp>
        <p:nvSpPr>
          <p:cNvPr id="3" name="Marcador de contenido 2">
            <a:extLst>
              <a:ext uri="{FF2B5EF4-FFF2-40B4-BE49-F238E27FC236}">
                <a16:creationId xmlns:a16="http://schemas.microsoft.com/office/drawing/2014/main" id="{1BB53B0D-835E-4AFC-A806-8473154FC553}"/>
              </a:ext>
            </a:extLst>
          </p:cNvPr>
          <p:cNvSpPr txBox="1">
            <a:spLocks/>
          </p:cNvSpPr>
          <p:nvPr/>
        </p:nvSpPr>
        <p:spPr bwMode="auto">
          <a:xfrm>
            <a:off x="2796140" y="676201"/>
            <a:ext cx="1728192" cy="792088"/>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sz="2000" dirty="0"/>
              <a:t>Personas jurídicas </a:t>
            </a:r>
          </a:p>
        </p:txBody>
      </p:sp>
      <p:sp>
        <p:nvSpPr>
          <p:cNvPr id="5" name="Marcador de contenido 2">
            <a:extLst>
              <a:ext uri="{FF2B5EF4-FFF2-40B4-BE49-F238E27FC236}">
                <a16:creationId xmlns:a16="http://schemas.microsoft.com/office/drawing/2014/main" id="{90E6F73C-8E85-81FD-711D-45C4452234F7}"/>
              </a:ext>
            </a:extLst>
          </p:cNvPr>
          <p:cNvSpPr txBox="1">
            <a:spLocks/>
          </p:cNvSpPr>
          <p:nvPr/>
        </p:nvSpPr>
        <p:spPr bwMode="auto">
          <a:xfrm>
            <a:off x="2796140" y="1722713"/>
            <a:ext cx="1728192" cy="53340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Constituidas </a:t>
            </a:r>
            <a:endParaRPr lang="es-PE" dirty="0"/>
          </a:p>
        </p:txBody>
      </p:sp>
      <p:sp>
        <p:nvSpPr>
          <p:cNvPr id="9" name="CuadroTexto 8">
            <a:extLst>
              <a:ext uri="{FF2B5EF4-FFF2-40B4-BE49-F238E27FC236}">
                <a16:creationId xmlns:a16="http://schemas.microsoft.com/office/drawing/2014/main" id="{DB210ED6-FB2B-2389-A979-95DCF09F29E2}"/>
              </a:ext>
            </a:extLst>
          </p:cNvPr>
          <p:cNvSpPr txBox="1"/>
          <p:nvPr/>
        </p:nvSpPr>
        <p:spPr>
          <a:xfrm>
            <a:off x="5689504" y="1406906"/>
            <a:ext cx="4599833" cy="646331"/>
          </a:xfrm>
          <a:prstGeom prst="rect">
            <a:avLst/>
          </a:prstGeom>
          <a:noFill/>
          <a:ln>
            <a:solidFill>
              <a:srgbClr val="FF0000"/>
            </a:solidFill>
          </a:ln>
        </p:spPr>
        <p:txBody>
          <a:bodyPr wrap="square">
            <a:spAutoFit/>
          </a:bodyPr>
          <a:lstStyle/>
          <a:p>
            <a:pPr algn="l" defTabSz="914400"/>
            <a:r>
              <a:rPr lang="es-PE" dirty="0"/>
              <a:t>a) En forma simultánea, o </a:t>
            </a:r>
          </a:p>
          <a:p>
            <a:pPr algn="l" defTabSz="914400"/>
            <a:r>
              <a:rPr lang="es-PE" dirty="0"/>
              <a:t>b) En forma sucesiva, por oferta a terceros </a:t>
            </a:r>
            <a:endParaRPr lang="es-ES_tradnl" dirty="0"/>
          </a:p>
        </p:txBody>
      </p:sp>
      <p:sp>
        <p:nvSpPr>
          <p:cNvPr id="11" name="CuadroTexto 10">
            <a:extLst>
              <a:ext uri="{FF2B5EF4-FFF2-40B4-BE49-F238E27FC236}">
                <a16:creationId xmlns:a16="http://schemas.microsoft.com/office/drawing/2014/main" id="{D536E3CF-1376-C0FC-FE71-988EB8DD6273}"/>
              </a:ext>
            </a:extLst>
          </p:cNvPr>
          <p:cNvSpPr txBox="1"/>
          <p:nvPr/>
        </p:nvSpPr>
        <p:spPr>
          <a:xfrm>
            <a:off x="5689504" y="5589240"/>
            <a:ext cx="4692515" cy="369332"/>
          </a:xfrm>
          <a:prstGeom prst="rect">
            <a:avLst/>
          </a:prstGeom>
          <a:noFill/>
          <a:ln>
            <a:solidFill>
              <a:srgbClr val="FF0000"/>
            </a:solidFill>
          </a:ln>
        </p:spPr>
        <p:txBody>
          <a:bodyPr wrap="square">
            <a:spAutoFit/>
          </a:bodyPr>
          <a:lstStyle/>
          <a:p>
            <a:pPr algn="l" defTabSz="914400"/>
            <a:r>
              <a:rPr lang="es-PE" dirty="0"/>
              <a:t>Tiene fin lucrativo, ganancias, utilidades </a:t>
            </a:r>
          </a:p>
        </p:txBody>
      </p:sp>
      <p:sp>
        <p:nvSpPr>
          <p:cNvPr id="12" name="Marcador de contenido 2">
            <a:extLst>
              <a:ext uri="{FF2B5EF4-FFF2-40B4-BE49-F238E27FC236}">
                <a16:creationId xmlns:a16="http://schemas.microsoft.com/office/drawing/2014/main" id="{FCEB31F3-F1BD-2F7B-CFBB-FDD192D8B957}"/>
              </a:ext>
            </a:extLst>
          </p:cNvPr>
          <p:cNvSpPr txBox="1">
            <a:spLocks/>
          </p:cNvSpPr>
          <p:nvPr/>
        </p:nvSpPr>
        <p:spPr bwMode="auto">
          <a:xfrm>
            <a:off x="2796140" y="2607568"/>
            <a:ext cx="1728192" cy="53340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Patrimonio</a:t>
            </a:r>
            <a:endParaRPr lang="es-PE" dirty="0"/>
          </a:p>
        </p:txBody>
      </p:sp>
      <p:sp>
        <p:nvSpPr>
          <p:cNvPr id="13" name="CuadroTexto 12">
            <a:extLst>
              <a:ext uri="{FF2B5EF4-FFF2-40B4-BE49-F238E27FC236}">
                <a16:creationId xmlns:a16="http://schemas.microsoft.com/office/drawing/2014/main" id="{6E6B72B0-7937-B3E5-69C1-E7A937099FB9}"/>
              </a:ext>
            </a:extLst>
          </p:cNvPr>
          <p:cNvSpPr txBox="1"/>
          <p:nvPr/>
        </p:nvSpPr>
        <p:spPr>
          <a:xfrm>
            <a:off x="5689504" y="2405873"/>
            <a:ext cx="4311801" cy="923330"/>
          </a:xfrm>
          <a:prstGeom prst="rect">
            <a:avLst/>
          </a:prstGeom>
          <a:noFill/>
          <a:ln>
            <a:solidFill>
              <a:srgbClr val="FF0000"/>
            </a:solidFill>
          </a:ln>
        </p:spPr>
        <p:txBody>
          <a:bodyPr wrap="square">
            <a:spAutoFit/>
          </a:bodyPr>
          <a:lstStyle/>
          <a:p>
            <a:pPr marL="342900" indent="-342900" algn="l" defTabSz="914400">
              <a:buAutoNum type="alphaLcParenR"/>
            </a:pPr>
            <a:r>
              <a:rPr lang="es-PE" dirty="0"/>
              <a:t>Aportes</a:t>
            </a:r>
          </a:p>
          <a:p>
            <a:pPr marL="342900" indent="-342900" algn="l" defTabSz="914400">
              <a:buAutoNum type="alphaLcParenR"/>
            </a:pPr>
            <a:r>
              <a:rPr lang="es-PE" dirty="0"/>
              <a:t>Adquisiciones onerosas</a:t>
            </a:r>
          </a:p>
          <a:p>
            <a:pPr marL="342900" indent="-342900" algn="l" defTabSz="914400">
              <a:buAutoNum type="alphaLcParenR"/>
            </a:pPr>
            <a:r>
              <a:rPr lang="es-PE" dirty="0"/>
              <a:t>Acciones con derechos y gravámenes</a:t>
            </a:r>
            <a:endParaRPr lang="es-ES_tradnl" dirty="0"/>
          </a:p>
        </p:txBody>
      </p:sp>
      <p:sp>
        <p:nvSpPr>
          <p:cNvPr id="14" name="Marcador de contenido 2">
            <a:extLst>
              <a:ext uri="{FF2B5EF4-FFF2-40B4-BE49-F238E27FC236}">
                <a16:creationId xmlns:a16="http://schemas.microsoft.com/office/drawing/2014/main" id="{54AC840A-C1FB-9BAE-B35F-3DB4F52E04E2}"/>
              </a:ext>
            </a:extLst>
          </p:cNvPr>
          <p:cNvSpPr txBox="1">
            <a:spLocks/>
          </p:cNvSpPr>
          <p:nvPr/>
        </p:nvSpPr>
        <p:spPr bwMode="auto">
          <a:xfrm>
            <a:off x="2796140" y="3627804"/>
            <a:ext cx="1728192" cy="73730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Órgano de gobierno</a:t>
            </a:r>
            <a:endParaRPr lang="es-PE" dirty="0"/>
          </a:p>
        </p:txBody>
      </p:sp>
      <p:sp>
        <p:nvSpPr>
          <p:cNvPr id="15" name="CuadroTexto 14">
            <a:extLst>
              <a:ext uri="{FF2B5EF4-FFF2-40B4-BE49-F238E27FC236}">
                <a16:creationId xmlns:a16="http://schemas.microsoft.com/office/drawing/2014/main" id="{B8127EB9-3881-1F40-DBA1-5097C2ECDDB6}"/>
              </a:ext>
            </a:extLst>
          </p:cNvPr>
          <p:cNvSpPr txBox="1"/>
          <p:nvPr/>
        </p:nvSpPr>
        <p:spPr>
          <a:xfrm>
            <a:off x="5689504" y="3536284"/>
            <a:ext cx="3900427" cy="923330"/>
          </a:xfrm>
          <a:prstGeom prst="rect">
            <a:avLst/>
          </a:prstGeom>
          <a:noFill/>
          <a:ln>
            <a:solidFill>
              <a:srgbClr val="FF0000"/>
            </a:solidFill>
          </a:ln>
        </p:spPr>
        <p:txBody>
          <a:bodyPr wrap="square">
            <a:spAutoFit/>
          </a:bodyPr>
          <a:lstStyle/>
          <a:p>
            <a:pPr marL="342900" indent="-342900" algn="l" defTabSz="914400">
              <a:buAutoNum type="alphaLcParenR"/>
            </a:pPr>
            <a:r>
              <a:rPr lang="es-PE" dirty="0"/>
              <a:t>Junta General de Accionistas</a:t>
            </a:r>
          </a:p>
          <a:p>
            <a:pPr marL="342900" indent="-342900" algn="l" defTabSz="914400">
              <a:buAutoNum type="alphaLcParenR"/>
            </a:pPr>
            <a:r>
              <a:rPr lang="es-PE" dirty="0"/>
              <a:t>Directorio</a:t>
            </a:r>
          </a:p>
          <a:p>
            <a:pPr marL="342900" indent="-342900" algn="l" defTabSz="914400">
              <a:buAutoNum type="alphaLcParenR"/>
            </a:pPr>
            <a:r>
              <a:rPr lang="es-PE" dirty="0"/>
              <a:t>Gerencia</a:t>
            </a:r>
            <a:endParaRPr lang="es-ES_tradnl" dirty="0"/>
          </a:p>
        </p:txBody>
      </p:sp>
      <p:sp>
        <p:nvSpPr>
          <p:cNvPr id="16" name="Marcador de contenido 2">
            <a:extLst>
              <a:ext uri="{FF2B5EF4-FFF2-40B4-BE49-F238E27FC236}">
                <a16:creationId xmlns:a16="http://schemas.microsoft.com/office/drawing/2014/main" id="{930A7CF6-7309-0073-678B-FB9624093428}"/>
              </a:ext>
            </a:extLst>
          </p:cNvPr>
          <p:cNvSpPr txBox="1">
            <a:spLocks/>
          </p:cNvSpPr>
          <p:nvPr/>
        </p:nvSpPr>
        <p:spPr bwMode="auto">
          <a:xfrm>
            <a:off x="2796140" y="4797152"/>
            <a:ext cx="1728192" cy="458778"/>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Registradas</a:t>
            </a:r>
            <a:endParaRPr lang="es-PE" dirty="0"/>
          </a:p>
        </p:txBody>
      </p:sp>
      <p:sp>
        <p:nvSpPr>
          <p:cNvPr id="17" name="CuadroTexto 16">
            <a:extLst>
              <a:ext uri="{FF2B5EF4-FFF2-40B4-BE49-F238E27FC236}">
                <a16:creationId xmlns:a16="http://schemas.microsoft.com/office/drawing/2014/main" id="{7284771B-F637-D5E3-94BE-AA080E4BE799}"/>
              </a:ext>
            </a:extLst>
          </p:cNvPr>
          <p:cNvSpPr txBox="1"/>
          <p:nvPr/>
        </p:nvSpPr>
        <p:spPr>
          <a:xfrm>
            <a:off x="5689504" y="4725144"/>
            <a:ext cx="2473287" cy="646331"/>
          </a:xfrm>
          <a:prstGeom prst="rect">
            <a:avLst/>
          </a:prstGeom>
          <a:noFill/>
          <a:ln>
            <a:solidFill>
              <a:srgbClr val="FF0000"/>
            </a:solidFill>
          </a:ln>
        </p:spPr>
        <p:txBody>
          <a:bodyPr wrap="square">
            <a:spAutoFit/>
          </a:bodyPr>
          <a:lstStyle/>
          <a:p>
            <a:pPr marL="342900" indent="-342900" algn="l" defTabSz="914400">
              <a:buAutoNum type="alphaLcParenR"/>
            </a:pPr>
            <a:r>
              <a:rPr lang="es-PE" dirty="0"/>
              <a:t>Registros Públicos -Sunarp</a:t>
            </a:r>
            <a:endParaRPr lang="es-ES_tradnl" dirty="0"/>
          </a:p>
        </p:txBody>
      </p:sp>
      <p:sp>
        <p:nvSpPr>
          <p:cNvPr id="18" name="CuadroTexto 17">
            <a:extLst>
              <a:ext uri="{FF2B5EF4-FFF2-40B4-BE49-F238E27FC236}">
                <a16:creationId xmlns:a16="http://schemas.microsoft.com/office/drawing/2014/main" id="{306F520E-7D89-EB01-1DA6-AA712E3E89CB}"/>
              </a:ext>
            </a:extLst>
          </p:cNvPr>
          <p:cNvSpPr txBox="1"/>
          <p:nvPr/>
        </p:nvSpPr>
        <p:spPr>
          <a:xfrm>
            <a:off x="8531764" y="4869160"/>
            <a:ext cx="3337384" cy="369332"/>
          </a:xfrm>
          <a:prstGeom prst="rect">
            <a:avLst/>
          </a:prstGeom>
          <a:noFill/>
          <a:ln>
            <a:solidFill>
              <a:srgbClr val="FF0000"/>
            </a:solidFill>
          </a:ln>
        </p:spPr>
        <p:txBody>
          <a:bodyPr wrap="square">
            <a:spAutoFit/>
          </a:bodyPr>
          <a:lstStyle/>
          <a:p>
            <a:pPr marL="342900" indent="-342900" algn="l" defTabSz="914400">
              <a:buAutoNum type="alphaLcParenR"/>
            </a:pPr>
            <a:r>
              <a:rPr lang="es-PE" dirty="0"/>
              <a:t>Libro de personas jurídicas</a:t>
            </a:r>
            <a:endParaRPr lang="es-ES_tradnl" dirty="0"/>
          </a:p>
        </p:txBody>
      </p:sp>
      <p:sp>
        <p:nvSpPr>
          <p:cNvPr id="19" name="Marcador de contenido 2">
            <a:extLst>
              <a:ext uri="{FF2B5EF4-FFF2-40B4-BE49-F238E27FC236}">
                <a16:creationId xmlns:a16="http://schemas.microsoft.com/office/drawing/2014/main" id="{A02691CF-A741-F096-A36B-4A77E80BE01E}"/>
              </a:ext>
            </a:extLst>
          </p:cNvPr>
          <p:cNvSpPr txBox="1">
            <a:spLocks/>
          </p:cNvSpPr>
          <p:nvPr/>
        </p:nvSpPr>
        <p:spPr bwMode="auto">
          <a:xfrm>
            <a:off x="2796140" y="5552263"/>
            <a:ext cx="1728192" cy="435043"/>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Fin</a:t>
            </a:r>
            <a:endParaRPr lang="es-PE" dirty="0"/>
          </a:p>
        </p:txBody>
      </p:sp>
      <p:sp>
        <p:nvSpPr>
          <p:cNvPr id="20" name="CuadroTexto 19">
            <a:extLst>
              <a:ext uri="{FF2B5EF4-FFF2-40B4-BE49-F238E27FC236}">
                <a16:creationId xmlns:a16="http://schemas.microsoft.com/office/drawing/2014/main" id="{DA3C8F18-7AB0-109D-2773-7137B832478E}"/>
              </a:ext>
            </a:extLst>
          </p:cNvPr>
          <p:cNvSpPr txBox="1"/>
          <p:nvPr/>
        </p:nvSpPr>
        <p:spPr>
          <a:xfrm>
            <a:off x="5689504" y="307258"/>
            <a:ext cx="3087665" cy="923330"/>
          </a:xfrm>
          <a:prstGeom prst="rect">
            <a:avLst/>
          </a:prstGeom>
          <a:noFill/>
          <a:ln>
            <a:solidFill>
              <a:srgbClr val="FF0000"/>
            </a:solidFill>
          </a:ln>
        </p:spPr>
        <p:txBody>
          <a:bodyPr wrap="square">
            <a:spAutoFit/>
          </a:bodyPr>
          <a:lstStyle/>
          <a:p>
            <a:pPr marL="342900" indent="-342900" defTabSz="914400">
              <a:buAutoNum type="alphaLcParenR"/>
            </a:pPr>
            <a:r>
              <a:rPr lang="es-PE" dirty="0"/>
              <a:t>Sociedad de capitales </a:t>
            </a:r>
          </a:p>
          <a:p>
            <a:pPr marL="342900" indent="-342900" defTabSz="914400">
              <a:buAutoNum type="alphaLcParenR"/>
            </a:pPr>
            <a:r>
              <a:rPr lang="es-PE" dirty="0"/>
              <a:t>Impersonales</a:t>
            </a:r>
          </a:p>
          <a:p>
            <a:pPr marL="342900" indent="-342900" defTabSz="914400">
              <a:buFontTx/>
              <a:buAutoNum type="alphaLcParenR"/>
            </a:pPr>
            <a:r>
              <a:rPr lang="es-PE" dirty="0"/>
              <a:t>Con fines lucrativos. </a:t>
            </a:r>
          </a:p>
        </p:txBody>
      </p:sp>
      <p:sp>
        <p:nvSpPr>
          <p:cNvPr id="21" name="CuadroTexto 20">
            <a:extLst>
              <a:ext uri="{FF2B5EF4-FFF2-40B4-BE49-F238E27FC236}">
                <a16:creationId xmlns:a16="http://schemas.microsoft.com/office/drawing/2014/main" id="{BC3351E5-28CB-0761-A2B0-2E5720B174AE}"/>
              </a:ext>
            </a:extLst>
          </p:cNvPr>
          <p:cNvSpPr txBox="1"/>
          <p:nvPr/>
        </p:nvSpPr>
        <p:spPr>
          <a:xfrm>
            <a:off x="5689504" y="6228020"/>
            <a:ext cx="3409391" cy="369332"/>
          </a:xfrm>
          <a:prstGeom prst="rect">
            <a:avLst/>
          </a:prstGeom>
          <a:noFill/>
          <a:ln>
            <a:solidFill>
              <a:srgbClr val="FF0000"/>
            </a:solidFill>
          </a:ln>
        </p:spPr>
        <p:txBody>
          <a:bodyPr wrap="square">
            <a:spAutoFit/>
          </a:bodyPr>
          <a:lstStyle/>
          <a:p>
            <a:pPr algn="l" defTabSz="914400"/>
            <a:r>
              <a:rPr lang="es-PE" dirty="0"/>
              <a:t>Repartición de los dividendos</a:t>
            </a:r>
          </a:p>
        </p:txBody>
      </p:sp>
      <p:sp>
        <p:nvSpPr>
          <p:cNvPr id="22" name="Marcador de contenido 2">
            <a:extLst>
              <a:ext uri="{FF2B5EF4-FFF2-40B4-BE49-F238E27FC236}">
                <a16:creationId xmlns:a16="http://schemas.microsoft.com/office/drawing/2014/main" id="{7D9515A4-B2AB-D69A-BE87-AFE2669DC312}"/>
              </a:ext>
            </a:extLst>
          </p:cNvPr>
          <p:cNvSpPr txBox="1">
            <a:spLocks/>
          </p:cNvSpPr>
          <p:nvPr/>
        </p:nvSpPr>
        <p:spPr bwMode="auto">
          <a:xfrm>
            <a:off x="2796140" y="6162309"/>
            <a:ext cx="1728192" cy="435043"/>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Objetivo</a:t>
            </a:r>
            <a:endParaRPr lang="es-PE" dirty="0"/>
          </a:p>
        </p:txBody>
      </p:sp>
      <p:sp>
        <p:nvSpPr>
          <p:cNvPr id="24" name="Marcador de contenido 2">
            <a:extLst>
              <a:ext uri="{FF2B5EF4-FFF2-40B4-BE49-F238E27FC236}">
                <a16:creationId xmlns:a16="http://schemas.microsoft.com/office/drawing/2014/main" id="{5EBB77CD-F7FE-8068-F57B-C423893E68B9}"/>
              </a:ext>
            </a:extLst>
          </p:cNvPr>
          <p:cNvSpPr txBox="1">
            <a:spLocks/>
          </p:cNvSpPr>
          <p:nvPr/>
        </p:nvSpPr>
        <p:spPr bwMode="auto">
          <a:xfrm>
            <a:off x="269650" y="2619439"/>
            <a:ext cx="1433862" cy="1064790"/>
          </a:xfrm>
          <a:prstGeom prst="rect">
            <a:avLst/>
          </a:prstGeom>
          <a:solidFill>
            <a:srgbClr val="C00000"/>
          </a:solid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None/>
            </a:pPr>
            <a:r>
              <a:rPr lang="es-ES" sz="2000" dirty="0">
                <a:solidFill>
                  <a:schemeClr val="bg1"/>
                </a:solidFill>
              </a:rPr>
              <a:t>Sociedad </a:t>
            </a:r>
            <a:r>
              <a:rPr lang="es-ES" sz="2000" dirty="0" err="1">
                <a:solidFill>
                  <a:schemeClr val="bg1"/>
                </a:solidFill>
              </a:rPr>
              <a:t>AnónimaS.A</a:t>
            </a:r>
            <a:r>
              <a:rPr lang="es-ES" sz="2000" dirty="0">
                <a:solidFill>
                  <a:schemeClr val="bg1"/>
                </a:solidFill>
              </a:rPr>
              <a:t>.</a:t>
            </a:r>
            <a:endParaRPr lang="es-PE" sz="2000" dirty="0">
              <a:solidFill>
                <a:schemeClr val="bg1"/>
              </a:solidFill>
            </a:endParaRPr>
          </a:p>
        </p:txBody>
      </p:sp>
      <p:cxnSp>
        <p:nvCxnSpPr>
          <p:cNvPr id="26" name="Conector recto de flecha 25">
            <a:extLst>
              <a:ext uri="{FF2B5EF4-FFF2-40B4-BE49-F238E27FC236}">
                <a16:creationId xmlns:a16="http://schemas.microsoft.com/office/drawing/2014/main" id="{A2FFF7AC-305A-DD0B-5966-C2E53616C7C4}"/>
              </a:ext>
            </a:extLst>
          </p:cNvPr>
          <p:cNvCxnSpPr>
            <a:stCxn id="24" idx="3"/>
            <a:endCxn id="3" idx="1"/>
          </p:cNvCxnSpPr>
          <p:nvPr/>
        </p:nvCxnSpPr>
        <p:spPr>
          <a:xfrm flipV="1">
            <a:off x="1703512" y="1072245"/>
            <a:ext cx="1092628" cy="2079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F45EB16F-4BD4-FE85-7CA9-5179F3258213}"/>
              </a:ext>
            </a:extLst>
          </p:cNvPr>
          <p:cNvCxnSpPr>
            <a:cxnSpLocks/>
            <a:stCxn id="24" idx="3"/>
            <a:endCxn id="5" idx="1"/>
          </p:cNvCxnSpPr>
          <p:nvPr/>
        </p:nvCxnSpPr>
        <p:spPr>
          <a:xfrm flipV="1">
            <a:off x="1703512" y="1989413"/>
            <a:ext cx="1092628" cy="116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036E5007-1BC4-2D47-B365-D317346BF460}"/>
              </a:ext>
            </a:extLst>
          </p:cNvPr>
          <p:cNvCxnSpPr>
            <a:cxnSpLocks/>
            <a:stCxn id="24" idx="3"/>
            <a:endCxn id="14" idx="1"/>
          </p:cNvCxnSpPr>
          <p:nvPr/>
        </p:nvCxnSpPr>
        <p:spPr>
          <a:xfrm>
            <a:off x="1703512" y="3151834"/>
            <a:ext cx="1092628" cy="844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0A8E4251-D19A-4206-21A7-1AE0D1BDFD39}"/>
              </a:ext>
            </a:extLst>
          </p:cNvPr>
          <p:cNvCxnSpPr>
            <a:cxnSpLocks/>
            <a:stCxn id="24" idx="3"/>
            <a:endCxn id="12" idx="1"/>
          </p:cNvCxnSpPr>
          <p:nvPr/>
        </p:nvCxnSpPr>
        <p:spPr>
          <a:xfrm flipV="1">
            <a:off x="1703512" y="2874268"/>
            <a:ext cx="1092628" cy="27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3AF71EB-63A6-A8FC-2160-4787F5933253}"/>
              </a:ext>
            </a:extLst>
          </p:cNvPr>
          <p:cNvCxnSpPr>
            <a:cxnSpLocks/>
            <a:stCxn id="24" idx="3"/>
            <a:endCxn id="19" idx="1"/>
          </p:cNvCxnSpPr>
          <p:nvPr/>
        </p:nvCxnSpPr>
        <p:spPr>
          <a:xfrm>
            <a:off x="1703512" y="3151834"/>
            <a:ext cx="1092628" cy="2617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BC87BEE-BE66-52E8-8CDB-FFFFB14CFDD1}"/>
              </a:ext>
            </a:extLst>
          </p:cNvPr>
          <p:cNvCxnSpPr>
            <a:cxnSpLocks/>
            <a:stCxn id="24" idx="3"/>
            <a:endCxn id="16" idx="1"/>
          </p:cNvCxnSpPr>
          <p:nvPr/>
        </p:nvCxnSpPr>
        <p:spPr>
          <a:xfrm>
            <a:off x="1703512" y="3151834"/>
            <a:ext cx="1092628" cy="1874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0CE67F9A-080A-28CD-4098-4A85ABC84CBD}"/>
              </a:ext>
            </a:extLst>
          </p:cNvPr>
          <p:cNvCxnSpPr>
            <a:cxnSpLocks/>
            <a:stCxn id="5" idx="3"/>
            <a:endCxn id="9" idx="1"/>
          </p:cNvCxnSpPr>
          <p:nvPr/>
        </p:nvCxnSpPr>
        <p:spPr>
          <a:xfrm flipV="1">
            <a:off x="4524332" y="1730072"/>
            <a:ext cx="1165172" cy="259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B6290969-A217-F9F6-E35C-9F25BAF8519B}"/>
              </a:ext>
            </a:extLst>
          </p:cNvPr>
          <p:cNvCxnSpPr>
            <a:cxnSpLocks/>
            <a:stCxn id="14" idx="3"/>
            <a:endCxn id="15" idx="1"/>
          </p:cNvCxnSpPr>
          <p:nvPr/>
        </p:nvCxnSpPr>
        <p:spPr>
          <a:xfrm>
            <a:off x="4524332" y="3996454"/>
            <a:ext cx="1165172" cy="1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324EE1C3-CF88-9158-E6E5-73032C46C554}"/>
              </a:ext>
            </a:extLst>
          </p:cNvPr>
          <p:cNvCxnSpPr>
            <a:cxnSpLocks/>
            <a:stCxn id="12" idx="3"/>
            <a:endCxn id="13" idx="1"/>
          </p:cNvCxnSpPr>
          <p:nvPr/>
        </p:nvCxnSpPr>
        <p:spPr>
          <a:xfrm flipV="1">
            <a:off x="4524332" y="2867538"/>
            <a:ext cx="1165172" cy="6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EFD41DC2-C020-A465-8CB1-337B93E6480F}"/>
              </a:ext>
            </a:extLst>
          </p:cNvPr>
          <p:cNvCxnSpPr>
            <a:cxnSpLocks/>
            <a:stCxn id="19" idx="3"/>
            <a:endCxn id="11" idx="1"/>
          </p:cNvCxnSpPr>
          <p:nvPr/>
        </p:nvCxnSpPr>
        <p:spPr>
          <a:xfrm>
            <a:off x="4524332" y="5769785"/>
            <a:ext cx="1165172" cy="4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A97472B9-6D5A-D075-02EF-9D914A47533D}"/>
              </a:ext>
            </a:extLst>
          </p:cNvPr>
          <p:cNvCxnSpPr>
            <a:cxnSpLocks/>
            <a:stCxn id="16" idx="3"/>
            <a:endCxn id="17" idx="1"/>
          </p:cNvCxnSpPr>
          <p:nvPr/>
        </p:nvCxnSpPr>
        <p:spPr>
          <a:xfrm>
            <a:off x="4524332" y="5026541"/>
            <a:ext cx="1165172" cy="2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FBFE0D5F-3A45-B624-555B-8BD07534702D}"/>
              </a:ext>
            </a:extLst>
          </p:cNvPr>
          <p:cNvCxnSpPr>
            <a:cxnSpLocks/>
            <a:stCxn id="3" idx="3"/>
            <a:endCxn id="20" idx="1"/>
          </p:cNvCxnSpPr>
          <p:nvPr/>
        </p:nvCxnSpPr>
        <p:spPr>
          <a:xfrm flipV="1">
            <a:off x="4524332" y="768923"/>
            <a:ext cx="1165172" cy="303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41339FA4-B1C8-40AE-1634-8AAE394DAD1E}"/>
              </a:ext>
            </a:extLst>
          </p:cNvPr>
          <p:cNvCxnSpPr>
            <a:cxnSpLocks/>
            <a:stCxn id="22" idx="3"/>
            <a:endCxn id="21" idx="1"/>
          </p:cNvCxnSpPr>
          <p:nvPr/>
        </p:nvCxnSpPr>
        <p:spPr>
          <a:xfrm>
            <a:off x="4524332" y="6379831"/>
            <a:ext cx="1165172" cy="32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FE4ACF43-9219-23F5-6427-D6F4CEA60B3F}"/>
              </a:ext>
            </a:extLst>
          </p:cNvPr>
          <p:cNvCxnSpPr>
            <a:cxnSpLocks/>
            <a:stCxn id="17" idx="3"/>
            <a:endCxn id="18" idx="1"/>
          </p:cNvCxnSpPr>
          <p:nvPr/>
        </p:nvCxnSpPr>
        <p:spPr>
          <a:xfrm>
            <a:off x="8162791" y="5048310"/>
            <a:ext cx="368973" cy="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260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BF507A65-4EB0-415B-BA7D-57E68504C5DD}"/>
              </a:ext>
            </a:extLst>
          </p:cNvPr>
          <p:cNvSpPr/>
          <p:nvPr/>
        </p:nvSpPr>
        <p:spPr>
          <a:xfrm>
            <a:off x="10200456" y="533400"/>
            <a:ext cx="1991544" cy="5534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EL PATRIMONIO DE UNA SOCIEDAD ANÓNIMA.-</a:t>
            </a:r>
            <a:endParaRPr lang="es-ES" dirty="0">
              <a:solidFill>
                <a:srgbClr val="0070C0"/>
              </a:solidFill>
            </a:endParaRPr>
          </a:p>
        </p:txBody>
      </p:sp>
      <p:sp>
        <p:nvSpPr>
          <p:cNvPr id="25" name="CuadroTexto 24">
            <a:extLst>
              <a:ext uri="{FF2B5EF4-FFF2-40B4-BE49-F238E27FC236}">
                <a16:creationId xmlns:a16="http://schemas.microsoft.com/office/drawing/2014/main" id="{6F325029-F092-A059-0BFA-DEC938D8433E}"/>
              </a:ext>
            </a:extLst>
          </p:cNvPr>
          <p:cNvSpPr txBox="1"/>
          <p:nvPr/>
        </p:nvSpPr>
        <p:spPr>
          <a:xfrm>
            <a:off x="407368" y="1412776"/>
            <a:ext cx="2376264" cy="1631216"/>
          </a:xfrm>
          <a:prstGeom prst="rect">
            <a:avLst/>
          </a:prstGeom>
          <a:noFill/>
        </p:spPr>
        <p:txBody>
          <a:bodyPr wrap="square">
            <a:spAutoFit/>
          </a:bodyPr>
          <a:lstStyle/>
          <a:p>
            <a:r>
              <a:rPr lang="es-ES" sz="2000" b="1" dirty="0">
                <a:latin typeface="Calibri" panose="020F0502020204030204" pitchFamily="34" charset="0"/>
                <a:cs typeface="Calibri" panose="020F0502020204030204" pitchFamily="34" charset="0"/>
              </a:rPr>
              <a:t>El patrimonio de la SA son:</a:t>
            </a:r>
          </a:p>
          <a:p>
            <a:pPr marL="800100" lvl="1" indent="-342900">
              <a:buAutoNum type="arabicParenR"/>
            </a:pPr>
            <a:r>
              <a:rPr lang="es-ES" sz="2000" dirty="0">
                <a:latin typeface="Calibri" panose="020F0502020204030204" pitchFamily="34" charset="0"/>
                <a:cs typeface="Calibri" panose="020F0502020204030204" pitchFamily="34" charset="0"/>
              </a:rPr>
              <a:t>bienes, </a:t>
            </a:r>
          </a:p>
          <a:p>
            <a:pPr marL="800100" lvl="1" indent="-342900">
              <a:buAutoNum type="arabicParenR"/>
            </a:pPr>
            <a:r>
              <a:rPr lang="es-ES" sz="2000" dirty="0">
                <a:latin typeface="Calibri" panose="020F0502020204030204" pitchFamily="34" charset="0"/>
                <a:cs typeface="Calibri" panose="020F0502020204030204" pitchFamily="34" charset="0"/>
              </a:rPr>
              <a:t>derechos y </a:t>
            </a:r>
          </a:p>
          <a:p>
            <a:pPr marL="800100" lvl="1" indent="-342900">
              <a:buAutoNum type="arabicParenR"/>
            </a:pPr>
            <a:r>
              <a:rPr lang="es-ES" sz="2000" dirty="0">
                <a:latin typeface="Calibri" panose="020F0502020204030204" pitchFamily="34" charset="0"/>
                <a:cs typeface="Calibri" panose="020F0502020204030204" pitchFamily="34" charset="0"/>
              </a:rPr>
              <a:t>Obligaciones</a:t>
            </a:r>
          </a:p>
        </p:txBody>
      </p:sp>
      <p:sp>
        <p:nvSpPr>
          <p:cNvPr id="29" name="CuadroTexto 28">
            <a:extLst>
              <a:ext uri="{FF2B5EF4-FFF2-40B4-BE49-F238E27FC236}">
                <a16:creationId xmlns:a16="http://schemas.microsoft.com/office/drawing/2014/main" id="{1F877326-B1E7-5D88-3C10-7E9CEEB4E15D}"/>
              </a:ext>
            </a:extLst>
          </p:cNvPr>
          <p:cNvSpPr txBox="1"/>
          <p:nvPr/>
        </p:nvSpPr>
        <p:spPr>
          <a:xfrm>
            <a:off x="3503712" y="422076"/>
            <a:ext cx="8496944" cy="6463308"/>
          </a:xfrm>
          <a:prstGeom prst="rect">
            <a:avLst/>
          </a:prstGeom>
          <a:solidFill>
            <a:schemeClr val="bg1"/>
          </a:solidFill>
        </p:spPr>
        <p:txBody>
          <a:bodyPr wrap="square">
            <a:spAutoFit/>
          </a:bodyPr>
          <a:lstStyle/>
          <a:p>
            <a:r>
              <a:rPr lang="es-ES" b="1" dirty="0"/>
              <a:t>Componentes del Patrimonio</a:t>
            </a:r>
          </a:p>
          <a:p>
            <a:r>
              <a:rPr lang="es-ES" b="1" dirty="0"/>
              <a:t>1) Capital Social :</a:t>
            </a:r>
          </a:p>
          <a:p>
            <a:r>
              <a:rPr lang="es-ES" dirty="0"/>
              <a:t>Está constituida por las aportaciones de los accionistas, que se dividen en acciones . Cada acción representa una parte del capital y otorga derechos a su titular.</a:t>
            </a:r>
          </a:p>
          <a:p>
            <a:r>
              <a:rPr lang="es-ES" dirty="0"/>
              <a:t>El capital social mínimo requerido para constituir una sociedad anónima en Perú es de S/ 60,000 soles (equivalente a 60 UIT)</a:t>
            </a:r>
          </a:p>
          <a:p>
            <a:endParaRPr lang="es-ES" dirty="0"/>
          </a:p>
          <a:p>
            <a:r>
              <a:rPr lang="es-ES" b="1" dirty="0"/>
              <a:t>2) Fondos propios : </a:t>
            </a:r>
            <a:r>
              <a:rPr lang="es-ES" dirty="0"/>
              <a:t>Incluyen el capital social más las reservas acumuladas y las utilidades retenidas. Estos fondos son esenciales para la estabilidad financiera de la empresa.</a:t>
            </a:r>
          </a:p>
          <a:p>
            <a:endParaRPr lang="es-ES" dirty="0"/>
          </a:p>
          <a:p>
            <a:r>
              <a:rPr lang="es-ES" dirty="0"/>
              <a:t>Las utilidades generadas pueden ser distribuidas entre los accionistas como dividendos o reinvertidas en la empresa.</a:t>
            </a:r>
          </a:p>
          <a:p>
            <a:endParaRPr lang="es-ES" dirty="0"/>
          </a:p>
          <a:p>
            <a:r>
              <a:rPr lang="es-ES" b="1" dirty="0"/>
              <a:t>3) Activos: </a:t>
            </a:r>
            <a:r>
              <a:rPr lang="es-ES" dirty="0"/>
              <a:t>Comprenden todos los bienes tangibles e intangibles que posee la sociedad, como propiedades, maquinaria, inventarios y derechos de propiedad intelectual.</a:t>
            </a:r>
          </a:p>
          <a:p>
            <a:r>
              <a:rPr lang="es-ES" dirty="0"/>
              <a:t>Los activos son fundamentales para las operaciones diarias y el crecimiento de la empresa.</a:t>
            </a:r>
          </a:p>
          <a:p>
            <a:endParaRPr lang="es-ES" dirty="0"/>
          </a:p>
          <a:p>
            <a:r>
              <a:rPr lang="es-ES" b="1" dirty="0"/>
              <a:t>4) Pasivos : </a:t>
            </a:r>
            <a:r>
              <a:rPr lang="es-ES" dirty="0"/>
              <a:t>Son las obligaciones financieras que tiene la sociedad, incluyendo deudas a corto y largo plazo. La diferencia entre activos y pasivos determina el patrimonio neto de la empresa.</a:t>
            </a:r>
            <a:endParaRPr lang="es-PE" dirty="0"/>
          </a:p>
        </p:txBody>
      </p:sp>
    </p:spTree>
    <p:extLst>
      <p:ext uri="{BB962C8B-B14F-4D97-AF65-F5344CB8AC3E}">
        <p14:creationId xmlns:p14="http://schemas.microsoft.com/office/powerpoint/2010/main" val="3141456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20" name="CuadroTexto 19">
            <a:extLst>
              <a:ext uri="{FF2B5EF4-FFF2-40B4-BE49-F238E27FC236}">
                <a16:creationId xmlns:a16="http://schemas.microsoft.com/office/drawing/2014/main" id="{5E3AF4FF-0A9D-90F6-E4C1-914AE0460DA5}"/>
              </a:ext>
            </a:extLst>
          </p:cNvPr>
          <p:cNvSpPr txBox="1"/>
          <p:nvPr/>
        </p:nvSpPr>
        <p:spPr>
          <a:xfrm>
            <a:off x="1058986" y="2223261"/>
            <a:ext cx="1724646" cy="1015663"/>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La SOCIEDAD según Julio Salas Sánchez</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3575720" y="1052736"/>
            <a:ext cx="5616624" cy="3754874"/>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Persona jurídica distinta de los socios</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ES" sz="1800" b="0" i="0" u="none" strike="noStrike" baseline="0" dirty="0">
                <a:latin typeface="AGaramondPro-Regular"/>
              </a:rPr>
              <a:t>Voluntad común de constituir la sociedad.</a:t>
            </a:r>
          </a:p>
          <a:p>
            <a:pPr marL="342900" indent="-342900">
              <a:buAutoNum type="arabicParenR"/>
            </a:pPr>
            <a:endParaRPr lang="es-ES" sz="1800" b="0" i="0" u="none" strike="noStrike" baseline="0" dirty="0">
              <a:latin typeface="AGaramondPro-Regular"/>
            </a:endParaRPr>
          </a:p>
          <a:p>
            <a:pPr marL="342900" indent="-342900">
              <a:buAutoNum type="arabicParenR"/>
            </a:pPr>
            <a:r>
              <a:rPr lang="es-ES" sz="1800" b="0" i="0" u="none" strike="noStrike" baseline="0" dirty="0">
                <a:latin typeface="AGaramondPro-Regular"/>
              </a:rPr>
              <a:t>Pluralidad de participantes en la sociedad</a:t>
            </a:r>
          </a:p>
          <a:p>
            <a:pPr marL="342900" indent="-342900">
              <a:buAutoNum type="arabicParenR"/>
            </a:pPr>
            <a:endParaRPr lang="es-ES" sz="1800" b="0" i="0" u="none" strike="noStrike" baseline="0" dirty="0">
              <a:latin typeface="AGaramondPro-Regular"/>
            </a:endParaRPr>
          </a:p>
          <a:p>
            <a:pPr marL="342900" indent="-342900">
              <a:buAutoNum type="arabicParenR"/>
            </a:pPr>
            <a:r>
              <a:rPr lang="es-ES" sz="1800" b="0" i="0" u="none" strike="noStrike" baseline="0" dirty="0">
                <a:latin typeface="AGaramondPro-Regular"/>
              </a:rPr>
              <a:t>Obligación de aportar bienes, derechos o dinero para el negocio común, transfiriéndolos en propiedad, en uso o usufructo a favor </a:t>
            </a:r>
            <a:r>
              <a:rPr lang="es-PE" sz="1800" b="0" i="0" u="none" strike="noStrike" baseline="0" dirty="0">
                <a:latin typeface="AGaramondPro-Regular"/>
              </a:rPr>
              <a:t>de la sociedad</a:t>
            </a:r>
          </a:p>
          <a:p>
            <a:pPr marL="342900" indent="-342900">
              <a:buAutoNum type="arabicParenR"/>
            </a:pPr>
            <a:endParaRPr lang="es-PE" sz="1800" b="0" i="0" u="none" strike="noStrike" baseline="0" dirty="0">
              <a:latin typeface="AGaramondPro-Regular"/>
            </a:endParaRPr>
          </a:p>
          <a:p>
            <a:pPr marL="342900" indent="-342900">
              <a:buAutoNum type="arabicParenR"/>
            </a:pPr>
            <a:r>
              <a:rPr lang="es-ES" sz="1800" b="0" i="0" u="none" strike="noStrike" baseline="0" dirty="0">
                <a:latin typeface="AGaramondPro-Regular"/>
              </a:rPr>
              <a:t>Participación común sobre las ganancias que se distribuirán entre los socios que efectuaron sus aportes, en las proporciones que hayan </a:t>
            </a:r>
            <a:r>
              <a:rPr lang="es-PE" sz="1800" b="0" i="0" u="none" strike="noStrike" baseline="0" dirty="0">
                <a:latin typeface="AGaramondPro-Regular"/>
              </a:rPr>
              <a:t>pactado.</a:t>
            </a: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22" name="Conector recto de flecha 21">
            <a:extLst>
              <a:ext uri="{FF2B5EF4-FFF2-40B4-BE49-F238E27FC236}">
                <a16:creationId xmlns:a16="http://schemas.microsoft.com/office/drawing/2014/main" id="{27CB331E-5D8D-DFBC-AD06-5C31F49A5C95}"/>
              </a:ext>
            </a:extLst>
          </p:cNvPr>
          <p:cNvCxnSpPr>
            <a:cxnSpLocks/>
            <a:stCxn id="20" idx="3"/>
          </p:cNvCxnSpPr>
          <p:nvPr/>
        </p:nvCxnSpPr>
        <p:spPr>
          <a:xfrm flipV="1">
            <a:off x="2783632" y="1844824"/>
            <a:ext cx="720080" cy="8862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2783632" y="2420888"/>
            <a:ext cx="792088" cy="3102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06B7F37D-4D4F-0389-5833-CCFE1D1344AB}"/>
              </a:ext>
            </a:extLst>
          </p:cNvPr>
          <p:cNvCxnSpPr>
            <a:cxnSpLocks/>
            <a:stCxn id="20" idx="3"/>
          </p:cNvCxnSpPr>
          <p:nvPr/>
        </p:nvCxnSpPr>
        <p:spPr>
          <a:xfrm flipV="1">
            <a:off x="2783632" y="1268760"/>
            <a:ext cx="792088" cy="14623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a:endCxn id="21" idx="1"/>
          </p:cNvCxnSpPr>
          <p:nvPr/>
        </p:nvCxnSpPr>
        <p:spPr>
          <a:xfrm>
            <a:off x="2783632" y="2731093"/>
            <a:ext cx="792088" cy="199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A37CE3E4-BCDF-E81D-32FF-4DC8594E3EA6}"/>
              </a:ext>
            </a:extLst>
          </p:cNvPr>
          <p:cNvCxnSpPr>
            <a:cxnSpLocks/>
            <a:stCxn id="20" idx="3"/>
          </p:cNvCxnSpPr>
          <p:nvPr/>
        </p:nvCxnSpPr>
        <p:spPr>
          <a:xfrm>
            <a:off x="2783632" y="2731093"/>
            <a:ext cx="792088" cy="12739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ítulo 1">
            <a:extLst>
              <a:ext uri="{FF2B5EF4-FFF2-40B4-BE49-F238E27FC236}">
                <a16:creationId xmlns:a16="http://schemas.microsoft.com/office/drawing/2014/main" id="{AF96D917-1DE7-2783-1ED9-69E33E052FEB}"/>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Las </a:t>
            </a:r>
            <a:r>
              <a:rPr lang="es-PE" b="1" dirty="0">
                <a:solidFill>
                  <a:srgbClr val="0070C0"/>
                </a:solidFill>
              </a:rPr>
              <a:t>Sociedades según Julio Salas.-</a:t>
            </a:r>
            <a:endParaRPr lang="es-ES" dirty="0">
              <a:solidFill>
                <a:srgbClr val="0070C0"/>
              </a:solidFill>
            </a:endParaRPr>
          </a:p>
        </p:txBody>
      </p:sp>
    </p:spTree>
    <p:extLst>
      <p:ext uri="{BB962C8B-B14F-4D97-AF65-F5344CB8AC3E}">
        <p14:creationId xmlns:p14="http://schemas.microsoft.com/office/powerpoint/2010/main" val="1797013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ANÓNIMA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CERRADA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15" name="Elipse 14">
            <a:extLst>
              <a:ext uri="{FF2B5EF4-FFF2-40B4-BE49-F238E27FC236}">
                <a16:creationId xmlns:a16="http://schemas.microsoft.com/office/drawing/2014/main" id="{5B07CE13-D41B-9D32-39BE-62006208357C}"/>
              </a:ext>
            </a:extLst>
          </p:cNvPr>
          <p:cNvSpPr/>
          <p:nvPr/>
        </p:nvSpPr>
        <p:spPr>
          <a:xfrm>
            <a:off x="173502" y="188640"/>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6" name="Elipse 15">
            <a:extLst>
              <a:ext uri="{FF2B5EF4-FFF2-40B4-BE49-F238E27FC236}">
                <a16:creationId xmlns:a16="http://schemas.microsoft.com/office/drawing/2014/main" id="{AC8A9C2F-8BD0-B0F5-44FE-755B3FF35F36}"/>
              </a:ext>
            </a:extLst>
          </p:cNvPr>
          <p:cNvSpPr/>
          <p:nvPr/>
        </p:nvSpPr>
        <p:spPr>
          <a:xfrm>
            <a:off x="191639" y="934447"/>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7" name="Elipse 16">
            <a:extLst>
              <a:ext uri="{FF2B5EF4-FFF2-40B4-BE49-F238E27FC236}">
                <a16:creationId xmlns:a16="http://schemas.microsoft.com/office/drawing/2014/main" id="{9B181AFF-D00B-FC90-2959-1EE1289ADF2A}"/>
              </a:ext>
            </a:extLst>
          </p:cNvPr>
          <p:cNvSpPr/>
          <p:nvPr/>
        </p:nvSpPr>
        <p:spPr>
          <a:xfrm>
            <a:off x="186059" y="170203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49728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ANÓNIMA CERRADA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2677656"/>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 Anónima Cerrada es una empresa de capitales de específicas condiciones, como cantidad máxima de 20 socios, directorio facultativo, adquisición preferente, transmisión hereditaria de acciones, etc. </a:t>
            </a:r>
            <a:endParaRPr lang="es-PE" sz="2000" dirty="0">
              <a:solidFill>
                <a:prstClr val="black"/>
              </a:solidFill>
              <a:latin typeface="Georgia"/>
            </a:endParaRPr>
          </a:p>
        </p:txBody>
      </p:sp>
    </p:spTree>
    <p:extLst>
      <p:ext uri="{BB962C8B-B14F-4D97-AF65-F5344CB8AC3E}">
        <p14:creationId xmlns:p14="http://schemas.microsoft.com/office/powerpoint/2010/main" val="4032987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1257606" y="674827"/>
            <a:ext cx="8366786" cy="593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3200" b="1" dirty="0">
                <a:solidFill>
                  <a:schemeClr val="accent6">
                    <a:lumMod val="75000"/>
                  </a:schemeClr>
                </a:solidFill>
              </a:rPr>
              <a:t>LAS SOCIEDADES ANÓNIMAS CERRADA</a:t>
            </a:r>
          </a:p>
        </p:txBody>
      </p:sp>
      <p:sp>
        <p:nvSpPr>
          <p:cNvPr id="3" name="Marcador de contenido 2">
            <a:extLst>
              <a:ext uri="{FF2B5EF4-FFF2-40B4-BE49-F238E27FC236}">
                <a16:creationId xmlns:a16="http://schemas.microsoft.com/office/drawing/2014/main" id="{8735C52C-24FD-0051-A937-26EF1B5DB255}"/>
              </a:ext>
            </a:extLst>
          </p:cNvPr>
          <p:cNvSpPr>
            <a:spLocks noGrp="1"/>
          </p:cNvSpPr>
          <p:nvPr>
            <p:ph idx="1"/>
          </p:nvPr>
        </p:nvSpPr>
        <p:spPr>
          <a:xfrm>
            <a:off x="1127448" y="1556792"/>
            <a:ext cx="8208912" cy="3880773"/>
          </a:xfrm>
        </p:spPr>
        <p:txBody>
          <a:bodyPr/>
          <a:lstStyle/>
          <a:p>
            <a:pPr marL="109537" indent="0">
              <a:buNone/>
            </a:pPr>
            <a:r>
              <a:rPr lang="es-PE" b="1" dirty="0"/>
              <a:t>a) La Sociedad Anónima Cerrada</a:t>
            </a:r>
            <a:endParaRPr lang="es-ES_tradnl" dirty="0"/>
          </a:p>
          <a:p>
            <a:r>
              <a:rPr lang="es-PE" dirty="0"/>
              <a:t>Es uno de los tipos de Sociedad Anónima, que se constituye con un marco específico cerrado, como no estar conformado por más de 20 accionistas, acciones que no pueden estar inscritas en el Registro Público del Mercado de Valores. Entre sus características es que la transferencia de sus acciones tiene carácter de adquisición preferente de los socios, ante terceros; así también se somete a las reglas de la adquisición preferente en caso de enajenación forzosa, a la transmisión de las acciones por sucesión, a los derechos de representación en junta general (otro accionista, cónyuge, ascendiente o descendiente en primer grado), derechos de separación. Así mismo tiene la facultad del Directorio Facultativo (tener o no Directorio).</a:t>
            </a:r>
            <a:endParaRPr lang="es-ES_tradnl" dirty="0"/>
          </a:p>
          <a:p>
            <a:endParaRPr lang="es-ES" dirty="0"/>
          </a:p>
        </p:txBody>
      </p:sp>
    </p:spTree>
    <p:extLst>
      <p:ext uri="{BB962C8B-B14F-4D97-AF65-F5344CB8AC3E}">
        <p14:creationId xmlns:p14="http://schemas.microsoft.com/office/powerpoint/2010/main" val="2898302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ANÓNIMA CERRADA.-</a:t>
            </a:r>
            <a:endParaRPr lang="es-ES" sz="3200" dirty="0">
              <a:solidFill>
                <a:srgbClr val="0070C0"/>
              </a:solidFill>
            </a:endParaRPr>
          </a:p>
        </p:txBody>
      </p:sp>
      <p:sp>
        <p:nvSpPr>
          <p:cNvPr id="3" name="Marcador de contenido 2">
            <a:extLst>
              <a:ext uri="{FF2B5EF4-FFF2-40B4-BE49-F238E27FC236}">
                <a16:creationId xmlns:a16="http://schemas.microsoft.com/office/drawing/2014/main" id="{8735C52C-24FD-0051-A937-26EF1B5DB255}"/>
              </a:ext>
            </a:extLst>
          </p:cNvPr>
          <p:cNvSpPr>
            <a:spLocks noGrp="1"/>
          </p:cNvSpPr>
          <p:nvPr>
            <p:ph idx="1"/>
          </p:nvPr>
        </p:nvSpPr>
        <p:spPr>
          <a:xfrm>
            <a:off x="2063552" y="1061872"/>
            <a:ext cx="7416824" cy="4734255"/>
          </a:xfrm>
        </p:spPr>
        <p:txBody>
          <a:bodyPr/>
          <a:lstStyle/>
          <a:p>
            <a:r>
              <a:rPr lang="es-PE" dirty="0"/>
              <a:t>Es uno de los tipos de Sociedad Anónima, </a:t>
            </a:r>
          </a:p>
          <a:p>
            <a:r>
              <a:rPr lang="es-PE" dirty="0"/>
              <a:t>Se constituye con un marco específico cerrado, </a:t>
            </a:r>
          </a:p>
          <a:p>
            <a:r>
              <a:rPr lang="es-PE" dirty="0"/>
              <a:t>Está conformado por no más de 20 accionistas, </a:t>
            </a:r>
          </a:p>
          <a:p>
            <a:r>
              <a:rPr lang="es-PE" dirty="0"/>
              <a:t>Las acciones no pueden estar inscritas en el Registro Público del Mercado de Valores. </a:t>
            </a:r>
          </a:p>
          <a:p>
            <a:r>
              <a:rPr lang="es-PE" dirty="0"/>
              <a:t>La transferencia de sus acciones tiene carácter de adquisición preferente de los socios, ante terceros; </a:t>
            </a:r>
          </a:p>
          <a:p>
            <a:r>
              <a:rPr lang="es-PE" dirty="0"/>
              <a:t>Se somete a las reglas de la adquisición preferente en caso de enajenación forzosa, </a:t>
            </a:r>
          </a:p>
          <a:p>
            <a:r>
              <a:rPr lang="es-PE" dirty="0"/>
              <a:t>Transmisión de las acciones por sucesión, </a:t>
            </a:r>
          </a:p>
          <a:p>
            <a:r>
              <a:rPr lang="es-PE" dirty="0"/>
              <a:t>Existen derechos de representación en junta general (otro accionista, cónyuge, ascendiente o descendiente en primer grado), derechos de separación. </a:t>
            </a:r>
          </a:p>
          <a:p>
            <a:r>
              <a:rPr lang="es-PE" dirty="0"/>
              <a:t>Tiene facultad del Directorio Facultativo (tener o no Directorio).</a:t>
            </a:r>
            <a:endParaRPr lang="es-ES_tradnl" dirty="0"/>
          </a:p>
          <a:p>
            <a:endParaRPr lang="es-ES" dirty="0"/>
          </a:p>
        </p:txBody>
      </p:sp>
    </p:spTree>
    <p:extLst>
      <p:ext uri="{BB962C8B-B14F-4D97-AF65-F5344CB8AC3E}">
        <p14:creationId xmlns:p14="http://schemas.microsoft.com/office/powerpoint/2010/main" val="3964465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BF507A65-4EB0-415B-BA7D-57E68504C5DD}"/>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 CERRADA.-</a:t>
            </a:r>
            <a:endParaRPr lang="es-ES" dirty="0">
              <a:solidFill>
                <a:srgbClr val="0070C0"/>
              </a:solidFill>
            </a:endParaRPr>
          </a:p>
        </p:txBody>
      </p:sp>
      <p:sp>
        <p:nvSpPr>
          <p:cNvPr id="3" name="Marcador de contenido 2">
            <a:extLst>
              <a:ext uri="{FF2B5EF4-FFF2-40B4-BE49-F238E27FC236}">
                <a16:creationId xmlns:a16="http://schemas.microsoft.com/office/drawing/2014/main" id="{1BB53B0D-835E-4AFC-A806-8473154FC553}"/>
              </a:ext>
            </a:extLst>
          </p:cNvPr>
          <p:cNvSpPr txBox="1">
            <a:spLocks/>
          </p:cNvSpPr>
          <p:nvPr/>
        </p:nvSpPr>
        <p:spPr bwMode="auto">
          <a:xfrm>
            <a:off x="2796140" y="676201"/>
            <a:ext cx="2651788" cy="441676"/>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sz="2000" dirty="0"/>
              <a:t>Personas jurídicas </a:t>
            </a:r>
          </a:p>
        </p:txBody>
      </p:sp>
      <p:sp>
        <p:nvSpPr>
          <p:cNvPr id="5" name="Marcador de contenido 2">
            <a:extLst>
              <a:ext uri="{FF2B5EF4-FFF2-40B4-BE49-F238E27FC236}">
                <a16:creationId xmlns:a16="http://schemas.microsoft.com/office/drawing/2014/main" id="{90E6F73C-8E85-81FD-711D-45C4452234F7}"/>
              </a:ext>
            </a:extLst>
          </p:cNvPr>
          <p:cNvSpPr txBox="1">
            <a:spLocks/>
          </p:cNvSpPr>
          <p:nvPr/>
        </p:nvSpPr>
        <p:spPr bwMode="auto">
          <a:xfrm>
            <a:off x="2783053" y="1235640"/>
            <a:ext cx="1728192" cy="53340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Constituidas </a:t>
            </a:r>
            <a:endParaRPr lang="es-PE" dirty="0"/>
          </a:p>
        </p:txBody>
      </p:sp>
      <p:sp>
        <p:nvSpPr>
          <p:cNvPr id="9" name="CuadroTexto 8">
            <a:extLst>
              <a:ext uri="{FF2B5EF4-FFF2-40B4-BE49-F238E27FC236}">
                <a16:creationId xmlns:a16="http://schemas.microsoft.com/office/drawing/2014/main" id="{DB210ED6-FB2B-2389-A979-95DCF09F29E2}"/>
              </a:ext>
            </a:extLst>
          </p:cNvPr>
          <p:cNvSpPr txBox="1"/>
          <p:nvPr/>
        </p:nvSpPr>
        <p:spPr>
          <a:xfrm>
            <a:off x="5689504" y="1192855"/>
            <a:ext cx="4599833" cy="646331"/>
          </a:xfrm>
          <a:prstGeom prst="rect">
            <a:avLst/>
          </a:prstGeom>
          <a:noFill/>
          <a:ln>
            <a:solidFill>
              <a:srgbClr val="FF0000"/>
            </a:solidFill>
          </a:ln>
        </p:spPr>
        <p:txBody>
          <a:bodyPr wrap="square">
            <a:spAutoFit/>
          </a:bodyPr>
          <a:lstStyle/>
          <a:p>
            <a:pPr algn="l" defTabSz="914400"/>
            <a:r>
              <a:rPr lang="es-PE" dirty="0"/>
              <a:t>a) En forma simultánea, o </a:t>
            </a:r>
          </a:p>
          <a:p>
            <a:pPr algn="l" defTabSz="914400"/>
            <a:r>
              <a:rPr lang="es-PE" dirty="0"/>
              <a:t>b) En forma sucesiva, por oferta a terceros </a:t>
            </a:r>
            <a:endParaRPr lang="es-ES_tradnl" dirty="0"/>
          </a:p>
        </p:txBody>
      </p:sp>
      <p:sp>
        <p:nvSpPr>
          <p:cNvPr id="11" name="CuadroTexto 10">
            <a:extLst>
              <a:ext uri="{FF2B5EF4-FFF2-40B4-BE49-F238E27FC236}">
                <a16:creationId xmlns:a16="http://schemas.microsoft.com/office/drawing/2014/main" id="{D536E3CF-1376-C0FC-FE71-988EB8DD6273}"/>
              </a:ext>
            </a:extLst>
          </p:cNvPr>
          <p:cNvSpPr txBox="1"/>
          <p:nvPr/>
        </p:nvSpPr>
        <p:spPr>
          <a:xfrm>
            <a:off x="5689504" y="4690113"/>
            <a:ext cx="4692515" cy="369332"/>
          </a:xfrm>
          <a:prstGeom prst="rect">
            <a:avLst/>
          </a:prstGeom>
          <a:noFill/>
          <a:ln>
            <a:solidFill>
              <a:srgbClr val="FF0000"/>
            </a:solidFill>
          </a:ln>
        </p:spPr>
        <p:txBody>
          <a:bodyPr wrap="square">
            <a:spAutoFit/>
          </a:bodyPr>
          <a:lstStyle/>
          <a:p>
            <a:pPr algn="l" defTabSz="914400"/>
            <a:r>
              <a:rPr lang="es-PE" dirty="0"/>
              <a:t>Tiene fin lucrativo, ganancias, utilidades </a:t>
            </a:r>
          </a:p>
        </p:txBody>
      </p:sp>
      <p:sp>
        <p:nvSpPr>
          <p:cNvPr id="12" name="Marcador de contenido 2">
            <a:extLst>
              <a:ext uri="{FF2B5EF4-FFF2-40B4-BE49-F238E27FC236}">
                <a16:creationId xmlns:a16="http://schemas.microsoft.com/office/drawing/2014/main" id="{FCEB31F3-F1BD-2F7B-CFBB-FDD192D8B957}"/>
              </a:ext>
            </a:extLst>
          </p:cNvPr>
          <p:cNvSpPr txBox="1">
            <a:spLocks/>
          </p:cNvSpPr>
          <p:nvPr/>
        </p:nvSpPr>
        <p:spPr bwMode="auto">
          <a:xfrm>
            <a:off x="2796140" y="2131301"/>
            <a:ext cx="2024578" cy="53340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PATRIMONIO</a:t>
            </a:r>
            <a:endParaRPr lang="es-PE" dirty="0"/>
          </a:p>
        </p:txBody>
      </p:sp>
      <p:sp>
        <p:nvSpPr>
          <p:cNvPr id="13" name="CuadroTexto 12">
            <a:extLst>
              <a:ext uri="{FF2B5EF4-FFF2-40B4-BE49-F238E27FC236}">
                <a16:creationId xmlns:a16="http://schemas.microsoft.com/office/drawing/2014/main" id="{6E6B72B0-7937-B3E5-69C1-E7A937099FB9}"/>
              </a:ext>
            </a:extLst>
          </p:cNvPr>
          <p:cNvSpPr txBox="1"/>
          <p:nvPr/>
        </p:nvSpPr>
        <p:spPr>
          <a:xfrm>
            <a:off x="5689504" y="1929606"/>
            <a:ext cx="4311801" cy="923330"/>
          </a:xfrm>
          <a:prstGeom prst="rect">
            <a:avLst/>
          </a:prstGeom>
          <a:noFill/>
          <a:ln>
            <a:solidFill>
              <a:srgbClr val="FF0000"/>
            </a:solidFill>
          </a:ln>
        </p:spPr>
        <p:txBody>
          <a:bodyPr wrap="square">
            <a:spAutoFit/>
          </a:bodyPr>
          <a:lstStyle/>
          <a:p>
            <a:pPr marL="342900" indent="-342900" algn="l" defTabSz="914400">
              <a:buAutoNum type="alphaLcParenR"/>
            </a:pPr>
            <a:r>
              <a:rPr lang="es-PE" dirty="0"/>
              <a:t>Aportes</a:t>
            </a:r>
          </a:p>
          <a:p>
            <a:pPr marL="342900" indent="-342900" algn="l" defTabSz="914400">
              <a:buAutoNum type="alphaLcParenR"/>
            </a:pPr>
            <a:r>
              <a:rPr lang="es-PE" dirty="0"/>
              <a:t>Adquisiciones onerosas</a:t>
            </a:r>
          </a:p>
          <a:p>
            <a:pPr marL="342900" indent="-342900" algn="l" defTabSz="914400">
              <a:buAutoNum type="alphaLcParenR"/>
            </a:pPr>
            <a:r>
              <a:rPr lang="es-PE" dirty="0"/>
              <a:t>Acciones con derechos y gravámenes</a:t>
            </a:r>
            <a:endParaRPr lang="es-ES_tradnl" dirty="0"/>
          </a:p>
        </p:txBody>
      </p:sp>
      <p:sp>
        <p:nvSpPr>
          <p:cNvPr id="14" name="Marcador de contenido 2">
            <a:extLst>
              <a:ext uri="{FF2B5EF4-FFF2-40B4-BE49-F238E27FC236}">
                <a16:creationId xmlns:a16="http://schemas.microsoft.com/office/drawing/2014/main" id="{54AC840A-C1FB-9BAE-B35F-3DB4F52E04E2}"/>
              </a:ext>
            </a:extLst>
          </p:cNvPr>
          <p:cNvSpPr txBox="1">
            <a:spLocks/>
          </p:cNvSpPr>
          <p:nvPr/>
        </p:nvSpPr>
        <p:spPr bwMode="auto">
          <a:xfrm>
            <a:off x="2796140" y="3029238"/>
            <a:ext cx="1728192" cy="73730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Órgano de gobierno</a:t>
            </a:r>
            <a:endParaRPr lang="es-PE" dirty="0"/>
          </a:p>
        </p:txBody>
      </p:sp>
      <p:sp>
        <p:nvSpPr>
          <p:cNvPr id="15" name="CuadroTexto 14">
            <a:extLst>
              <a:ext uri="{FF2B5EF4-FFF2-40B4-BE49-F238E27FC236}">
                <a16:creationId xmlns:a16="http://schemas.microsoft.com/office/drawing/2014/main" id="{B8127EB9-3881-1F40-DBA1-5097C2ECDDB6}"/>
              </a:ext>
            </a:extLst>
          </p:cNvPr>
          <p:cNvSpPr txBox="1"/>
          <p:nvPr/>
        </p:nvSpPr>
        <p:spPr>
          <a:xfrm>
            <a:off x="5689504" y="2937718"/>
            <a:ext cx="3900427" cy="923330"/>
          </a:xfrm>
          <a:prstGeom prst="rect">
            <a:avLst/>
          </a:prstGeom>
          <a:noFill/>
          <a:ln>
            <a:solidFill>
              <a:srgbClr val="FF0000"/>
            </a:solidFill>
          </a:ln>
        </p:spPr>
        <p:txBody>
          <a:bodyPr wrap="square">
            <a:spAutoFit/>
          </a:bodyPr>
          <a:lstStyle/>
          <a:p>
            <a:pPr marL="342900" indent="-342900" algn="l" defTabSz="914400">
              <a:buAutoNum type="alphaLcParenR"/>
            </a:pPr>
            <a:r>
              <a:rPr lang="es-PE" dirty="0"/>
              <a:t>Junta General de Accionistas</a:t>
            </a:r>
          </a:p>
          <a:p>
            <a:pPr marL="342900" indent="-342900" algn="l" defTabSz="914400">
              <a:buAutoNum type="alphaLcParenR"/>
            </a:pPr>
            <a:r>
              <a:rPr lang="es-PE" dirty="0"/>
              <a:t>Directorio</a:t>
            </a:r>
          </a:p>
          <a:p>
            <a:pPr marL="342900" indent="-342900" algn="l" defTabSz="914400">
              <a:buAutoNum type="alphaLcParenR"/>
            </a:pPr>
            <a:r>
              <a:rPr lang="es-PE" dirty="0"/>
              <a:t>Gerencia</a:t>
            </a:r>
            <a:endParaRPr lang="es-ES_tradnl" dirty="0"/>
          </a:p>
        </p:txBody>
      </p:sp>
      <p:sp>
        <p:nvSpPr>
          <p:cNvPr id="16" name="Marcador de contenido 2">
            <a:extLst>
              <a:ext uri="{FF2B5EF4-FFF2-40B4-BE49-F238E27FC236}">
                <a16:creationId xmlns:a16="http://schemas.microsoft.com/office/drawing/2014/main" id="{930A7CF6-7309-0073-678B-FB9624093428}"/>
              </a:ext>
            </a:extLst>
          </p:cNvPr>
          <p:cNvSpPr txBox="1">
            <a:spLocks/>
          </p:cNvSpPr>
          <p:nvPr/>
        </p:nvSpPr>
        <p:spPr bwMode="auto">
          <a:xfrm>
            <a:off x="2796140" y="4005064"/>
            <a:ext cx="1728192" cy="458778"/>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Registradas</a:t>
            </a:r>
            <a:endParaRPr lang="es-PE" dirty="0"/>
          </a:p>
        </p:txBody>
      </p:sp>
      <p:sp>
        <p:nvSpPr>
          <p:cNvPr id="17" name="CuadroTexto 16">
            <a:extLst>
              <a:ext uri="{FF2B5EF4-FFF2-40B4-BE49-F238E27FC236}">
                <a16:creationId xmlns:a16="http://schemas.microsoft.com/office/drawing/2014/main" id="{7284771B-F637-D5E3-94BE-AA080E4BE799}"/>
              </a:ext>
            </a:extLst>
          </p:cNvPr>
          <p:cNvSpPr txBox="1"/>
          <p:nvPr/>
        </p:nvSpPr>
        <p:spPr>
          <a:xfrm>
            <a:off x="5689504" y="3933056"/>
            <a:ext cx="2473287" cy="646331"/>
          </a:xfrm>
          <a:prstGeom prst="rect">
            <a:avLst/>
          </a:prstGeom>
          <a:noFill/>
          <a:ln>
            <a:solidFill>
              <a:srgbClr val="FF0000"/>
            </a:solidFill>
          </a:ln>
        </p:spPr>
        <p:txBody>
          <a:bodyPr wrap="square">
            <a:spAutoFit/>
          </a:bodyPr>
          <a:lstStyle/>
          <a:p>
            <a:pPr marL="342900" indent="-342900" algn="l" defTabSz="914400">
              <a:buAutoNum type="alphaLcParenR"/>
            </a:pPr>
            <a:r>
              <a:rPr lang="es-PE" dirty="0"/>
              <a:t>Registros Públicos -Sunarp</a:t>
            </a:r>
            <a:endParaRPr lang="es-ES_tradnl" dirty="0"/>
          </a:p>
        </p:txBody>
      </p:sp>
      <p:sp>
        <p:nvSpPr>
          <p:cNvPr id="18" name="CuadroTexto 17">
            <a:extLst>
              <a:ext uri="{FF2B5EF4-FFF2-40B4-BE49-F238E27FC236}">
                <a16:creationId xmlns:a16="http://schemas.microsoft.com/office/drawing/2014/main" id="{306F520E-7D89-EB01-1DA6-AA712E3E89CB}"/>
              </a:ext>
            </a:extLst>
          </p:cNvPr>
          <p:cNvSpPr txBox="1"/>
          <p:nvPr/>
        </p:nvSpPr>
        <p:spPr>
          <a:xfrm>
            <a:off x="8531764" y="4077072"/>
            <a:ext cx="3337384" cy="369332"/>
          </a:xfrm>
          <a:prstGeom prst="rect">
            <a:avLst/>
          </a:prstGeom>
          <a:noFill/>
          <a:ln>
            <a:solidFill>
              <a:srgbClr val="FF0000"/>
            </a:solidFill>
          </a:ln>
        </p:spPr>
        <p:txBody>
          <a:bodyPr wrap="square">
            <a:spAutoFit/>
          </a:bodyPr>
          <a:lstStyle/>
          <a:p>
            <a:pPr marL="342900" indent="-342900" algn="l" defTabSz="914400">
              <a:buAutoNum type="alphaLcParenR"/>
            </a:pPr>
            <a:r>
              <a:rPr lang="es-PE" dirty="0"/>
              <a:t>Libro de personas jurídicas</a:t>
            </a:r>
            <a:endParaRPr lang="es-ES_tradnl" dirty="0"/>
          </a:p>
        </p:txBody>
      </p:sp>
      <p:sp>
        <p:nvSpPr>
          <p:cNvPr id="19" name="Marcador de contenido 2">
            <a:extLst>
              <a:ext uri="{FF2B5EF4-FFF2-40B4-BE49-F238E27FC236}">
                <a16:creationId xmlns:a16="http://schemas.microsoft.com/office/drawing/2014/main" id="{A02691CF-A741-F096-A36B-4A77E80BE01E}"/>
              </a:ext>
            </a:extLst>
          </p:cNvPr>
          <p:cNvSpPr txBox="1">
            <a:spLocks/>
          </p:cNvSpPr>
          <p:nvPr/>
        </p:nvSpPr>
        <p:spPr bwMode="auto">
          <a:xfrm>
            <a:off x="2796140" y="4653136"/>
            <a:ext cx="1728192" cy="435043"/>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Fin</a:t>
            </a:r>
            <a:endParaRPr lang="es-PE" dirty="0"/>
          </a:p>
        </p:txBody>
      </p:sp>
      <p:sp>
        <p:nvSpPr>
          <p:cNvPr id="20" name="CuadroTexto 19">
            <a:extLst>
              <a:ext uri="{FF2B5EF4-FFF2-40B4-BE49-F238E27FC236}">
                <a16:creationId xmlns:a16="http://schemas.microsoft.com/office/drawing/2014/main" id="{DA3C8F18-7AB0-109D-2773-7137B832478E}"/>
              </a:ext>
            </a:extLst>
          </p:cNvPr>
          <p:cNvSpPr txBox="1"/>
          <p:nvPr/>
        </p:nvSpPr>
        <p:spPr>
          <a:xfrm>
            <a:off x="5712863" y="643082"/>
            <a:ext cx="6179644" cy="369332"/>
          </a:xfrm>
          <a:prstGeom prst="rect">
            <a:avLst/>
          </a:prstGeom>
          <a:noFill/>
          <a:ln>
            <a:solidFill>
              <a:srgbClr val="FF0000"/>
            </a:solidFill>
          </a:ln>
        </p:spPr>
        <p:txBody>
          <a:bodyPr wrap="square">
            <a:spAutoFit/>
          </a:bodyPr>
          <a:lstStyle/>
          <a:p>
            <a:pPr defTabSz="914400"/>
            <a:r>
              <a:rPr lang="es-PE" dirty="0"/>
              <a:t>a) Sociedad de capitales; b) Impersonales; c) Fin lucrativo </a:t>
            </a:r>
          </a:p>
        </p:txBody>
      </p:sp>
      <p:sp>
        <p:nvSpPr>
          <p:cNvPr id="21" name="CuadroTexto 20">
            <a:extLst>
              <a:ext uri="{FF2B5EF4-FFF2-40B4-BE49-F238E27FC236}">
                <a16:creationId xmlns:a16="http://schemas.microsoft.com/office/drawing/2014/main" id="{BC3351E5-28CB-0761-A2B0-2E5720B174AE}"/>
              </a:ext>
            </a:extLst>
          </p:cNvPr>
          <p:cNvSpPr txBox="1"/>
          <p:nvPr/>
        </p:nvSpPr>
        <p:spPr>
          <a:xfrm>
            <a:off x="5689504" y="5328893"/>
            <a:ext cx="3409391" cy="369332"/>
          </a:xfrm>
          <a:prstGeom prst="rect">
            <a:avLst/>
          </a:prstGeom>
          <a:noFill/>
          <a:ln>
            <a:solidFill>
              <a:srgbClr val="FF0000"/>
            </a:solidFill>
          </a:ln>
        </p:spPr>
        <p:txBody>
          <a:bodyPr wrap="square">
            <a:spAutoFit/>
          </a:bodyPr>
          <a:lstStyle/>
          <a:p>
            <a:pPr algn="l" defTabSz="914400"/>
            <a:r>
              <a:rPr lang="es-PE" dirty="0"/>
              <a:t>Repartición de los dividendos</a:t>
            </a:r>
          </a:p>
        </p:txBody>
      </p:sp>
      <p:sp>
        <p:nvSpPr>
          <p:cNvPr id="22" name="Marcador de contenido 2">
            <a:extLst>
              <a:ext uri="{FF2B5EF4-FFF2-40B4-BE49-F238E27FC236}">
                <a16:creationId xmlns:a16="http://schemas.microsoft.com/office/drawing/2014/main" id="{7D9515A4-B2AB-D69A-BE87-AFE2669DC312}"/>
              </a:ext>
            </a:extLst>
          </p:cNvPr>
          <p:cNvSpPr txBox="1">
            <a:spLocks/>
          </p:cNvSpPr>
          <p:nvPr/>
        </p:nvSpPr>
        <p:spPr bwMode="auto">
          <a:xfrm>
            <a:off x="2796140" y="5263182"/>
            <a:ext cx="1728192" cy="435043"/>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Objetivo</a:t>
            </a:r>
            <a:endParaRPr lang="es-PE" dirty="0"/>
          </a:p>
        </p:txBody>
      </p:sp>
      <p:sp>
        <p:nvSpPr>
          <p:cNvPr id="24" name="Marcador de contenido 2">
            <a:extLst>
              <a:ext uri="{FF2B5EF4-FFF2-40B4-BE49-F238E27FC236}">
                <a16:creationId xmlns:a16="http://schemas.microsoft.com/office/drawing/2014/main" id="{5EBB77CD-F7FE-8068-F57B-C423893E68B9}"/>
              </a:ext>
            </a:extLst>
          </p:cNvPr>
          <p:cNvSpPr txBox="1">
            <a:spLocks/>
          </p:cNvSpPr>
          <p:nvPr/>
        </p:nvSpPr>
        <p:spPr bwMode="auto">
          <a:xfrm>
            <a:off x="0" y="2619438"/>
            <a:ext cx="1703512" cy="1529641"/>
          </a:xfrm>
          <a:prstGeom prst="rect">
            <a:avLst/>
          </a:prstGeom>
          <a:solidFill>
            <a:srgbClr val="C00000"/>
          </a:solid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None/>
            </a:pPr>
            <a:r>
              <a:rPr lang="es-ES" sz="2000" dirty="0">
                <a:solidFill>
                  <a:schemeClr val="bg1"/>
                </a:solidFill>
              </a:rPr>
              <a:t>Sociedad Anónima Cerrada</a:t>
            </a:r>
          </a:p>
          <a:p>
            <a:pPr marL="109537" indent="0" algn="ctr" defTabSz="914400">
              <a:buNone/>
            </a:pPr>
            <a:r>
              <a:rPr lang="es-ES" dirty="0">
                <a:solidFill>
                  <a:schemeClr val="bg1"/>
                </a:solidFill>
              </a:rPr>
              <a:t>S.A.C.</a:t>
            </a:r>
            <a:endParaRPr lang="es-PE" sz="2000" dirty="0">
              <a:solidFill>
                <a:schemeClr val="bg1"/>
              </a:solidFill>
            </a:endParaRPr>
          </a:p>
        </p:txBody>
      </p:sp>
      <p:cxnSp>
        <p:nvCxnSpPr>
          <p:cNvPr id="26" name="Conector recto de flecha 25">
            <a:extLst>
              <a:ext uri="{FF2B5EF4-FFF2-40B4-BE49-F238E27FC236}">
                <a16:creationId xmlns:a16="http://schemas.microsoft.com/office/drawing/2014/main" id="{A2FFF7AC-305A-DD0B-5966-C2E53616C7C4}"/>
              </a:ext>
            </a:extLst>
          </p:cNvPr>
          <p:cNvCxnSpPr>
            <a:cxnSpLocks/>
            <a:stCxn id="24" idx="3"/>
            <a:endCxn id="3" idx="1"/>
          </p:cNvCxnSpPr>
          <p:nvPr/>
        </p:nvCxnSpPr>
        <p:spPr>
          <a:xfrm flipV="1">
            <a:off x="1703512" y="897039"/>
            <a:ext cx="1092628" cy="2487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F45EB16F-4BD4-FE85-7CA9-5179F3258213}"/>
              </a:ext>
            </a:extLst>
          </p:cNvPr>
          <p:cNvCxnSpPr>
            <a:cxnSpLocks/>
            <a:stCxn id="24" idx="3"/>
            <a:endCxn id="5" idx="1"/>
          </p:cNvCxnSpPr>
          <p:nvPr/>
        </p:nvCxnSpPr>
        <p:spPr>
          <a:xfrm flipV="1">
            <a:off x="1703512" y="1502340"/>
            <a:ext cx="1079541" cy="188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036E5007-1BC4-2D47-B365-D317346BF460}"/>
              </a:ext>
            </a:extLst>
          </p:cNvPr>
          <p:cNvCxnSpPr>
            <a:cxnSpLocks/>
            <a:stCxn id="24" idx="3"/>
            <a:endCxn id="14" idx="1"/>
          </p:cNvCxnSpPr>
          <p:nvPr/>
        </p:nvCxnSpPr>
        <p:spPr>
          <a:xfrm>
            <a:off x="1703512" y="3384259"/>
            <a:ext cx="1092628" cy="13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0A8E4251-D19A-4206-21A7-1AE0D1BDFD39}"/>
              </a:ext>
            </a:extLst>
          </p:cNvPr>
          <p:cNvCxnSpPr>
            <a:cxnSpLocks/>
            <a:stCxn id="24" idx="3"/>
            <a:endCxn id="12" idx="1"/>
          </p:cNvCxnSpPr>
          <p:nvPr/>
        </p:nvCxnSpPr>
        <p:spPr>
          <a:xfrm flipV="1">
            <a:off x="1703512" y="2398001"/>
            <a:ext cx="1092628" cy="986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3AF71EB-63A6-A8FC-2160-4787F5933253}"/>
              </a:ext>
            </a:extLst>
          </p:cNvPr>
          <p:cNvCxnSpPr>
            <a:cxnSpLocks/>
            <a:stCxn id="24" idx="3"/>
            <a:endCxn id="19" idx="1"/>
          </p:cNvCxnSpPr>
          <p:nvPr/>
        </p:nvCxnSpPr>
        <p:spPr>
          <a:xfrm>
            <a:off x="1703512" y="3384259"/>
            <a:ext cx="1092628" cy="148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BC87BEE-BE66-52E8-8CDB-FFFFB14CFDD1}"/>
              </a:ext>
            </a:extLst>
          </p:cNvPr>
          <p:cNvCxnSpPr>
            <a:cxnSpLocks/>
            <a:stCxn id="24" idx="3"/>
            <a:endCxn id="16" idx="1"/>
          </p:cNvCxnSpPr>
          <p:nvPr/>
        </p:nvCxnSpPr>
        <p:spPr>
          <a:xfrm>
            <a:off x="1703512" y="3384259"/>
            <a:ext cx="1092628" cy="850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0CE67F9A-080A-28CD-4098-4A85ABC84CBD}"/>
              </a:ext>
            </a:extLst>
          </p:cNvPr>
          <p:cNvCxnSpPr>
            <a:cxnSpLocks/>
            <a:stCxn id="5" idx="3"/>
            <a:endCxn id="9" idx="1"/>
          </p:cNvCxnSpPr>
          <p:nvPr/>
        </p:nvCxnSpPr>
        <p:spPr>
          <a:xfrm>
            <a:off x="4511245" y="1502340"/>
            <a:ext cx="1178259" cy="13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B6290969-A217-F9F6-E35C-9F25BAF8519B}"/>
              </a:ext>
            </a:extLst>
          </p:cNvPr>
          <p:cNvCxnSpPr>
            <a:cxnSpLocks/>
            <a:stCxn id="14" idx="3"/>
            <a:endCxn id="15" idx="1"/>
          </p:cNvCxnSpPr>
          <p:nvPr/>
        </p:nvCxnSpPr>
        <p:spPr>
          <a:xfrm>
            <a:off x="4524332" y="3397888"/>
            <a:ext cx="1165172" cy="1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324EE1C3-CF88-9158-E6E5-73032C46C554}"/>
              </a:ext>
            </a:extLst>
          </p:cNvPr>
          <p:cNvCxnSpPr>
            <a:cxnSpLocks/>
            <a:stCxn id="12" idx="3"/>
            <a:endCxn id="13" idx="1"/>
          </p:cNvCxnSpPr>
          <p:nvPr/>
        </p:nvCxnSpPr>
        <p:spPr>
          <a:xfrm flipV="1">
            <a:off x="4820718" y="2391271"/>
            <a:ext cx="868786" cy="6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EFD41DC2-C020-A465-8CB1-337B93E6480F}"/>
              </a:ext>
            </a:extLst>
          </p:cNvPr>
          <p:cNvCxnSpPr>
            <a:cxnSpLocks/>
            <a:stCxn id="19" idx="3"/>
            <a:endCxn id="11" idx="1"/>
          </p:cNvCxnSpPr>
          <p:nvPr/>
        </p:nvCxnSpPr>
        <p:spPr>
          <a:xfrm>
            <a:off x="4524332" y="4870658"/>
            <a:ext cx="1165172" cy="4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A97472B9-6D5A-D075-02EF-9D914A47533D}"/>
              </a:ext>
            </a:extLst>
          </p:cNvPr>
          <p:cNvCxnSpPr>
            <a:cxnSpLocks/>
            <a:stCxn id="16" idx="3"/>
            <a:endCxn id="17" idx="1"/>
          </p:cNvCxnSpPr>
          <p:nvPr/>
        </p:nvCxnSpPr>
        <p:spPr>
          <a:xfrm>
            <a:off x="4524332" y="4234453"/>
            <a:ext cx="1165172" cy="2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FBFE0D5F-3A45-B624-555B-8BD07534702D}"/>
              </a:ext>
            </a:extLst>
          </p:cNvPr>
          <p:cNvCxnSpPr>
            <a:cxnSpLocks/>
            <a:stCxn id="3" idx="3"/>
            <a:endCxn id="20" idx="1"/>
          </p:cNvCxnSpPr>
          <p:nvPr/>
        </p:nvCxnSpPr>
        <p:spPr>
          <a:xfrm flipV="1">
            <a:off x="5447928" y="827748"/>
            <a:ext cx="264935" cy="69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41339FA4-B1C8-40AE-1634-8AAE394DAD1E}"/>
              </a:ext>
            </a:extLst>
          </p:cNvPr>
          <p:cNvCxnSpPr>
            <a:cxnSpLocks/>
            <a:stCxn id="22" idx="3"/>
            <a:endCxn id="21" idx="1"/>
          </p:cNvCxnSpPr>
          <p:nvPr/>
        </p:nvCxnSpPr>
        <p:spPr>
          <a:xfrm>
            <a:off x="4524332" y="5480704"/>
            <a:ext cx="1165172" cy="32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FE4ACF43-9219-23F5-6427-D6F4CEA60B3F}"/>
              </a:ext>
            </a:extLst>
          </p:cNvPr>
          <p:cNvCxnSpPr>
            <a:cxnSpLocks/>
            <a:stCxn id="17" idx="3"/>
            <a:endCxn id="18" idx="1"/>
          </p:cNvCxnSpPr>
          <p:nvPr/>
        </p:nvCxnSpPr>
        <p:spPr>
          <a:xfrm>
            <a:off x="8162791" y="4256222"/>
            <a:ext cx="368973" cy="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846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BF507A65-4EB0-415B-BA7D-57E68504C5DD}"/>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 CERRADA.-</a:t>
            </a:r>
            <a:endParaRPr lang="es-ES" dirty="0">
              <a:solidFill>
                <a:srgbClr val="0070C0"/>
              </a:solidFill>
            </a:endParaRPr>
          </a:p>
        </p:txBody>
      </p:sp>
      <p:sp>
        <p:nvSpPr>
          <p:cNvPr id="5" name="Marcador de contenido 2">
            <a:extLst>
              <a:ext uri="{FF2B5EF4-FFF2-40B4-BE49-F238E27FC236}">
                <a16:creationId xmlns:a16="http://schemas.microsoft.com/office/drawing/2014/main" id="{90E6F73C-8E85-81FD-711D-45C4452234F7}"/>
              </a:ext>
            </a:extLst>
          </p:cNvPr>
          <p:cNvSpPr txBox="1">
            <a:spLocks/>
          </p:cNvSpPr>
          <p:nvPr/>
        </p:nvSpPr>
        <p:spPr bwMode="auto">
          <a:xfrm>
            <a:off x="3585302" y="518934"/>
            <a:ext cx="5257163" cy="39893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Constituidas  con marco específico Cerrado</a:t>
            </a:r>
            <a:endParaRPr lang="es-PE" dirty="0"/>
          </a:p>
        </p:txBody>
      </p:sp>
      <p:sp>
        <p:nvSpPr>
          <p:cNvPr id="12" name="Marcador de contenido 2">
            <a:extLst>
              <a:ext uri="{FF2B5EF4-FFF2-40B4-BE49-F238E27FC236}">
                <a16:creationId xmlns:a16="http://schemas.microsoft.com/office/drawing/2014/main" id="{FCEB31F3-F1BD-2F7B-CFBB-FDD192D8B957}"/>
              </a:ext>
            </a:extLst>
          </p:cNvPr>
          <p:cNvSpPr txBox="1">
            <a:spLocks/>
          </p:cNvSpPr>
          <p:nvPr/>
        </p:nvSpPr>
        <p:spPr bwMode="auto">
          <a:xfrm>
            <a:off x="3598389" y="1039615"/>
            <a:ext cx="6468212" cy="41705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Conformada por no más de 20 personas accionistas</a:t>
            </a:r>
            <a:endParaRPr lang="es-PE" dirty="0"/>
          </a:p>
        </p:txBody>
      </p:sp>
      <p:sp>
        <p:nvSpPr>
          <p:cNvPr id="14" name="Marcador de contenido 2">
            <a:extLst>
              <a:ext uri="{FF2B5EF4-FFF2-40B4-BE49-F238E27FC236}">
                <a16:creationId xmlns:a16="http://schemas.microsoft.com/office/drawing/2014/main" id="{54AC840A-C1FB-9BAE-B35F-3DB4F52E04E2}"/>
              </a:ext>
            </a:extLst>
          </p:cNvPr>
          <p:cNvSpPr txBox="1">
            <a:spLocks/>
          </p:cNvSpPr>
          <p:nvPr/>
        </p:nvSpPr>
        <p:spPr bwMode="auto">
          <a:xfrm>
            <a:off x="3585302" y="1615679"/>
            <a:ext cx="5257163" cy="692809"/>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Las acciones no pueden estar en el Registro Público del Mercado de Valores</a:t>
            </a:r>
            <a:endParaRPr lang="es-PE" dirty="0"/>
          </a:p>
        </p:txBody>
      </p:sp>
      <p:sp>
        <p:nvSpPr>
          <p:cNvPr id="16" name="Marcador de contenido 2">
            <a:extLst>
              <a:ext uri="{FF2B5EF4-FFF2-40B4-BE49-F238E27FC236}">
                <a16:creationId xmlns:a16="http://schemas.microsoft.com/office/drawing/2014/main" id="{930A7CF6-7309-0073-678B-FB9624093428}"/>
              </a:ext>
            </a:extLst>
          </p:cNvPr>
          <p:cNvSpPr txBox="1">
            <a:spLocks/>
          </p:cNvSpPr>
          <p:nvPr/>
        </p:nvSpPr>
        <p:spPr bwMode="auto">
          <a:xfrm>
            <a:off x="3585301" y="2494748"/>
            <a:ext cx="6121259" cy="721068"/>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dirty="0"/>
              <a:t>La transferencia de sus acciones tiene carácter de adquisición preferente de los socios, ante terceros; </a:t>
            </a:r>
          </a:p>
          <a:p>
            <a:pPr marL="109537" indent="0" algn="l" defTabSz="914400">
              <a:buNone/>
            </a:pPr>
            <a:endParaRPr lang="es-PE" dirty="0"/>
          </a:p>
        </p:txBody>
      </p:sp>
      <p:sp>
        <p:nvSpPr>
          <p:cNvPr id="19" name="Marcador de contenido 2">
            <a:extLst>
              <a:ext uri="{FF2B5EF4-FFF2-40B4-BE49-F238E27FC236}">
                <a16:creationId xmlns:a16="http://schemas.microsoft.com/office/drawing/2014/main" id="{A02691CF-A741-F096-A36B-4A77E80BE01E}"/>
              </a:ext>
            </a:extLst>
          </p:cNvPr>
          <p:cNvSpPr txBox="1">
            <a:spLocks/>
          </p:cNvSpPr>
          <p:nvPr/>
        </p:nvSpPr>
        <p:spPr bwMode="auto">
          <a:xfrm>
            <a:off x="3585302" y="3430852"/>
            <a:ext cx="6481299" cy="751482"/>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dirty="0"/>
              <a:t>Se somete a las reglas de la adquisición preferente en caso de enajenación forzosa, </a:t>
            </a:r>
          </a:p>
          <a:p>
            <a:pPr marL="109537" indent="0" algn="l" defTabSz="914400">
              <a:buNone/>
            </a:pPr>
            <a:endParaRPr lang="es-PE" dirty="0"/>
          </a:p>
        </p:txBody>
      </p:sp>
      <p:sp>
        <p:nvSpPr>
          <p:cNvPr id="22" name="Marcador de contenido 2">
            <a:extLst>
              <a:ext uri="{FF2B5EF4-FFF2-40B4-BE49-F238E27FC236}">
                <a16:creationId xmlns:a16="http://schemas.microsoft.com/office/drawing/2014/main" id="{7D9515A4-B2AB-D69A-BE87-AFE2669DC312}"/>
              </a:ext>
            </a:extLst>
          </p:cNvPr>
          <p:cNvSpPr txBox="1">
            <a:spLocks/>
          </p:cNvSpPr>
          <p:nvPr/>
        </p:nvSpPr>
        <p:spPr bwMode="auto">
          <a:xfrm>
            <a:off x="3598389" y="4366956"/>
            <a:ext cx="7044276" cy="435043"/>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s-PE" dirty="0"/>
              <a:t>Permite la Transmisión de las acciones por sucesión </a:t>
            </a:r>
          </a:p>
        </p:txBody>
      </p:sp>
      <p:sp>
        <p:nvSpPr>
          <p:cNvPr id="24" name="Marcador de contenido 2">
            <a:extLst>
              <a:ext uri="{FF2B5EF4-FFF2-40B4-BE49-F238E27FC236}">
                <a16:creationId xmlns:a16="http://schemas.microsoft.com/office/drawing/2014/main" id="{5EBB77CD-F7FE-8068-F57B-C423893E68B9}"/>
              </a:ext>
            </a:extLst>
          </p:cNvPr>
          <p:cNvSpPr txBox="1">
            <a:spLocks/>
          </p:cNvSpPr>
          <p:nvPr/>
        </p:nvSpPr>
        <p:spPr bwMode="auto">
          <a:xfrm>
            <a:off x="802249" y="2549282"/>
            <a:ext cx="1703512" cy="1529641"/>
          </a:xfrm>
          <a:prstGeom prst="rect">
            <a:avLst/>
          </a:prstGeom>
          <a:solidFill>
            <a:srgbClr val="C00000"/>
          </a:solid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None/>
            </a:pPr>
            <a:r>
              <a:rPr lang="es-ES" sz="2000" dirty="0">
                <a:solidFill>
                  <a:schemeClr val="bg1"/>
                </a:solidFill>
              </a:rPr>
              <a:t>Sociedad Anónima Cerrada</a:t>
            </a:r>
          </a:p>
          <a:p>
            <a:pPr marL="109537" indent="0" algn="ctr" defTabSz="914400">
              <a:buNone/>
            </a:pPr>
            <a:r>
              <a:rPr lang="es-ES" dirty="0">
                <a:solidFill>
                  <a:schemeClr val="bg1"/>
                </a:solidFill>
              </a:rPr>
              <a:t>S.A.C.</a:t>
            </a:r>
            <a:endParaRPr lang="es-PE" sz="2000" dirty="0">
              <a:solidFill>
                <a:schemeClr val="bg1"/>
              </a:solidFill>
            </a:endParaRPr>
          </a:p>
        </p:txBody>
      </p:sp>
      <p:cxnSp>
        <p:nvCxnSpPr>
          <p:cNvPr id="27" name="Conector recto de flecha 26">
            <a:extLst>
              <a:ext uri="{FF2B5EF4-FFF2-40B4-BE49-F238E27FC236}">
                <a16:creationId xmlns:a16="http://schemas.microsoft.com/office/drawing/2014/main" id="{F45EB16F-4BD4-FE85-7CA9-5179F3258213}"/>
              </a:ext>
            </a:extLst>
          </p:cNvPr>
          <p:cNvCxnSpPr>
            <a:cxnSpLocks/>
            <a:stCxn id="24" idx="3"/>
            <a:endCxn id="5" idx="1"/>
          </p:cNvCxnSpPr>
          <p:nvPr/>
        </p:nvCxnSpPr>
        <p:spPr>
          <a:xfrm flipV="1">
            <a:off x="2505761" y="718399"/>
            <a:ext cx="1079541" cy="2595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036E5007-1BC4-2D47-B365-D317346BF460}"/>
              </a:ext>
            </a:extLst>
          </p:cNvPr>
          <p:cNvCxnSpPr>
            <a:cxnSpLocks/>
            <a:stCxn id="24" idx="3"/>
            <a:endCxn id="14" idx="1"/>
          </p:cNvCxnSpPr>
          <p:nvPr/>
        </p:nvCxnSpPr>
        <p:spPr>
          <a:xfrm flipV="1">
            <a:off x="2505761" y="1962084"/>
            <a:ext cx="1079541" cy="1352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0A8E4251-D19A-4206-21A7-1AE0D1BDFD39}"/>
              </a:ext>
            </a:extLst>
          </p:cNvPr>
          <p:cNvCxnSpPr>
            <a:cxnSpLocks/>
            <a:stCxn id="24" idx="3"/>
            <a:endCxn id="12" idx="1"/>
          </p:cNvCxnSpPr>
          <p:nvPr/>
        </p:nvCxnSpPr>
        <p:spPr>
          <a:xfrm flipV="1">
            <a:off x="2505761" y="1248140"/>
            <a:ext cx="1092628" cy="2065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3AF71EB-63A6-A8FC-2160-4787F5933253}"/>
              </a:ext>
            </a:extLst>
          </p:cNvPr>
          <p:cNvCxnSpPr>
            <a:cxnSpLocks/>
            <a:stCxn id="24" idx="3"/>
            <a:endCxn id="19" idx="1"/>
          </p:cNvCxnSpPr>
          <p:nvPr/>
        </p:nvCxnSpPr>
        <p:spPr>
          <a:xfrm>
            <a:off x="2505761" y="3314103"/>
            <a:ext cx="1079541" cy="492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BC87BEE-BE66-52E8-8CDB-FFFFB14CFDD1}"/>
              </a:ext>
            </a:extLst>
          </p:cNvPr>
          <p:cNvCxnSpPr>
            <a:cxnSpLocks/>
            <a:stCxn id="24" idx="3"/>
            <a:endCxn id="16" idx="1"/>
          </p:cNvCxnSpPr>
          <p:nvPr/>
        </p:nvCxnSpPr>
        <p:spPr>
          <a:xfrm flipV="1">
            <a:off x="2505761" y="2855282"/>
            <a:ext cx="1079540" cy="458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Marcador de contenido 2">
            <a:extLst>
              <a:ext uri="{FF2B5EF4-FFF2-40B4-BE49-F238E27FC236}">
                <a16:creationId xmlns:a16="http://schemas.microsoft.com/office/drawing/2014/main" id="{BB7843C1-F109-89A1-7538-D62D90433FF0}"/>
              </a:ext>
            </a:extLst>
          </p:cNvPr>
          <p:cNvSpPr>
            <a:spLocks noGrp="1"/>
          </p:cNvSpPr>
          <p:nvPr>
            <p:ph idx="1"/>
          </p:nvPr>
        </p:nvSpPr>
        <p:spPr>
          <a:xfrm>
            <a:off x="3608751" y="6236119"/>
            <a:ext cx="7937214" cy="363085"/>
          </a:xfrm>
          <a:ln>
            <a:solidFill>
              <a:srgbClr val="FF0000"/>
            </a:solidFill>
          </a:ln>
        </p:spPr>
        <p:txBody>
          <a:bodyPr/>
          <a:lstStyle/>
          <a:p>
            <a:pPr marL="109537" indent="0">
              <a:buNone/>
            </a:pPr>
            <a:r>
              <a:rPr lang="es-PE" dirty="0"/>
              <a:t>Tiene facultad del Directorio Facultativo (tener o no Directorio)</a:t>
            </a:r>
            <a:endParaRPr lang="es-ES_tradnl" dirty="0"/>
          </a:p>
          <a:p>
            <a:endParaRPr lang="es-ES" dirty="0"/>
          </a:p>
        </p:txBody>
      </p:sp>
      <p:sp>
        <p:nvSpPr>
          <p:cNvPr id="62" name="Marcador de contenido 2">
            <a:extLst>
              <a:ext uri="{FF2B5EF4-FFF2-40B4-BE49-F238E27FC236}">
                <a16:creationId xmlns:a16="http://schemas.microsoft.com/office/drawing/2014/main" id="{E5199321-4473-356E-B9AB-18C1A7A8F1B5}"/>
              </a:ext>
            </a:extLst>
          </p:cNvPr>
          <p:cNvSpPr txBox="1">
            <a:spLocks/>
          </p:cNvSpPr>
          <p:nvPr/>
        </p:nvSpPr>
        <p:spPr bwMode="auto">
          <a:xfrm>
            <a:off x="3585881" y="4938945"/>
            <a:ext cx="6624736" cy="1038378"/>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s-PE" dirty="0"/>
              <a:t>Permite derechos de representación en junta general (otro accionista, cónyuge, ascendiente o descendiente en primer grado), derechos de separación. </a:t>
            </a:r>
          </a:p>
          <a:p>
            <a:endParaRPr lang="es-PE" dirty="0"/>
          </a:p>
        </p:txBody>
      </p:sp>
      <p:cxnSp>
        <p:nvCxnSpPr>
          <p:cNvPr id="63" name="Conector recto de flecha 62">
            <a:extLst>
              <a:ext uri="{FF2B5EF4-FFF2-40B4-BE49-F238E27FC236}">
                <a16:creationId xmlns:a16="http://schemas.microsoft.com/office/drawing/2014/main" id="{8C0A6187-FFB6-F78B-7D02-2C14C43F1FFC}"/>
              </a:ext>
            </a:extLst>
          </p:cNvPr>
          <p:cNvCxnSpPr>
            <a:cxnSpLocks/>
            <a:stCxn id="24" idx="3"/>
            <a:endCxn id="22" idx="1"/>
          </p:cNvCxnSpPr>
          <p:nvPr/>
        </p:nvCxnSpPr>
        <p:spPr>
          <a:xfrm>
            <a:off x="2505761" y="3314103"/>
            <a:ext cx="1092628" cy="1270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BFF556A3-0B26-9462-BFD8-8C7E91AFD225}"/>
              </a:ext>
            </a:extLst>
          </p:cNvPr>
          <p:cNvCxnSpPr>
            <a:cxnSpLocks/>
            <a:stCxn id="24" idx="3"/>
            <a:endCxn id="2" idx="1"/>
          </p:cNvCxnSpPr>
          <p:nvPr/>
        </p:nvCxnSpPr>
        <p:spPr>
          <a:xfrm>
            <a:off x="2505761" y="3314103"/>
            <a:ext cx="1102990" cy="3103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AB3319FF-9EB5-3113-F553-F6E6227D1111}"/>
              </a:ext>
            </a:extLst>
          </p:cNvPr>
          <p:cNvCxnSpPr>
            <a:cxnSpLocks/>
            <a:stCxn id="24" idx="3"/>
            <a:endCxn id="62" idx="1"/>
          </p:cNvCxnSpPr>
          <p:nvPr/>
        </p:nvCxnSpPr>
        <p:spPr>
          <a:xfrm>
            <a:off x="2505761" y="3314103"/>
            <a:ext cx="1080120" cy="2144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351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ANÓNIMA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ABIERTA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817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ANÓNIMA ABIERTA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954107"/>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 Anónima Abierta es una sociedad de acciones</a:t>
            </a:r>
            <a:endParaRPr lang="es-PE" sz="2000" dirty="0">
              <a:solidFill>
                <a:prstClr val="black"/>
              </a:solidFill>
              <a:latin typeface="Georgia"/>
            </a:endParaRPr>
          </a:p>
        </p:txBody>
      </p:sp>
    </p:spTree>
    <p:extLst>
      <p:ext uri="{BB962C8B-B14F-4D97-AF65-F5344CB8AC3E}">
        <p14:creationId xmlns:p14="http://schemas.microsoft.com/office/powerpoint/2010/main" val="652479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ANÓNIMA Abierta.-</a:t>
            </a:r>
            <a:endParaRPr lang="es-ES" sz="3200" dirty="0">
              <a:solidFill>
                <a:srgbClr val="0070C0"/>
              </a:solidFill>
            </a:endParaRPr>
          </a:p>
        </p:txBody>
      </p:sp>
      <p:sp>
        <p:nvSpPr>
          <p:cNvPr id="9" name="Marcador de contenido 2">
            <a:extLst>
              <a:ext uri="{FF2B5EF4-FFF2-40B4-BE49-F238E27FC236}">
                <a16:creationId xmlns:a16="http://schemas.microsoft.com/office/drawing/2014/main" id="{EF311C60-9E1F-0684-00B8-F01722314D24}"/>
              </a:ext>
            </a:extLst>
          </p:cNvPr>
          <p:cNvSpPr>
            <a:spLocks noGrp="1"/>
          </p:cNvSpPr>
          <p:nvPr>
            <p:ph idx="1"/>
          </p:nvPr>
        </p:nvSpPr>
        <p:spPr>
          <a:xfrm>
            <a:off x="1847528" y="860226"/>
            <a:ext cx="8568952" cy="5521102"/>
          </a:xfrm>
        </p:spPr>
        <p:txBody>
          <a:bodyPr/>
          <a:lstStyle/>
          <a:p>
            <a:r>
              <a:rPr lang="es-PE" b="1" dirty="0"/>
              <a:t>b) Sociedad Anónima Abierta</a:t>
            </a:r>
            <a:endParaRPr lang="es-ES_tradnl" dirty="0"/>
          </a:p>
          <a:p>
            <a:r>
              <a:rPr lang="es-PE" dirty="0"/>
              <a:t>La Sociedad Anónima Abierta es una persona jurídica de derecho privado, que puede constituirse por oferta pública primaria de acciones u obligaciones convertibles en acciones, puede tener más de 750 accionistas, más del 30% de su capital pertenece a 175 o más accionistas, sin considerar a accionistas con acciones que no alcanzan al 2 x mil del capital o exceda del 5% del capital. La Sociedad Anónima tiene el deber de inscribir sus acciones en el Registro Público del Mercado de Valores, salvo las excepciones por libre derecho de preferencia de adquisición, etc. Asimismo están sujetas a la supervisión de la Comisión Nacional Supervisora de Empresas y Valores CONASEV. Los principios por los que se rigen son, entre otros, la libre transmisibilidad de las acciones, la libre negociación de las acciones, acciones inscritas y no inscritas en el Registro Público del Mercado de Valores. Están conformadas por la Junta General de Accionistas, el Directorio, los Gerentes. Constituida mediante escritura pública, ante Notario e inscrita en los Registros Públicos. Su capital está formado por las acciones, los títulos representativos de las acciones, los dividendos, utilidades. </a:t>
            </a:r>
            <a:endParaRPr lang="es-ES_tradnl" dirty="0"/>
          </a:p>
          <a:p>
            <a:r>
              <a:rPr lang="es-PE" dirty="0"/>
              <a:t> </a:t>
            </a:r>
            <a:endParaRPr lang="es-ES_tradnl" dirty="0"/>
          </a:p>
          <a:p>
            <a:endParaRPr lang="es-ES" dirty="0"/>
          </a:p>
        </p:txBody>
      </p:sp>
    </p:spTree>
    <p:extLst>
      <p:ext uri="{BB962C8B-B14F-4D97-AF65-F5344CB8AC3E}">
        <p14:creationId xmlns:p14="http://schemas.microsoft.com/office/powerpoint/2010/main" val="1240700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ANÓNIMA Abierta.-</a:t>
            </a:r>
            <a:endParaRPr lang="es-ES" sz="3200" dirty="0">
              <a:solidFill>
                <a:srgbClr val="0070C0"/>
              </a:solidFill>
            </a:endParaRPr>
          </a:p>
        </p:txBody>
      </p:sp>
      <p:sp>
        <p:nvSpPr>
          <p:cNvPr id="5" name="Marcador de contenido 2">
            <a:extLst>
              <a:ext uri="{FF2B5EF4-FFF2-40B4-BE49-F238E27FC236}">
                <a16:creationId xmlns:a16="http://schemas.microsoft.com/office/drawing/2014/main" id="{DDEDBDEB-E98E-7ED7-9E86-F3A47AC98CCC}"/>
              </a:ext>
            </a:extLst>
          </p:cNvPr>
          <p:cNvSpPr txBox="1">
            <a:spLocks/>
          </p:cNvSpPr>
          <p:nvPr/>
        </p:nvSpPr>
        <p:spPr bwMode="auto">
          <a:xfrm>
            <a:off x="767408" y="840434"/>
            <a:ext cx="11017224" cy="552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PE" dirty="0"/>
              <a:t>Es una persona jurídica de derecho privado</a:t>
            </a:r>
          </a:p>
          <a:p>
            <a:pPr defTabSz="914400"/>
            <a:r>
              <a:rPr lang="es-PE" dirty="0"/>
              <a:t>Puede constituirse por oferta pública primaria de acciones u obligaciones convertibles en acciones, </a:t>
            </a:r>
          </a:p>
          <a:p>
            <a:pPr defTabSz="914400"/>
            <a:r>
              <a:rPr lang="es-PE" dirty="0"/>
              <a:t>Puede tener más de 750 accionistas, </a:t>
            </a:r>
          </a:p>
          <a:p>
            <a:pPr defTabSz="914400"/>
            <a:r>
              <a:rPr lang="es-PE" dirty="0"/>
              <a:t>Más del 30% de su capital pertenece a 175 o más accionistas, sin considerar a accionistas con acciones que no alcanzan al 2 x mil del capital o exceda del 5% del capital. </a:t>
            </a:r>
          </a:p>
          <a:p>
            <a:pPr defTabSz="914400"/>
            <a:r>
              <a:rPr lang="es-PE" dirty="0"/>
              <a:t>Debe inscribir sus acciones en el Registro Público del Mercado de Valores, salvo las excepciones por libre derecho de preferencia de adquisición, etc. </a:t>
            </a:r>
          </a:p>
          <a:p>
            <a:pPr defTabSz="914400"/>
            <a:r>
              <a:rPr lang="es-PE" dirty="0"/>
              <a:t>Están sujetas a la supervisión de la Comisión Nacional Supervisora de Empresas y Valores CONASEV. </a:t>
            </a:r>
          </a:p>
          <a:p>
            <a:pPr defTabSz="914400"/>
            <a:r>
              <a:rPr lang="es-PE" dirty="0"/>
              <a:t>Se rigen por el principio de libre transmisibilidad de las acciones, </a:t>
            </a:r>
          </a:p>
          <a:p>
            <a:pPr defTabSz="914400"/>
            <a:r>
              <a:rPr lang="es-PE" dirty="0"/>
              <a:t>Se rigen por el principio de libre negociación de las acciones, </a:t>
            </a:r>
          </a:p>
          <a:p>
            <a:pPr defTabSz="914400"/>
            <a:r>
              <a:rPr lang="es-PE" dirty="0"/>
              <a:t>Puede tener acciones inscritas y no inscritas en el Registro Público del Mercado de Valores. </a:t>
            </a:r>
          </a:p>
          <a:p>
            <a:pPr defTabSz="914400"/>
            <a:r>
              <a:rPr lang="es-PE" dirty="0"/>
              <a:t>Conformada por la Junta General de Accionistas, el Directorio, los Gerentes. </a:t>
            </a:r>
          </a:p>
          <a:p>
            <a:pPr defTabSz="914400"/>
            <a:r>
              <a:rPr lang="es-PE" dirty="0"/>
              <a:t>Constituida por Escritura Pública, ante Notario e inscrita en los Registros Públicos. </a:t>
            </a:r>
          </a:p>
          <a:p>
            <a:pPr defTabSz="914400"/>
            <a:r>
              <a:rPr lang="es-PE" dirty="0"/>
              <a:t>Capital formado por acciones, títulos representativos de las acciones, dividendos, utilidades. </a:t>
            </a:r>
            <a:endParaRPr lang="es-ES_tradnl" dirty="0"/>
          </a:p>
          <a:p>
            <a:pPr defTabSz="914400"/>
            <a:r>
              <a:rPr lang="es-PE" dirty="0"/>
              <a:t> </a:t>
            </a:r>
            <a:endParaRPr lang="es-ES_tradnl" dirty="0"/>
          </a:p>
          <a:p>
            <a:pPr defTabSz="914400"/>
            <a:endParaRPr lang="es-ES" dirty="0"/>
          </a:p>
        </p:txBody>
      </p:sp>
    </p:spTree>
    <p:extLst>
      <p:ext uri="{BB962C8B-B14F-4D97-AF65-F5344CB8AC3E}">
        <p14:creationId xmlns:p14="http://schemas.microsoft.com/office/powerpoint/2010/main" val="3361720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61636" y="980728"/>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AS FORMAS SOCIETARIAS</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3503712" y="3028890"/>
            <a:ext cx="5688632" cy="400110"/>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000" dirty="0">
                <a:solidFill>
                  <a:prstClr val="black">
                    <a:lumMod val="75000"/>
                    <a:lumOff val="25000"/>
                  </a:prstClr>
                </a:solidFill>
                <a:latin typeface="Trebuchet MS" panose="020B0603020202020204"/>
              </a:rPr>
              <a:t>Las sociedades y sus formas</a:t>
            </a:r>
            <a:endParaRPr lang="es-PE" sz="2000" dirty="0">
              <a:solidFill>
                <a:prstClr val="black"/>
              </a:solidFill>
              <a:latin typeface="Georgia"/>
            </a:endParaRPr>
          </a:p>
        </p:txBody>
      </p:sp>
    </p:spTree>
    <p:extLst>
      <p:ext uri="{BB962C8B-B14F-4D97-AF65-F5344CB8AC3E}">
        <p14:creationId xmlns:p14="http://schemas.microsoft.com/office/powerpoint/2010/main" val="3730492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ANÓNIMA Abierta.-</a:t>
            </a:r>
            <a:endParaRPr lang="es-ES" sz="3200" dirty="0">
              <a:solidFill>
                <a:srgbClr val="0070C0"/>
              </a:solidFill>
            </a:endParaRPr>
          </a:p>
        </p:txBody>
      </p:sp>
      <p:sp>
        <p:nvSpPr>
          <p:cNvPr id="9" name="CuadroTexto 8">
            <a:extLst>
              <a:ext uri="{FF2B5EF4-FFF2-40B4-BE49-F238E27FC236}">
                <a16:creationId xmlns:a16="http://schemas.microsoft.com/office/drawing/2014/main" id="{239F5586-B3B7-3C8A-F011-170A377A94FE}"/>
              </a:ext>
            </a:extLst>
          </p:cNvPr>
          <p:cNvSpPr txBox="1"/>
          <p:nvPr/>
        </p:nvSpPr>
        <p:spPr>
          <a:xfrm>
            <a:off x="2495599" y="1047002"/>
            <a:ext cx="5567508" cy="646331"/>
          </a:xfrm>
          <a:prstGeom prst="rect">
            <a:avLst/>
          </a:prstGeom>
          <a:noFill/>
          <a:ln>
            <a:solidFill>
              <a:srgbClr val="FF0000"/>
            </a:solidFill>
          </a:ln>
        </p:spPr>
        <p:txBody>
          <a:bodyPr wrap="square">
            <a:spAutoFit/>
          </a:bodyPr>
          <a:lstStyle/>
          <a:p>
            <a:pPr defTabSz="914400"/>
            <a:r>
              <a:rPr lang="es-PE" dirty="0"/>
              <a:t>Puede constituirse por oferta pública primaria de acciones u obligaciones convertibles en acciones</a:t>
            </a:r>
          </a:p>
        </p:txBody>
      </p:sp>
      <p:sp>
        <p:nvSpPr>
          <p:cNvPr id="11" name="CuadroTexto 10">
            <a:extLst>
              <a:ext uri="{FF2B5EF4-FFF2-40B4-BE49-F238E27FC236}">
                <a16:creationId xmlns:a16="http://schemas.microsoft.com/office/drawing/2014/main" id="{DF9BC6DD-762B-BFDE-6311-424024F65110}"/>
              </a:ext>
            </a:extLst>
          </p:cNvPr>
          <p:cNvSpPr txBox="1"/>
          <p:nvPr/>
        </p:nvSpPr>
        <p:spPr>
          <a:xfrm>
            <a:off x="2495599" y="1756910"/>
            <a:ext cx="3240360" cy="369332"/>
          </a:xfrm>
          <a:prstGeom prst="rect">
            <a:avLst/>
          </a:prstGeom>
          <a:noFill/>
          <a:ln>
            <a:solidFill>
              <a:srgbClr val="FF0000"/>
            </a:solidFill>
          </a:ln>
        </p:spPr>
        <p:txBody>
          <a:bodyPr wrap="square">
            <a:spAutoFit/>
          </a:bodyPr>
          <a:lstStyle/>
          <a:p>
            <a:r>
              <a:rPr lang="es-PE" dirty="0"/>
              <a:t>Más de 750 accionistas</a:t>
            </a:r>
          </a:p>
        </p:txBody>
      </p:sp>
      <p:sp>
        <p:nvSpPr>
          <p:cNvPr id="13" name="CuadroTexto 12">
            <a:extLst>
              <a:ext uri="{FF2B5EF4-FFF2-40B4-BE49-F238E27FC236}">
                <a16:creationId xmlns:a16="http://schemas.microsoft.com/office/drawing/2014/main" id="{FA175D2D-B582-0457-AFED-CBF83AC11591}"/>
              </a:ext>
            </a:extLst>
          </p:cNvPr>
          <p:cNvSpPr txBox="1"/>
          <p:nvPr/>
        </p:nvSpPr>
        <p:spPr>
          <a:xfrm>
            <a:off x="2495599" y="2202751"/>
            <a:ext cx="9292232" cy="646331"/>
          </a:xfrm>
          <a:prstGeom prst="rect">
            <a:avLst/>
          </a:prstGeom>
          <a:noFill/>
          <a:ln>
            <a:solidFill>
              <a:srgbClr val="FF0000"/>
            </a:solidFill>
          </a:ln>
        </p:spPr>
        <p:txBody>
          <a:bodyPr wrap="square">
            <a:spAutoFit/>
          </a:bodyPr>
          <a:lstStyle/>
          <a:p>
            <a:pPr defTabSz="914400"/>
            <a:r>
              <a:rPr lang="es-PE" dirty="0"/>
              <a:t>Más del 30% de su capital pertenece a 175 o más accionistas, sin considerar a accionistas con acciones que no alcanzan al 2 x mil del capital o exceda del 5% del capital</a:t>
            </a:r>
          </a:p>
        </p:txBody>
      </p:sp>
      <p:sp>
        <p:nvSpPr>
          <p:cNvPr id="15" name="CuadroTexto 14">
            <a:extLst>
              <a:ext uri="{FF2B5EF4-FFF2-40B4-BE49-F238E27FC236}">
                <a16:creationId xmlns:a16="http://schemas.microsoft.com/office/drawing/2014/main" id="{C427F819-F38F-EEDE-0218-8F7472E1B430}"/>
              </a:ext>
            </a:extLst>
          </p:cNvPr>
          <p:cNvSpPr txBox="1"/>
          <p:nvPr/>
        </p:nvSpPr>
        <p:spPr>
          <a:xfrm>
            <a:off x="2495599" y="2925591"/>
            <a:ext cx="9654637" cy="369332"/>
          </a:xfrm>
          <a:prstGeom prst="rect">
            <a:avLst/>
          </a:prstGeom>
          <a:noFill/>
          <a:ln>
            <a:solidFill>
              <a:srgbClr val="FF0000"/>
            </a:solidFill>
          </a:ln>
        </p:spPr>
        <p:txBody>
          <a:bodyPr wrap="square">
            <a:spAutoFit/>
          </a:bodyPr>
          <a:lstStyle/>
          <a:p>
            <a:pPr defTabSz="914400"/>
            <a:r>
              <a:rPr lang="es-PE" dirty="0"/>
              <a:t>Debe inscribir sus acciones en el Registro Público del Mercado de Valores, salvo excepciones</a:t>
            </a:r>
          </a:p>
        </p:txBody>
      </p:sp>
      <p:sp>
        <p:nvSpPr>
          <p:cNvPr id="17" name="CuadroTexto 16">
            <a:extLst>
              <a:ext uri="{FF2B5EF4-FFF2-40B4-BE49-F238E27FC236}">
                <a16:creationId xmlns:a16="http://schemas.microsoft.com/office/drawing/2014/main" id="{B86F97E7-2190-AAEF-FFC7-9C6CB37B9750}"/>
              </a:ext>
            </a:extLst>
          </p:cNvPr>
          <p:cNvSpPr txBox="1"/>
          <p:nvPr/>
        </p:nvSpPr>
        <p:spPr>
          <a:xfrm>
            <a:off x="2495600" y="3371432"/>
            <a:ext cx="9654636" cy="369332"/>
          </a:xfrm>
          <a:prstGeom prst="rect">
            <a:avLst/>
          </a:prstGeom>
          <a:noFill/>
          <a:ln>
            <a:solidFill>
              <a:srgbClr val="FF0000"/>
            </a:solidFill>
          </a:ln>
        </p:spPr>
        <p:txBody>
          <a:bodyPr wrap="square">
            <a:spAutoFit/>
          </a:bodyPr>
          <a:lstStyle/>
          <a:p>
            <a:pPr defTabSz="914400"/>
            <a:r>
              <a:rPr lang="es-PE" dirty="0"/>
              <a:t>Sujetas a supervisión de la Comisión Nacional Supervisora de Empresas y Valores CONASEV</a:t>
            </a:r>
          </a:p>
        </p:txBody>
      </p:sp>
      <p:sp>
        <p:nvSpPr>
          <p:cNvPr id="19" name="CuadroTexto 18">
            <a:extLst>
              <a:ext uri="{FF2B5EF4-FFF2-40B4-BE49-F238E27FC236}">
                <a16:creationId xmlns:a16="http://schemas.microsoft.com/office/drawing/2014/main" id="{084A767F-95E1-8C0E-A617-D92E6B26D906}"/>
              </a:ext>
            </a:extLst>
          </p:cNvPr>
          <p:cNvSpPr txBox="1"/>
          <p:nvPr/>
        </p:nvSpPr>
        <p:spPr>
          <a:xfrm>
            <a:off x="2495599" y="3817273"/>
            <a:ext cx="6938204" cy="369332"/>
          </a:xfrm>
          <a:prstGeom prst="rect">
            <a:avLst/>
          </a:prstGeom>
          <a:noFill/>
          <a:ln>
            <a:solidFill>
              <a:srgbClr val="FF0000"/>
            </a:solidFill>
          </a:ln>
        </p:spPr>
        <p:txBody>
          <a:bodyPr wrap="square">
            <a:spAutoFit/>
          </a:bodyPr>
          <a:lstStyle/>
          <a:p>
            <a:r>
              <a:rPr lang="es-PE" dirty="0"/>
              <a:t>Se rigen por el principio de libre transmisibilidad de las acciones</a:t>
            </a:r>
          </a:p>
        </p:txBody>
      </p:sp>
      <p:sp>
        <p:nvSpPr>
          <p:cNvPr id="21" name="CuadroTexto 20">
            <a:extLst>
              <a:ext uri="{FF2B5EF4-FFF2-40B4-BE49-F238E27FC236}">
                <a16:creationId xmlns:a16="http://schemas.microsoft.com/office/drawing/2014/main" id="{578A0F86-3F36-B1B7-98E0-8A3365E10D5B}"/>
              </a:ext>
            </a:extLst>
          </p:cNvPr>
          <p:cNvSpPr txBox="1"/>
          <p:nvPr/>
        </p:nvSpPr>
        <p:spPr>
          <a:xfrm>
            <a:off x="2495599" y="4263114"/>
            <a:ext cx="7059983" cy="369332"/>
          </a:xfrm>
          <a:prstGeom prst="rect">
            <a:avLst/>
          </a:prstGeom>
          <a:noFill/>
          <a:ln>
            <a:solidFill>
              <a:srgbClr val="FF0000"/>
            </a:solidFill>
          </a:ln>
        </p:spPr>
        <p:txBody>
          <a:bodyPr wrap="square">
            <a:spAutoFit/>
          </a:bodyPr>
          <a:lstStyle/>
          <a:p>
            <a:pPr defTabSz="914400"/>
            <a:r>
              <a:rPr lang="es-PE" dirty="0"/>
              <a:t>Se rigen por el principio de libre negociación de las acciones </a:t>
            </a:r>
          </a:p>
        </p:txBody>
      </p:sp>
      <p:sp>
        <p:nvSpPr>
          <p:cNvPr id="23" name="CuadroTexto 22">
            <a:extLst>
              <a:ext uri="{FF2B5EF4-FFF2-40B4-BE49-F238E27FC236}">
                <a16:creationId xmlns:a16="http://schemas.microsoft.com/office/drawing/2014/main" id="{4210E9FA-8FDB-CA49-FAD0-5759129A5FBB}"/>
              </a:ext>
            </a:extLst>
          </p:cNvPr>
          <p:cNvSpPr txBox="1"/>
          <p:nvPr/>
        </p:nvSpPr>
        <p:spPr>
          <a:xfrm>
            <a:off x="2495599" y="4708955"/>
            <a:ext cx="9397558" cy="369332"/>
          </a:xfrm>
          <a:prstGeom prst="rect">
            <a:avLst/>
          </a:prstGeom>
          <a:noFill/>
          <a:ln>
            <a:solidFill>
              <a:srgbClr val="FF0000"/>
            </a:solidFill>
          </a:ln>
        </p:spPr>
        <p:txBody>
          <a:bodyPr wrap="square">
            <a:spAutoFit/>
          </a:bodyPr>
          <a:lstStyle/>
          <a:p>
            <a:r>
              <a:rPr lang="es-PE" dirty="0"/>
              <a:t>Puede tener acciones inscritas y no inscritas en el Registro Público del Mercado de Valores</a:t>
            </a:r>
          </a:p>
        </p:txBody>
      </p:sp>
      <p:sp>
        <p:nvSpPr>
          <p:cNvPr id="25" name="CuadroTexto 24">
            <a:extLst>
              <a:ext uri="{FF2B5EF4-FFF2-40B4-BE49-F238E27FC236}">
                <a16:creationId xmlns:a16="http://schemas.microsoft.com/office/drawing/2014/main" id="{F238EFF2-9987-B5E6-47E1-A175F378E398}"/>
              </a:ext>
            </a:extLst>
          </p:cNvPr>
          <p:cNvSpPr txBox="1"/>
          <p:nvPr/>
        </p:nvSpPr>
        <p:spPr>
          <a:xfrm>
            <a:off x="2495599" y="5154796"/>
            <a:ext cx="8173422" cy="369332"/>
          </a:xfrm>
          <a:prstGeom prst="rect">
            <a:avLst/>
          </a:prstGeom>
          <a:noFill/>
          <a:ln>
            <a:solidFill>
              <a:srgbClr val="FF0000"/>
            </a:solidFill>
          </a:ln>
        </p:spPr>
        <p:txBody>
          <a:bodyPr wrap="square">
            <a:spAutoFit/>
          </a:bodyPr>
          <a:lstStyle/>
          <a:p>
            <a:r>
              <a:rPr lang="es-PE" dirty="0"/>
              <a:t>Conformada por la Junta General de Accionistas, el Directorio, los Gerentes.</a:t>
            </a:r>
          </a:p>
        </p:txBody>
      </p:sp>
      <p:sp>
        <p:nvSpPr>
          <p:cNvPr id="27" name="CuadroTexto 26">
            <a:extLst>
              <a:ext uri="{FF2B5EF4-FFF2-40B4-BE49-F238E27FC236}">
                <a16:creationId xmlns:a16="http://schemas.microsoft.com/office/drawing/2014/main" id="{5BC22412-06C2-8D75-B56E-FF8D07082D5C}"/>
              </a:ext>
            </a:extLst>
          </p:cNvPr>
          <p:cNvSpPr txBox="1"/>
          <p:nvPr/>
        </p:nvSpPr>
        <p:spPr>
          <a:xfrm>
            <a:off x="2495599" y="5600637"/>
            <a:ext cx="9017730" cy="369332"/>
          </a:xfrm>
          <a:prstGeom prst="rect">
            <a:avLst/>
          </a:prstGeom>
          <a:noFill/>
          <a:ln>
            <a:solidFill>
              <a:srgbClr val="FF0000"/>
            </a:solidFill>
          </a:ln>
        </p:spPr>
        <p:txBody>
          <a:bodyPr wrap="square">
            <a:spAutoFit/>
          </a:bodyPr>
          <a:lstStyle/>
          <a:p>
            <a:pPr defTabSz="914400"/>
            <a:r>
              <a:rPr lang="es-PE" dirty="0"/>
              <a:t>Constituida por Escritura Pública, ante Notario e inscrita en los Registros Públicos. </a:t>
            </a:r>
          </a:p>
        </p:txBody>
      </p:sp>
      <p:sp>
        <p:nvSpPr>
          <p:cNvPr id="29" name="CuadroTexto 28">
            <a:extLst>
              <a:ext uri="{FF2B5EF4-FFF2-40B4-BE49-F238E27FC236}">
                <a16:creationId xmlns:a16="http://schemas.microsoft.com/office/drawing/2014/main" id="{0459F942-0B39-4831-1948-79C268614339}"/>
              </a:ext>
            </a:extLst>
          </p:cNvPr>
          <p:cNvSpPr txBox="1"/>
          <p:nvPr/>
        </p:nvSpPr>
        <p:spPr>
          <a:xfrm>
            <a:off x="2495599" y="6046481"/>
            <a:ext cx="9455940" cy="369332"/>
          </a:xfrm>
          <a:prstGeom prst="rect">
            <a:avLst/>
          </a:prstGeom>
          <a:noFill/>
          <a:ln>
            <a:solidFill>
              <a:srgbClr val="FF0000"/>
            </a:solidFill>
          </a:ln>
        </p:spPr>
        <p:txBody>
          <a:bodyPr wrap="square">
            <a:spAutoFit/>
          </a:bodyPr>
          <a:lstStyle/>
          <a:p>
            <a:pPr defTabSz="914400"/>
            <a:r>
              <a:rPr lang="es-PE" dirty="0"/>
              <a:t>Capital formado por acciones, títulos representativos de las acciones, dividendos, utilidades</a:t>
            </a:r>
            <a:endParaRPr lang="es-ES" dirty="0"/>
          </a:p>
        </p:txBody>
      </p:sp>
      <p:sp>
        <p:nvSpPr>
          <p:cNvPr id="31" name="CuadroTexto 30">
            <a:extLst>
              <a:ext uri="{FF2B5EF4-FFF2-40B4-BE49-F238E27FC236}">
                <a16:creationId xmlns:a16="http://schemas.microsoft.com/office/drawing/2014/main" id="{C34B4BF6-FE30-261D-E109-F7728E6ED55B}"/>
              </a:ext>
            </a:extLst>
          </p:cNvPr>
          <p:cNvSpPr txBox="1"/>
          <p:nvPr/>
        </p:nvSpPr>
        <p:spPr>
          <a:xfrm>
            <a:off x="2495599" y="601161"/>
            <a:ext cx="4199356" cy="369332"/>
          </a:xfrm>
          <a:prstGeom prst="rect">
            <a:avLst/>
          </a:prstGeom>
          <a:noFill/>
          <a:ln>
            <a:solidFill>
              <a:srgbClr val="FF0000"/>
            </a:solidFill>
          </a:ln>
        </p:spPr>
        <p:txBody>
          <a:bodyPr wrap="square">
            <a:spAutoFit/>
          </a:bodyPr>
          <a:lstStyle/>
          <a:p>
            <a:pPr marL="109537" indent="0" defTabSz="914400">
              <a:buNone/>
            </a:pPr>
            <a:r>
              <a:rPr lang="es-PE" dirty="0"/>
              <a:t>Persona jurídica de derecho privado</a:t>
            </a:r>
          </a:p>
        </p:txBody>
      </p:sp>
      <p:sp>
        <p:nvSpPr>
          <p:cNvPr id="32" name="Marcador de contenido 2">
            <a:extLst>
              <a:ext uri="{FF2B5EF4-FFF2-40B4-BE49-F238E27FC236}">
                <a16:creationId xmlns:a16="http://schemas.microsoft.com/office/drawing/2014/main" id="{9EA11D77-F69E-ECC5-C544-39EDEBDBF350}"/>
              </a:ext>
            </a:extLst>
          </p:cNvPr>
          <p:cNvSpPr txBox="1">
            <a:spLocks/>
          </p:cNvSpPr>
          <p:nvPr/>
        </p:nvSpPr>
        <p:spPr bwMode="auto">
          <a:xfrm>
            <a:off x="41764" y="2592431"/>
            <a:ext cx="1496629" cy="1529641"/>
          </a:xfrm>
          <a:prstGeom prst="rect">
            <a:avLst/>
          </a:prstGeom>
          <a:solidFill>
            <a:srgbClr val="C00000"/>
          </a:solid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None/>
            </a:pPr>
            <a:r>
              <a:rPr lang="es-ES" sz="2000" dirty="0">
                <a:solidFill>
                  <a:schemeClr val="bg1"/>
                </a:solidFill>
              </a:rPr>
              <a:t>Sociedad Anónima Abierta</a:t>
            </a:r>
          </a:p>
          <a:p>
            <a:pPr marL="109537" indent="0" algn="ctr" defTabSz="914400">
              <a:buNone/>
            </a:pPr>
            <a:r>
              <a:rPr lang="es-ES" dirty="0">
                <a:solidFill>
                  <a:schemeClr val="bg1"/>
                </a:solidFill>
              </a:rPr>
              <a:t>S.A.C.</a:t>
            </a:r>
            <a:endParaRPr lang="es-PE" sz="2000" dirty="0">
              <a:solidFill>
                <a:schemeClr val="bg1"/>
              </a:solidFill>
            </a:endParaRPr>
          </a:p>
        </p:txBody>
      </p:sp>
      <p:cxnSp>
        <p:nvCxnSpPr>
          <p:cNvPr id="33" name="Conector recto de flecha 32">
            <a:extLst>
              <a:ext uri="{FF2B5EF4-FFF2-40B4-BE49-F238E27FC236}">
                <a16:creationId xmlns:a16="http://schemas.microsoft.com/office/drawing/2014/main" id="{3D164A07-4B4D-E046-E63C-F4BFBC30E4FF}"/>
              </a:ext>
            </a:extLst>
          </p:cNvPr>
          <p:cNvCxnSpPr>
            <a:cxnSpLocks/>
            <a:stCxn id="32" idx="3"/>
            <a:endCxn id="15" idx="1"/>
          </p:cNvCxnSpPr>
          <p:nvPr/>
        </p:nvCxnSpPr>
        <p:spPr>
          <a:xfrm flipV="1">
            <a:off x="1538393" y="3110257"/>
            <a:ext cx="957206" cy="246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2C0019E7-D13C-0939-7EF5-A11A28D90F12}"/>
              </a:ext>
            </a:extLst>
          </p:cNvPr>
          <p:cNvCxnSpPr>
            <a:cxnSpLocks/>
            <a:endCxn id="17" idx="1"/>
          </p:cNvCxnSpPr>
          <p:nvPr/>
        </p:nvCxnSpPr>
        <p:spPr>
          <a:xfrm>
            <a:off x="1538392" y="3371432"/>
            <a:ext cx="957208"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6E6E8093-E247-E850-63B7-865892B76569}"/>
              </a:ext>
            </a:extLst>
          </p:cNvPr>
          <p:cNvCxnSpPr>
            <a:cxnSpLocks/>
            <a:stCxn id="32" idx="3"/>
            <a:endCxn id="19" idx="1"/>
          </p:cNvCxnSpPr>
          <p:nvPr/>
        </p:nvCxnSpPr>
        <p:spPr>
          <a:xfrm>
            <a:off x="1538393" y="3357252"/>
            <a:ext cx="957206" cy="644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47F6B01-E8CD-A976-EED4-6ACD5E140EAD}"/>
              </a:ext>
            </a:extLst>
          </p:cNvPr>
          <p:cNvCxnSpPr>
            <a:cxnSpLocks/>
            <a:stCxn id="32" idx="3"/>
            <a:endCxn id="23" idx="1"/>
          </p:cNvCxnSpPr>
          <p:nvPr/>
        </p:nvCxnSpPr>
        <p:spPr>
          <a:xfrm>
            <a:off x="1538393" y="3357252"/>
            <a:ext cx="957206" cy="1536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56777211-F64B-E55B-820E-E4D0F52533DC}"/>
              </a:ext>
            </a:extLst>
          </p:cNvPr>
          <p:cNvCxnSpPr>
            <a:cxnSpLocks/>
            <a:stCxn id="32" idx="3"/>
            <a:endCxn id="21" idx="1"/>
          </p:cNvCxnSpPr>
          <p:nvPr/>
        </p:nvCxnSpPr>
        <p:spPr>
          <a:xfrm>
            <a:off x="1538393" y="3357252"/>
            <a:ext cx="957206" cy="1090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35D987C6-81D6-DCFE-DB9A-FBF34D5CD651}"/>
              </a:ext>
            </a:extLst>
          </p:cNvPr>
          <p:cNvCxnSpPr>
            <a:cxnSpLocks/>
            <a:stCxn id="32" idx="3"/>
            <a:endCxn id="25" idx="1"/>
          </p:cNvCxnSpPr>
          <p:nvPr/>
        </p:nvCxnSpPr>
        <p:spPr>
          <a:xfrm>
            <a:off x="1538393" y="3357252"/>
            <a:ext cx="957206" cy="1982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644374B0-4248-AD46-1920-6156BA06280D}"/>
              </a:ext>
            </a:extLst>
          </p:cNvPr>
          <p:cNvCxnSpPr>
            <a:cxnSpLocks/>
            <a:stCxn id="32" idx="3"/>
            <a:endCxn id="29" idx="1"/>
          </p:cNvCxnSpPr>
          <p:nvPr/>
        </p:nvCxnSpPr>
        <p:spPr>
          <a:xfrm>
            <a:off x="1538393" y="3357252"/>
            <a:ext cx="957206" cy="2873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1BF58537-8583-6E3F-4ED7-8EB497D60580}"/>
              </a:ext>
            </a:extLst>
          </p:cNvPr>
          <p:cNvCxnSpPr>
            <a:cxnSpLocks/>
            <a:stCxn id="32" idx="3"/>
            <a:endCxn id="27" idx="1"/>
          </p:cNvCxnSpPr>
          <p:nvPr/>
        </p:nvCxnSpPr>
        <p:spPr>
          <a:xfrm>
            <a:off x="1538393" y="3357252"/>
            <a:ext cx="957206" cy="2428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2650E84F-95FD-9C2C-94D6-89B4BE2C3307}"/>
              </a:ext>
            </a:extLst>
          </p:cNvPr>
          <p:cNvCxnSpPr>
            <a:cxnSpLocks/>
            <a:stCxn id="32" idx="3"/>
            <a:endCxn id="31" idx="1"/>
          </p:cNvCxnSpPr>
          <p:nvPr/>
        </p:nvCxnSpPr>
        <p:spPr>
          <a:xfrm flipV="1">
            <a:off x="1538393" y="785827"/>
            <a:ext cx="957206" cy="2571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F20613E8-7626-B16D-0669-BF60C2E3B6E0}"/>
              </a:ext>
            </a:extLst>
          </p:cNvPr>
          <p:cNvCxnSpPr>
            <a:cxnSpLocks/>
            <a:stCxn id="32" idx="3"/>
            <a:endCxn id="9" idx="1"/>
          </p:cNvCxnSpPr>
          <p:nvPr/>
        </p:nvCxnSpPr>
        <p:spPr>
          <a:xfrm flipV="1">
            <a:off x="1538393" y="1370168"/>
            <a:ext cx="957206" cy="1987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a:extLst>
              <a:ext uri="{FF2B5EF4-FFF2-40B4-BE49-F238E27FC236}">
                <a16:creationId xmlns:a16="http://schemas.microsoft.com/office/drawing/2014/main" id="{62B8A65C-4A99-F6DC-27A5-9009ABF777E6}"/>
              </a:ext>
            </a:extLst>
          </p:cNvPr>
          <p:cNvCxnSpPr>
            <a:cxnSpLocks/>
            <a:stCxn id="32" idx="3"/>
            <a:endCxn id="11" idx="1"/>
          </p:cNvCxnSpPr>
          <p:nvPr/>
        </p:nvCxnSpPr>
        <p:spPr>
          <a:xfrm flipV="1">
            <a:off x="1538393" y="1941576"/>
            <a:ext cx="957206" cy="1415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D3E44283-34D9-AEF6-59C5-A0B2B54A4CFB}"/>
              </a:ext>
            </a:extLst>
          </p:cNvPr>
          <p:cNvCxnSpPr>
            <a:cxnSpLocks/>
            <a:endCxn id="13" idx="1"/>
          </p:cNvCxnSpPr>
          <p:nvPr/>
        </p:nvCxnSpPr>
        <p:spPr>
          <a:xfrm flipV="1">
            <a:off x="1450048" y="2525917"/>
            <a:ext cx="1045551" cy="903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863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47044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COMERCIAL DE RESPONSABILIDAD LIMITADA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061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t>
            </a:r>
            <a:r>
              <a:rPr lang="es-ES" sz="4400" b="1" dirty="0">
                <a:solidFill>
                  <a:srgbClr val="0070C0"/>
                </a:solidFill>
                <a:latin typeface="Berlin Sans FB" panose="020E0602020502020306" pitchFamily="34" charset="0"/>
              </a:rPr>
              <a:t>COMERCIAL DE RESPONSABILIDAD LIMITADA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1384995"/>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 Comercial de Responsabilidad Limitada es una empresa cuyo capital social son participaciones.</a:t>
            </a:r>
            <a:endParaRPr lang="es-PE" sz="2000" dirty="0">
              <a:solidFill>
                <a:prstClr val="black"/>
              </a:solidFill>
              <a:latin typeface="Georgia"/>
            </a:endParaRPr>
          </a:p>
        </p:txBody>
      </p:sp>
    </p:spTree>
    <p:extLst>
      <p:ext uri="{BB962C8B-B14F-4D97-AF65-F5344CB8AC3E}">
        <p14:creationId xmlns:p14="http://schemas.microsoft.com/office/powerpoint/2010/main" val="2349660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COMERCIAL DE R. Ltda.</a:t>
            </a:r>
            <a:endParaRPr lang="es-ES" sz="3200" dirty="0">
              <a:solidFill>
                <a:srgbClr val="0070C0"/>
              </a:solidFill>
            </a:endParaRPr>
          </a:p>
        </p:txBody>
      </p:sp>
      <p:sp>
        <p:nvSpPr>
          <p:cNvPr id="3" name="Marcador de contenido 2">
            <a:extLst>
              <a:ext uri="{FF2B5EF4-FFF2-40B4-BE49-F238E27FC236}">
                <a16:creationId xmlns:a16="http://schemas.microsoft.com/office/drawing/2014/main" id="{867D9BB3-195C-B4AB-9E28-D1A52A96A1EB}"/>
              </a:ext>
            </a:extLst>
          </p:cNvPr>
          <p:cNvSpPr>
            <a:spLocks noGrp="1"/>
          </p:cNvSpPr>
          <p:nvPr>
            <p:ph idx="1"/>
          </p:nvPr>
        </p:nvSpPr>
        <p:spPr>
          <a:xfrm>
            <a:off x="1847528" y="908720"/>
            <a:ext cx="8568952" cy="5521102"/>
          </a:xfrm>
        </p:spPr>
        <p:txBody>
          <a:bodyPr/>
          <a:lstStyle/>
          <a:p>
            <a:r>
              <a:rPr lang="es-PE" b="1" dirty="0"/>
              <a:t>2.- SOCIEDAD COMERCIAL DE RESPONSABILIDAD LIMITADA</a:t>
            </a:r>
            <a:endParaRPr lang="es-ES_tradnl" dirty="0"/>
          </a:p>
          <a:p>
            <a:r>
              <a:rPr lang="es-PE" dirty="0"/>
              <a:t>La Sociedad Comercial de Responsabilidad Limitada es una persona jurídica (ordenación de una persona y su capital) con fin lucrativo, en el cual el capital está dividido en “participaciones” iguales, acumulables e indivisibles. Las participaciones no pueden incorporarse en títulos valores, ni denominarse acciones según el Art. 283° de la Ley General de Sociedades. Así también, los socios no pueden exceder de 20 y “no responden personalmente por las obligaciones sociales, obligaciones de la empresa. Se separa los bienes, derechos y deberes de la empresa y de la persona, que son totalmente independientes. Su “capital social”, o patrimonio, lo constituyen las aportaciones de los socios. El capital debe estar pagado y depositado en una entidad bancaria o financiera a nombre de la sociedad. La Sociedad Comercial de Responsabilidad Limitada es administrada por uno o más gerentes, que pueden ser socios o no. Las participaciones pueden ser también transmitidas por sucesión; puede existir también derecho preferente de adquisición de los socios. Las participaciones sociales pueden ser objeto de usufructo y prenda.</a:t>
            </a:r>
            <a:endParaRPr lang="es-ES_tradnl" dirty="0"/>
          </a:p>
        </p:txBody>
      </p:sp>
    </p:spTree>
    <p:extLst>
      <p:ext uri="{BB962C8B-B14F-4D97-AF65-F5344CB8AC3E}">
        <p14:creationId xmlns:p14="http://schemas.microsoft.com/office/powerpoint/2010/main" val="3302658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COMERCIAL DE R. Ltda.</a:t>
            </a:r>
            <a:endParaRPr lang="es-ES" sz="3200" dirty="0">
              <a:solidFill>
                <a:srgbClr val="0070C0"/>
              </a:solidFill>
            </a:endParaRPr>
          </a:p>
        </p:txBody>
      </p:sp>
      <p:sp>
        <p:nvSpPr>
          <p:cNvPr id="3" name="Marcador de contenido 2">
            <a:extLst>
              <a:ext uri="{FF2B5EF4-FFF2-40B4-BE49-F238E27FC236}">
                <a16:creationId xmlns:a16="http://schemas.microsoft.com/office/drawing/2014/main" id="{867D9BB3-195C-B4AB-9E28-D1A52A96A1EB}"/>
              </a:ext>
            </a:extLst>
          </p:cNvPr>
          <p:cNvSpPr>
            <a:spLocks noGrp="1"/>
          </p:cNvSpPr>
          <p:nvPr>
            <p:ph idx="1"/>
          </p:nvPr>
        </p:nvSpPr>
        <p:spPr>
          <a:xfrm>
            <a:off x="2195178" y="552039"/>
            <a:ext cx="9357096" cy="5976664"/>
          </a:xfrm>
        </p:spPr>
        <p:txBody>
          <a:bodyPr/>
          <a:lstStyle/>
          <a:p>
            <a:r>
              <a:rPr lang="es-PE" dirty="0"/>
              <a:t>Persona jurídica (ordenación de una persona y su capital) </a:t>
            </a:r>
          </a:p>
          <a:p>
            <a:r>
              <a:rPr lang="es-PE" dirty="0"/>
              <a:t>Con fin lucrativo, </a:t>
            </a:r>
          </a:p>
          <a:p>
            <a:r>
              <a:rPr lang="es-PE" dirty="0"/>
              <a:t>El capital está dividido en “participaciones” iguales, acumulables e indivisibles. </a:t>
            </a:r>
          </a:p>
          <a:p>
            <a:r>
              <a:rPr lang="es-PE" dirty="0"/>
              <a:t>Las participaciones no pueden incorporarse en títulos valores, </a:t>
            </a:r>
          </a:p>
          <a:p>
            <a:r>
              <a:rPr lang="es-PE" dirty="0"/>
              <a:t>Las participaciones no pueden denominarse acciones </a:t>
            </a:r>
          </a:p>
          <a:p>
            <a:r>
              <a:rPr lang="es-PE" dirty="0"/>
              <a:t>Los socios no pueden exceder de 20 y </a:t>
            </a:r>
          </a:p>
          <a:p>
            <a:r>
              <a:rPr lang="es-PE" dirty="0"/>
              <a:t>Los socios no responden personalmente por las obligaciones sociales, obligaciones de la empresa. </a:t>
            </a:r>
          </a:p>
          <a:p>
            <a:r>
              <a:rPr lang="es-PE" dirty="0"/>
              <a:t>Se separa los bienes, derechos y deberes de la empresa y de la persona, que son totalmente independientes. </a:t>
            </a:r>
          </a:p>
          <a:p>
            <a:r>
              <a:rPr lang="es-PE" dirty="0"/>
              <a:t>Su “capital social”, o patrimonio, lo constituyen las aportaciones de los socios. </a:t>
            </a:r>
          </a:p>
          <a:p>
            <a:r>
              <a:rPr lang="es-PE" dirty="0"/>
              <a:t>El capital debe estar pagado y depositado en una entidad bancaria o financiera a nombre de la sociedad. </a:t>
            </a:r>
          </a:p>
          <a:p>
            <a:r>
              <a:rPr lang="es-PE" dirty="0"/>
              <a:t>Es administrada por uno o más gerentes, que pueden ser socios o no.</a:t>
            </a:r>
          </a:p>
          <a:p>
            <a:r>
              <a:rPr lang="es-PE" dirty="0"/>
              <a:t>Las participaciones pueden ser también transmitidas por sucesión; </a:t>
            </a:r>
          </a:p>
          <a:p>
            <a:r>
              <a:rPr lang="es-PE" dirty="0"/>
              <a:t>Puede existir derecho preferente de adquisición de los socios. </a:t>
            </a:r>
          </a:p>
          <a:p>
            <a:r>
              <a:rPr lang="es-PE" dirty="0"/>
              <a:t>Las participaciones sociales pueden ser objeto de usufructo y prenda.</a:t>
            </a:r>
            <a:endParaRPr lang="es-ES_tradnl" dirty="0"/>
          </a:p>
        </p:txBody>
      </p:sp>
    </p:spTree>
    <p:extLst>
      <p:ext uri="{BB962C8B-B14F-4D97-AF65-F5344CB8AC3E}">
        <p14:creationId xmlns:p14="http://schemas.microsoft.com/office/powerpoint/2010/main" val="402849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COLECTIVA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636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t>
            </a:r>
            <a:r>
              <a:rPr lang="es-ES" sz="4400" b="1" dirty="0">
                <a:solidFill>
                  <a:srgbClr val="0070C0"/>
                </a:solidFill>
                <a:latin typeface="Berlin Sans FB" panose="020E0602020502020306" pitchFamily="34" charset="0"/>
              </a:rPr>
              <a:t>COLECTIVA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523220"/>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a:t>
            </a:r>
            <a:endParaRPr lang="es-PE" sz="2000" dirty="0">
              <a:solidFill>
                <a:prstClr val="black"/>
              </a:solidFill>
              <a:latin typeface="Georgia"/>
            </a:endParaRPr>
          </a:p>
        </p:txBody>
      </p:sp>
    </p:spTree>
    <p:extLst>
      <p:ext uri="{BB962C8B-B14F-4D97-AF65-F5344CB8AC3E}">
        <p14:creationId xmlns:p14="http://schemas.microsoft.com/office/powerpoint/2010/main" val="1123093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COLECTIVA</a:t>
            </a:r>
            <a:endParaRPr lang="es-ES" sz="3200" dirty="0">
              <a:solidFill>
                <a:srgbClr val="0070C0"/>
              </a:solidFill>
            </a:endParaRPr>
          </a:p>
        </p:txBody>
      </p:sp>
      <p:sp>
        <p:nvSpPr>
          <p:cNvPr id="5" name="Marcador de contenido 2">
            <a:extLst>
              <a:ext uri="{FF2B5EF4-FFF2-40B4-BE49-F238E27FC236}">
                <a16:creationId xmlns:a16="http://schemas.microsoft.com/office/drawing/2014/main" id="{0C88AFA5-3E00-1592-2D21-86C4C78B27F9}"/>
              </a:ext>
            </a:extLst>
          </p:cNvPr>
          <p:cNvSpPr txBox="1">
            <a:spLocks/>
          </p:cNvSpPr>
          <p:nvPr/>
        </p:nvSpPr>
        <p:spPr bwMode="auto">
          <a:xfrm>
            <a:off x="1811524" y="1052736"/>
            <a:ext cx="8568952" cy="4104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PE" b="1" dirty="0"/>
              <a:t>3.- SOCIEDAD COLECTIVA</a:t>
            </a:r>
            <a:endParaRPr lang="es-ES_tradnl" dirty="0"/>
          </a:p>
          <a:p>
            <a:pPr defTabSz="914400"/>
            <a:r>
              <a:rPr lang="es-PE" dirty="0"/>
              <a:t>La Sociedad Colectiva es una persona jurídica de derecho privado, constituida ante los registros públicos, y cuyos socios responden “solidaria e ilimitadamente” por las obligaciones sociales, o de la empresa. La Sociedad Colectiva integra en su denominación el nombre de uno o todos los socios. Además la Sociedad Colectiva tiene un plazo fijo de duración, según el Art. 267° de la Ley General de Sociedades. Los acuerdos pueden ser por mayoría de votos computados por personas o por capitales. La administración estará a cargo a cada socio. Su capital social está conformado por “participaciones”. La transferencia de las participaciones debe tener el consentimiento de los otros socios.</a:t>
            </a:r>
            <a:endParaRPr lang="es-ES_tradnl" dirty="0"/>
          </a:p>
        </p:txBody>
      </p:sp>
    </p:spTree>
    <p:extLst>
      <p:ext uri="{BB962C8B-B14F-4D97-AF65-F5344CB8AC3E}">
        <p14:creationId xmlns:p14="http://schemas.microsoft.com/office/powerpoint/2010/main" val="3753382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COLECTIVA</a:t>
            </a:r>
            <a:endParaRPr lang="es-ES" sz="3200" dirty="0">
              <a:solidFill>
                <a:srgbClr val="0070C0"/>
              </a:solidFill>
            </a:endParaRPr>
          </a:p>
        </p:txBody>
      </p:sp>
      <p:sp>
        <p:nvSpPr>
          <p:cNvPr id="5" name="Marcador de contenido 2">
            <a:extLst>
              <a:ext uri="{FF2B5EF4-FFF2-40B4-BE49-F238E27FC236}">
                <a16:creationId xmlns:a16="http://schemas.microsoft.com/office/drawing/2014/main" id="{0C88AFA5-3E00-1592-2D21-86C4C78B27F9}"/>
              </a:ext>
            </a:extLst>
          </p:cNvPr>
          <p:cNvSpPr txBox="1">
            <a:spLocks/>
          </p:cNvSpPr>
          <p:nvPr/>
        </p:nvSpPr>
        <p:spPr bwMode="auto">
          <a:xfrm>
            <a:off x="1811524" y="1052736"/>
            <a:ext cx="8568952" cy="4104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PE" dirty="0"/>
              <a:t>Persona jurídica de derecho privado, </a:t>
            </a:r>
          </a:p>
          <a:p>
            <a:pPr defTabSz="914400"/>
            <a:r>
              <a:rPr lang="es-PE" dirty="0"/>
              <a:t>Constituida ante los registros públicos, </a:t>
            </a:r>
          </a:p>
          <a:p>
            <a:pPr defTabSz="914400"/>
            <a:r>
              <a:rPr lang="es-PE" dirty="0"/>
              <a:t>Los socios responden “solidaria e ilimitadamente” por las obligaciones sociales, o de la empresa. </a:t>
            </a:r>
          </a:p>
          <a:p>
            <a:pPr defTabSz="914400"/>
            <a:r>
              <a:rPr lang="es-PE" dirty="0"/>
              <a:t>Integra en su denominación el nombre de uno o todos los socios.</a:t>
            </a:r>
          </a:p>
          <a:p>
            <a:pPr defTabSz="914400"/>
            <a:r>
              <a:rPr lang="es-PE" dirty="0"/>
              <a:t>Tiene un plazo fijo de duración, según el Art. 267 LGS</a:t>
            </a:r>
          </a:p>
          <a:p>
            <a:pPr defTabSz="914400"/>
            <a:r>
              <a:rPr lang="es-PE" dirty="0"/>
              <a:t>Los acuerdos pueden ser por mayoría de votos computados por personas o por capitales. </a:t>
            </a:r>
          </a:p>
          <a:p>
            <a:pPr defTabSz="914400"/>
            <a:r>
              <a:rPr lang="es-PE" dirty="0"/>
              <a:t>La administración estará a cargo a cada socio. </a:t>
            </a:r>
          </a:p>
          <a:p>
            <a:pPr defTabSz="914400"/>
            <a:r>
              <a:rPr lang="es-PE" dirty="0"/>
              <a:t>Su capital social está conformado por “participaciones”. </a:t>
            </a:r>
          </a:p>
          <a:p>
            <a:pPr defTabSz="914400"/>
            <a:r>
              <a:rPr lang="es-PE"/>
              <a:t>La </a:t>
            </a:r>
            <a:r>
              <a:rPr lang="es-PE" dirty="0"/>
              <a:t>transferencia de las participaciones debe tener el consentimiento de los otros socios.</a:t>
            </a:r>
            <a:endParaRPr lang="es-ES_tradnl" dirty="0"/>
          </a:p>
        </p:txBody>
      </p:sp>
    </p:spTree>
    <p:extLst>
      <p:ext uri="{BB962C8B-B14F-4D97-AF65-F5344CB8AC3E}">
        <p14:creationId xmlns:p14="http://schemas.microsoft.com/office/powerpoint/2010/main" val="2756626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EN COMANDITA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186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FORMAS SOCIETARIAS.-</a:t>
            </a:r>
            <a:endParaRPr lang="es-ES" dirty="0">
              <a:solidFill>
                <a:srgbClr val="0070C0"/>
              </a:solidFill>
            </a:endParaRPr>
          </a:p>
        </p:txBody>
      </p:sp>
      <p:sp>
        <p:nvSpPr>
          <p:cNvPr id="20" name="CuadroTexto 19">
            <a:extLst>
              <a:ext uri="{FF2B5EF4-FFF2-40B4-BE49-F238E27FC236}">
                <a16:creationId xmlns:a16="http://schemas.microsoft.com/office/drawing/2014/main" id="{5E3AF4FF-0A9D-90F6-E4C1-914AE0460DA5}"/>
              </a:ext>
            </a:extLst>
          </p:cNvPr>
          <p:cNvSpPr txBox="1"/>
          <p:nvPr/>
        </p:nvSpPr>
        <p:spPr>
          <a:xfrm>
            <a:off x="405788" y="2492896"/>
            <a:ext cx="1440160"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Formas Societarias</a:t>
            </a:r>
          </a:p>
        </p:txBody>
      </p: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1845948" y="1844824"/>
            <a:ext cx="1009692" cy="10020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flipV="1">
            <a:off x="1845948" y="2420888"/>
            <a:ext cx="1009692" cy="4259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CD040C8E-52B9-8E93-BBEA-A38E2BB8F7B1}"/>
              </a:ext>
            </a:extLst>
          </p:cNvPr>
          <p:cNvSpPr txBox="1"/>
          <p:nvPr/>
        </p:nvSpPr>
        <p:spPr>
          <a:xfrm>
            <a:off x="2999655" y="1615732"/>
            <a:ext cx="7200801" cy="3170099"/>
          </a:xfrm>
          <a:prstGeom prst="rect">
            <a:avLst/>
          </a:prstGeom>
          <a:noFill/>
        </p:spPr>
        <p:txBody>
          <a:bodyPr wrap="square">
            <a:spAutoFit/>
          </a:bodyPr>
          <a:lstStyle/>
          <a:p>
            <a:pPr marL="457200" indent="-457200">
              <a:buFont typeface="+mj-lt"/>
              <a:buAutoNum type="arabicPeriod"/>
            </a:pPr>
            <a:r>
              <a:rPr lang="es-ES_tradnl" sz="2000" dirty="0">
                <a:latin typeface="Arial" panose="020B0604020202020204" pitchFamily="34" charset="0"/>
                <a:cs typeface="Arial" panose="020B0604020202020204" pitchFamily="34" charset="0"/>
              </a:rPr>
              <a:t>Las Sociedades Anónimas (Art. 50 y </a:t>
            </a:r>
            <a:r>
              <a:rPr lang="es-ES_tradnl" sz="2000" dirty="0" err="1">
                <a:latin typeface="Arial" panose="020B0604020202020204" pitchFamily="34" charset="0"/>
                <a:cs typeface="Arial" panose="020B0604020202020204" pitchFamily="34" charset="0"/>
              </a:rPr>
              <a:t>sgtes</a:t>
            </a:r>
            <a:r>
              <a:rPr lang="es-ES_tradnl" sz="2000" dirty="0">
                <a:latin typeface="Arial" panose="020B0604020202020204" pitchFamily="34" charset="0"/>
                <a:cs typeface="Arial" panose="020B0604020202020204" pitchFamily="34" charset="0"/>
              </a:rPr>
              <a:t>. de la LGS)</a:t>
            </a:r>
          </a:p>
          <a:p>
            <a:pPr marL="457200" indent="-457200">
              <a:buFont typeface="+mj-lt"/>
              <a:buAutoNum type="arabicPeriod"/>
            </a:pPr>
            <a:endParaRPr lang="es-ES_tradnl" sz="2000" dirty="0">
              <a:latin typeface="Arial" panose="020B0604020202020204" pitchFamily="34" charset="0"/>
              <a:cs typeface="Arial" panose="020B0604020202020204" pitchFamily="34" charset="0"/>
            </a:endParaRPr>
          </a:p>
          <a:p>
            <a:pPr marL="457200" indent="-457200">
              <a:buFont typeface="+mj-lt"/>
              <a:buAutoNum type="arabicPeriod"/>
            </a:pPr>
            <a:r>
              <a:rPr lang="es-ES_tradnl" sz="2000" dirty="0">
                <a:latin typeface="Arial" panose="020B0604020202020204" pitchFamily="34" charset="0"/>
                <a:cs typeface="Arial" panose="020B0604020202020204" pitchFamily="34" charset="0"/>
              </a:rPr>
              <a:t>Las Sociedades Colectivas (Arts. 265 y </a:t>
            </a:r>
            <a:r>
              <a:rPr lang="es-ES_tradnl" sz="2000" dirty="0" err="1">
                <a:latin typeface="Arial" panose="020B0604020202020204" pitchFamily="34" charset="0"/>
                <a:cs typeface="Arial" panose="020B0604020202020204" pitchFamily="34" charset="0"/>
              </a:rPr>
              <a:t>sgtes</a:t>
            </a:r>
            <a:r>
              <a:rPr lang="es-ES_tradnl" sz="2000" dirty="0">
                <a:latin typeface="Arial" panose="020B0604020202020204" pitchFamily="34" charset="0"/>
                <a:cs typeface="Arial" panose="020B0604020202020204" pitchFamily="34" charset="0"/>
              </a:rPr>
              <a:t>. de la LGS)</a:t>
            </a:r>
          </a:p>
          <a:p>
            <a:pPr marL="457200" indent="-457200">
              <a:buFont typeface="+mj-lt"/>
              <a:buAutoNum type="arabicPeriod"/>
            </a:pPr>
            <a:endParaRPr lang="es-ES_tradnl" sz="2000" dirty="0">
              <a:latin typeface="Arial" panose="020B0604020202020204" pitchFamily="34" charset="0"/>
              <a:cs typeface="Arial" panose="020B0604020202020204" pitchFamily="34" charset="0"/>
            </a:endParaRPr>
          </a:p>
          <a:p>
            <a:pPr marL="457200" indent="-457200">
              <a:buFont typeface="+mj-lt"/>
              <a:buAutoNum type="arabicPeriod"/>
            </a:pPr>
            <a:r>
              <a:rPr lang="es-ES_tradnl" sz="2000" dirty="0">
                <a:latin typeface="Arial" panose="020B0604020202020204" pitchFamily="34" charset="0"/>
                <a:cs typeface="Arial" panose="020B0604020202020204" pitchFamily="34" charset="0"/>
              </a:rPr>
              <a:t>Las Sociedades en Comandita (Arts. 278 y ss. de la LGS)</a:t>
            </a:r>
          </a:p>
          <a:p>
            <a:pPr marL="457200" indent="-457200">
              <a:buFont typeface="+mj-lt"/>
              <a:buAutoNum type="arabicPeriod"/>
            </a:pPr>
            <a:endParaRPr lang="es-ES_tradnl" sz="2000" dirty="0">
              <a:latin typeface="Arial" panose="020B0604020202020204" pitchFamily="34" charset="0"/>
              <a:cs typeface="Arial" panose="020B0604020202020204" pitchFamily="34" charset="0"/>
            </a:endParaRPr>
          </a:p>
          <a:p>
            <a:pPr marL="457200" indent="-457200">
              <a:buFont typeface="+mj-lt"/>
              <a:buAutoNum type="arabicPeriod"/>
            </a:pPr>
            <a:r>
              <a:rPr lang="es-ES_tradnl" sz="2000" dirty="0">
                <a:latin typeface="Arial" panose="020B0604020202020204" pitchFamily="34" charset="0"/>
                <a:cs typeface="Arial" panose="020B0604020202020204" pitchFamily="34" charset="0"/>
              </a:rPr>
              <a:t>La Sociedad de Responsabilidad Limitada (-Arts. 283 y </a:t>
            </a:r>
            <a:r>
              <a:rPr lang="es-ES_tradnl" sz="2000" dirty="0" err="1">
                <a:latin typeface="Arial" panose="020B0604020202020204" pitchFamily="34" charset="0"/>
                <a:cs typeface="Arial" panose="020B0604020202020204" pitchFamily="34" charset="0"/>
              </a:rPr>
              <a:t>sgtes</a:t>
            </a:r>
            <a:r>
              <a:rPr lang="es-ES_tradnl" sz="2000" dirty="0">
                <a:latin typeface="Arial" panose="020B0604020202020204" pitchFamily="34" charset="0"/>
                <a:cs typeface="Arial" panose="020B0604020202020204" pitchFamily="34" charset="0"/>
              </a:rPr>
              <a:t>. de la LGS)</a:t>
            </a:r>
          </a:p>
          <a:p>
            <a:pPr marL="457200" indent="-457200">
              <a:buFont typeface="+mj-lt"/>
              <a:buAutoNum type="arabicPeriod"/>
            </a:pPr>
            <a:endParaRPr lang="es-ES_tradnl" sz="2000" dirty="0">
              <a:latin typeface="Arial" panose="020B0604020202020204" pitchFamily="34" charset="0"/>
              <a:cs typeface="Arial" panose="020B0604020202020204" pitchFamily="34" charset="0"/>
            </a:endParaRPr>
          </a:p>
          <a:p>
            <a:pPr marL="457200" indent="-457200">
              <a:buFont typeface="+mj-lt"/>
              <a:buAutoNum type="arabicPeriod"/>
            </a:pPr>
            <a:r>
              <a:rPr lang="es-ES_tradnl" sz="2000" dirty="0">
                <a:latin typeface="Arial" panose="020B0604020202020204" pitchFamily="34" charset="0"/>
                <a:cs typeface="Arial" panose="020B0604020202020204" pitchFamily="34" charset="0"/>
              </a:rPr>
              <a:t>Las Sociedades Civiles (Arts. 295 y </a:t>
            </a:r>
            <a:r>
              <a:rPr lang="es-ES_tradnl" sz="2000" dirty="0" err="1">
                <a:latin typeface="Arial" panose="020B0604020202020204" pitchFamily="34" charset="0"/>
                <a:cs typeface="Arial" panose="020B0604020202020204" pitchFamily="34" charset="0"/>
              </a:rPr>
              <a:t>sgtes</a:t>
            </a:r>
            <a:r>
              <a:rPr lang="es-ES_tradnl" sz="2000" dirty="0">
                <a:latin typeface="Arial" panose="020B0604020202020204" pitchFamily="34" charset="0"/>
                <a:cs typeface="Arial" panose="020B0604020202020204" pitchFamily="34" charset="0"/>
              </a:rPr>
              <a:t>. de la LGS)</a:t>
            </a:r>
            <a:endParaRPr lang="es-ES_tradnl" dirty="0"/>
          </a:p>
        </p:txBody>
      </p:sp>
      <p:cxnSp>
        <p:nvCxnSpPr>
          <p:cNvPr id="29" name="Conector recto de flecha 28">
            <a:extLst>
              <a:ext uri="{FF2B5EF4-FFF2-40B4-BE49-F238E27FC236}">
                <a16:creationId xmlns:a16="http://schemas.microsoft.com/office/drawing/2014/main" id="{5ABD1BE3-705C-53F7-67E9-4A98B5D7120C}"/>
              </a:ext>
            </a:extLst>
          </p:cNvPr>
          <p:cNvCxnSpPr>
            <a:cxnSpLocks/>
            <a:stCxn id="20" idx="3"/>
          </p:cNvCxnSpPr>
          <p:nvPr/>
        </p:nvCxnSpPr>
        <p:spPr>
          <a:xfrm>
            <a:off x="1845948" y="2846839"/>
            <a:ext cx="1001307" cy="7981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93152A15-4B9F-71AB-6BE1-275F952DB273}"/>
              </a:ext>
            </a:extLst>
          </p:cNvPr>
          <p:cNvCxnSpPr>
            <a:cxnSpLocks/>
            <a:stCxn id="20" idx="3"/>
          </p:cNvCxnSpPr>
          <p:nvPr/>
        </p:nvCxnSpPr>
        <p:spPr>
          <a:xfrm>
            <a:off x="1845948" y="2846839"/>
            <a:ext cx="1001307" cy="152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9421BAB7-196E-F697-7D53-9F036A72965A}"/>
              </a:ext>
            </a:extLst>
          </p:cNvPr>
          <p:cNvCxnSpPr>
            <a:cxnSpLocks/>
            <a:stCxn id="20" idx="3"/>
          </p:cNvCxnSpPr>
          <p:nvPr/>
        </p:nvCxnSpPr>
        <p:spPr>
          <a:xfrm>
            <a:off x="1845948" y="2846839"/>
            <a:ext cx="1001307" cy="16622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50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t>
            </a:r>
            <a:r>
              <a:rPr lang="es-ES" sz="4400" b="1" dirty="0">
                <a:solidFill>
                  <a:srgbClr val="0070C0"/>
                </a:solidFill>
                <a:latin typeface="Berlin Sans FB" panose="020E0602020502020306" pitchFamily="34" charset="0"/>
              </a:rPr>
              <a:t>EN COMANDITA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523220"/>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a:t>
            </a:r>
            <a:endParaRPr lang="es-PE" sz="2000" dirty="0">
              <a:solidFill>
                <a:prstClr val="black"/>
              </a:solidFill>
              <a:latin typeface="Georgia"/>
            </a:endParaRPr>
          </a:p>
        </p:txBody>
      </p:sp>
    </p:spTree>
    <p:extLst>
      <p:ext uri="{BB962C8B-B14F-4D97-AF65-F5344CB8AC3E}">
        <p14:creationId xmlns:p14="http://schemas.microsoft.com/office/powerpoint/2010/main" val="3276278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EN COMANDITA.-</a:t>
            </a:r>
            <a:endParaRPr lang="es-ES" sz="3200" dirty="0">
              <a:solidFill>
                <a:srgbClr val="0070C0"/>
              </a:solidFill>
            </a:endParaRPr>
          </a:p>
        </p:txBody>
      </p:sp>
      <p:sp>
        <p:nvSpPr>
          <p:cNvPr id="3" name="Marcador de contenido 2">
            <a:extLst>
              <a:ext uri="{FF2B5EF4-FFF2-40B4-BE49-F238E27FC236}">
                <a16:creationId xmlns:a16="http://schemas.microsoft.com/office/drawing/2014/main" id="{B5968A5E-89CF-FB31-5981-EB2C4BBE8B6D}"/>
              </a:ext>
            </a:extLst>
          </p:cNvPr>
          <p:cNvSpPr>
            <a:spLocks noGrp="1"/>
          </p:cNvSpPr>
          <p:nvPr>
            <p:ph idx="1"/>
          </p:nvPr>
        </p:nvSpPr>
        <p:spPr>
          <a:xfrm>
            <a:off x="1631504" y="1196752"/>
            <a:ext cx="8568952" cy="3384376"/>
          </a:xfrm>
        </p:spPr>
        <p:txBody>
          <a:bodyPr/>
          <a:lstStyle/>
          <a:p>
            <a:r>
              <a:rPr lang="es-PE" b="1" dirty="0"/>
              <a:t>4.- SOCIEDAD EN COMANDITA</a:t>
            </a:r>
            <a:endParaRPr lang="es-ES_tradnl" dirty="0"/>
          </a:p>
          <a:p>
            <a:r>
              <a:rPr lang="es-PE" dirty="0"/>
              <a:t>Las Sociedades en Comandita son personas jurídicas de derecho privado, conformadas por socios colectivos y socios comanditarios; en donde los socios colectivos “responden solidaria e ilimitadamente” por las obligaciones sociales (Art. 278° Ley General de Sociedades), mientras que los socios comanditarios responden sólo hasta la parte del capital que se hayan comprometido a aportar. La sociedad en comandita puede ser simple (el capital social está representado en participaciones) o por acciones (el capital social está constituido en acciones).</a:t>
            </a:r>
            <a:endParaRPr lang="es-ES_tradnl" dirty="0"/>
          </a:p>
        </p:txBody>
      </p:sp>
    </p:spTree>
    <p:extLst>
      <p:ext uri="{BB962C8B-B14F-4D97-AF65-F5344CB8AC3E}">
        <p14:creationId xmlns:p14="http://schemas.microsoft.com/office/powerpoint/2010/main" val="1934980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EN COMANDITA.-</a:t>
            </a:r>
            <a:endParaRPr lang="es-ES" sz="3200" dirty="0">
              <a:solidFill>
                <a:srgbClr val="0070C0"/>
              </a:solidFill>
            </a:endParaRPr>
          </a:p>
        </p:txBody>
      </p:sp>
      <p:sp>
        <p:nvSpPr>
          <p:cNvPr id="3" name="Marcador de contenido 2">
            <a:extLst>
              <a:ext uri="{FF2B5EF4-FFF2-40B4-BE49-F238E27FC236}">
                <a16:creationId xmlns:a16="http://schemas.microsoft.com/office/drawing/2014/main" id="{B5968A5E-89CF-FB31-5981-EB2C4BBE8B6D}"/>
              </a:ext>
            </a:extLst>
          </p:cNvPr>
          <p:cNvSpPr>
            <a:spLocks noGrp="1"/>
          </p:cNvSpPr>
          <p:nvPr>
            <p:ph idx="1"/>
          </p:nvPr>
        </p:nvSpPr>
        <p:spPr>
          <a:xfrm>
            <a:off x="1631504" y="1196752"/>
            <a:ext cx="8568952" cy="4536504"/>
          </a:xfrm>
        </p:spPr>
        <p:txBody>
          <a:bodyPr/>
          <a:lstStyle/>
          <a:p>
            <a:r>
              <a:rPr lang="es-PE" b="1" dirty="0"/>
              <a:t>4.- SOCIEDAD EN COMANDITA</a:t>
            </a:r>
            <a:endParaRPr lang="es-ES_tradnl" dirty="0"/>
          </a:p>
          <a:p>
            <a:r>
              <a:rPr lang="es-PE" dirty="0"/>
              <a:t>Las Sociedades en Comandita son personas jurídicas de derecho privado, </a:t>
            </a:r>
          </a:p>
          <a:p>
            <a:r>
              <a:rPr lang="es-PE" dirty="0"/>
              <a:t>conformadas por socios colectivos y socios comanditarios; </a:t>
            </a:r>
          </a:p>
          <a:p>
            <a:r>
              <a:rPr lang="es-PE" dirty="0"/>
              <a:t>Los socios colectivos “responden solidaria e ilimitadamente” por las obligaciones sociales </a:t>
            </a:r>
          </a:p>
          <a:p>
            <a:r>
              <a:rPr lang="es-PE" dirty="0"/>
              <a:t>Los socios comanditarios responden sólo hasta la parte del capital que se hayan comprometido a aportar. </a:t>
            </a:r>
          </a:p>
          <a:p>
            <a:r>
              <a:rPr lang="es-PE" dirty="0"/>
              <a:t>La sociedad en comandita puede ser simple (el capital social está representado en participaciones) o </a:t>
            </a:r>
          </a:p>
          <a:p>
            <a:r>
              <a:rPr lang="es-PE" dirty="0"/>
              <a:t>La sociedad en comandita también puede ser por acciones (el capital social está constituido en acciones).</a:t>
            </a:r>
            <a:endParaRPr lang="es-ES_tradnl" dirty="0"/>
          </a:p>
        </p:txBody>
      </p:sp>
    </p:spTree>
    <p:extLst>
      <p:ext uri="{BB962C8B-B14F-4D97-AF65-F5344CB8AC3E}">
        <p14:creationId xmlns:p14="http://schemas.microsoft.com/office/powerpoint/2010/main" val="2082135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CIVIL</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662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CIVIL.- </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1847528" y="1052736"/>
            <a:ext cx="8568952" cy="5377086"/>
          </a:xfrm>
        </p:spPr>
        <p:txBody>
          <a:bodyPr/>
          <a:lstStyle/>
          <a:p>
            <a:r>
              <a:rPr lang="es-PE" b="1" dirty="0"/>
              <a:t>5. SOCIEDAD CIVIL</a:t>
            </a:r>
            <a:endParaRPr lang="es-ES_tradnl" dirty="0"/>
          </a:p>
          <a:p>
            <a:r>
              <a:rPr lang="es-PE" dirty="0"/>
              <a:t>La Sociedad Civil es una persona jurídica de derecho privado, constituida para un fin común económico, a través del “ejercicio personal de una profesión, oficio, pericia, práctica u otro tipo de actividades personales por alguno, algunos o todos los socios” (Art. 295° de la Ley General de Sociedades); puede ser Ordinaria o de responsabilidad limitada. Si es Ordinaria, los socios responden personalmente y subsidiariamente por las obligaciones de la empresa. En las sociedades civiles de responsabilidad limitada no responden personalmente por las deudas de la empresa o sociedad. Su capital está constituido por “participaciones” que no pueden ser incorporados en títulos valores ni denominarse acciones, La administración es encargada a uno o varios socios. La Junta de socios es el órgano supremo de la sociedad. </a:t>
            </a:r>
            <a:endParaRPr lang="es-ES_tradnl" dirty="0"/>
          </a:p>
          <a:p>
            <a:r>
              <a:rPr lang="es-PE" dirty="0"/>
              <a:t> </a:t>
            </a:r>
            <a:endParaRPr lang="es-ES_tradnl" dirty="0"/>
          </a:p>
          <a:p>
            <a:endParaRPr lang="es-ES_tradnl" dirty="0"/>
          </a:p>
        </p:txBody>
      </p:sp>
    </p:spTree>
    <p:extLst>
      <p:ext uri="{BB962C8B-B14F-4D97-AF65-F5344CB8AC3E}">
        <p14:creationId xmlns:p14="http://schemas.microsoft.com/office/powerpoint/2010/main" val="1818281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CIVIL.- </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1599928" y="692696"/>
            <a:ext cx="8568952" cy="5377086"/>
          </a:xfrm>
        </p:spPr>
        <p:txBody>
          <a:bodyPr/>
          <a:lstStyle/>
          <a:p>
            <a:r>
              <a:rPr lang="es-PE" b="1" dirty="0"/>
              <a:t>5. SOCIEDAD CIVIL</a:t>
            </a:r>
            <a:endParaRPr lang="es-ES_tradnl" dirty="0"/>
          </a:p>
          <a:p>
            <a:r>
              <a:rPr lang="es-PE" dirty="0"/>
              <a:t>La Sociedad Civil es una persona jurídica de derecho privado,</a:t>
            </a:r>
          </a:p>
          <a:p>
            <a:r>
              <a:rPr lang="es-PE" dirty="0"/>
              <a:t>constituida para un fin común económico, </a:t>
            </a:r>
          </a:p>
          <a:p>
            <a:r>
              <a:rPr lang="es-PE" dirty="0"/>
              <a:t>a través del “ejercicio personal de una profesión, oficio, pericia, práctica u otro tipo de actividades personales por alguno, algunos o todos los socios” </a:t>
            </a:r>
          </a:p>
          <a:p>
            <a:r>
              <a:rPr lang="es-PE" dirty="0"/>
              <a:t>puede ser Ordinaria o de responsabilidad limitada. </a:t>
            </a:r>
          </a:p>
          <a:p>
            <a:r>
              <a:rPr lang="es-PE" dirty="0"/>
              <a:t>Si es Ordinaria, los socios responden personalmente y subsidiariamente por las obligaciones de la empresa. </a:t>
            </a:r>
          </a:p>
          <a:p>
            <a:r>
              <a:rPr lang="es-PE" dirty="0"/>
              <a:t>En las sociedades civiles de responsabilidad limitada no responden personalmente por las deudas de la empresa o sociedad. </a:t>
            </a:r>
          </a:p>
          <a:p>
            <a:r>
              <a:rPr lang="es-PE" dirty="0"/>
              <a:t>Su capital está constituido por “participaciones” que no pueden ser incorporados en títulos valores ni denominarse acciones, </a:t>
            </a:r>
          </a:p>
          <a:p>
            <a:r>
              <a:rPr lang="es-PE" dirty="0"/>
              <a:t>La administración es encargada a uno o varios socios. </a:t>
            </a:r>
          </a:p>
          <a:p>
            <a:r>
              <a:rPr lang="es-PE" dirty="0"/>
              <a:t>La Junta de socios es el órgano supremo de la sociedad. </a:t>
            </a:r>
            <a:endParaRPr lang="es-ES_tradnl" dirty="0"/>
          </a:p>
          <a:p>
            <a:r>
              <a:rPr lang="es-PE" dirty="0"/>
              <a:t> </a:t>
            </a:r>
            <a:endParaRPr lang="es-ES_tradnl" dirty="0"/>
          </a:p>
          <a:p>
            <a:endParaRPr lang="es-ES_tradnl" dirty="0"/>
          </a:p>
        </p:txBody>
      </p:sp>
    </p:spTree>
    <p:extLst>
      <p:ext uri="{BB962C8B-B14F-4D97-AF65-F5344CB8AC3E}">
        <p14:creationId xmlns:p14="http://schemas.microsoft.com/office/powerpoint/2010/main" val="2073610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11349820"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11349819" y="0"/>
            <a:ext cx="9445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3021701" y="144634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LAS SOCIEDADES EN LA LGS</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829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056440" y="0"/>
            <a:ext cx="21355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23048" y="2958387"/>
            <a:ext cx="7128792" cy="1737346"/>
          </a:xfrm>
        </p:spPr>
        <p:txBody>
          <a:bodyPr/>
          <a:lstStyle/>
          <a:p>
            <a:r>
              <a:rPr lang="es-PE" sz="2400" dirty="0"/>
              <a:t>Agrupación de personas  (Naturales o Jurídicas)</a:t>
            </a:r>
          </a:p>
          <a:p>
            <a:r>
              <a:rPr lang="es-PE" sz="2400" dirty="0"/>
              <a:t>Convenio de partes (Pacto social)</a:t>
            </a:r>
          </a:p>
          <a:p>
            <a:r>
              <a:rPr lang="es-PE" sz="2400" dirty="0"/>
              <a:t>Aportes de bienes o servicios (Capital social)</a:t>
            </a:r>
          </a:p>
          <a:p>
            <a:r>
              <a:rPr lang="es-PE" sz="2400" dirty="0"/>
              <a:t>Ejercicio común de actividades económicas </a:t>
            </a:r>
          </a:p>
          <a:p>
            <a:r>
              <a:rPr lang="es-PE" dirty="0"/>
              <a:t>(Art. 1 LGS)</a:t>
            </a:r>
            <a:endParaRPr lang="es-ES_tradnl" dirty="0"/>
          </a:p>
        </p:txBody>
      </p:sp>
      <p:sp>
        <p:nvSpPr>
          <p:cNvPr id="5" name="CuadroTexto 4">
            <a:extLst>
              <a:ext uri="{FF2B5EF4-FFF2-40B4-BE49-F238E27FC236}">
                <a16:creationId xmlns:a16="http://schemas.microsoft.com/office/drawing/2014/main" id="{101FA87A-E3ED-82D0-71F6-C93A803482C1}"/>
              </a:ext>
            </a:extLst>
          </p:cNvPr>
          <p:cNvSpPr txBox="1"/>
          <p:nvPr/>
        </p:nvSpPr>
        <p:spPr>
          <a:xfrm>
            <a:off x="4811125" y="692696"/>
            <a:ext cx="5533347" cy="1415772"/>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 La Sociedad</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Quienes constituyen la Sociedad convienen en aportar bienes o servicios para el ejercicio en común de actividades económicas.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954" y="3429000"/>
            <a:ext cx="1991544" cy="923330"/>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SOCIEDAD</a:t>
            </a: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ctr"/>
            <a:r>
              <a:rPr lang="es-PE" dirty="0">
                <a:solidFill>
                  <a:srgbClr val="000000"/>
                </a:solidFill>
                <a:latin typeface="Arial" panose="020B0604020202020204" pitchFamily="34" charset="0"/>
                <a:cs typeface="Times New Roman" panose="02020603050405020304" pitchFamily="18" charset="0"/>
              </a:rPr>
              <a:t>Empresarial (LGS)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243498" y="3140968"/>
            <a:ext cx="1379550" cy="749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C4511DB0-DF0A-92A0-75DF-843EB6DB36D8}"/>
              </a:ext>
            </a:extLst>
          </p:cNvPr>
          <p:cNvCxnSpPr>
            <a:cxnSpLocks/>
            <a:stCxn id="10" idx="3"/>
          </p:cNvCxnSpPr>
          <p:nvPr/>
        </p:nvCxnSpPr>
        <p:spPr>
          <a:xfrm flipV="1">
            <a:off x="2243498" y="3543399"/>
            <a:ext cx="1379550" cy="347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243498" y="3890665"/>
            <a:ext cx="1379550" cy="1143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6FED8693-8D41-EF41-2678-9964CF183FBB}"/>
              </a:ext>
            </a:extLst>
          </p:cNvPr>
          <p:cNvCxnSpPr>
            <a:cxnSpLocks/>
            <a:stCxn id="10" idx="3"/>
          </p:cNvCxnSpPr>
          <p:nvPr/>
        </p:nvCxnSpPr>
        <p:spPr>
          <a:xfrm>
            <a:off x="2243498" y="3890665"/>
            <a:ext cx="1379550" cy="461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432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23048" y="2958387"/>
            <a:ext cx="7128792" cy="1737346"/>
          </a:xfrm>
        </p:spPr>
        <p:txBody>
          <a:bodyPr/>
          <a:lstStyle/>
          <a:p>
            <a:r>
              <a:rPr lang="es-PE" dirty="0"/>
              <a:t>Adopción formas previstas (S.A, Soc. en comandita, Soc. Colectiva, Soc. Civil, Soc. Comercial de </a:t>
            </a:r>
            <a:r>
              <a:rPr lang="es-PE" dirty="0" err="1"/>
              <a:t>R.Ltda</a:t>
            </a:r>
            <a:r>
              <a:rPr lang="es-PE" dirty="0"/>
              <a:t>.</a:t>
            </a:r>
          </a:p>
          <a:p>
            <a:r>
              <a:rPr lang="es-PE" dirty="0"/>
              <a:t>Las sociedades de régimen especial, aplican supletoriamente la LGS</a:t>
            </a:r>
          </a:p>
          <a:p>
            <a:r>
              <a:rPr lang="es-PE" dirty="0"/>
              <a:t>La Comunidad de Bienes se regula por el Código Civil</a:t>
            </a:r>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954" y="3429000"/>
            <a:ext cx="1991544" cy="923330"/>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ÁMBITO DE APLICACIÓN DE LA LGS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243498" y="3140968"/>
            <a:ext cx="1379550" cy="749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C4511DB0-DF0A-92A0-75DF-843EB6DB36D8}"/>
              </a:ext>
            </a:extLst>
          </p:cNvPr>
          <p:cNvCxnSpPr>
            <a:cxnSpLocks/>
            <a:stCxn id="10" idx="3"/>
            <a:endCxn id="9" idx="1"/>
          </p:cNvCxnSpPr>
          <p:nvPr/>
        </p:nvCxnSpPr>
        <p:spPr>
          <a:xfrm flipV="1">
            <a:off x="2243498" y="3827060"/>
            <a:ext cx="1379550" cy="636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243498" y="3890665"/>
            <a:ext cx="1379550" cy="5926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5009D2B6-F224-CC98-B54C-D59D2125015D}"/>
              </a:ext>
            </a:extLst>
          </p:cNvPr>
          <p:cNvSpPr txBox="1"/>
          <p:nvPr/>
        </p:nvSpPr>
        <p:spPr>
          <a:xfrm>
            <a:off x="3225207" y="578536"/>
            <a:ext cx="8494561" cy="1969770"/>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2.- Ámbito de aplicación de la Ley</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Toda sociedad debe adoptar alguna de las formas previstas en esta ley. Las sociedades sujetas a un régimen legal especial son reguladas supletoriamente por las disposiciones de la presente ley.</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comunidad de bienes, en cualquiera de sus formas, se regula por las disposiciones pertinentes del Código Civil.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842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23048" y="2958389"/>
            <a:ext cx="2832992" cy="1165212"/>
          </a:xfrm>
        </p:spPr>
        <p:txBody>
          <a:bodyPr/>
          <a:lstStyle/>
          <a:p>
            <a:pPr algn="l"/>
            <a:r>
              <a:rPr lang="es-PE" dirty="0"/>
              <a:t>Simultáneamente, en un solo acto, por los fundadores</a:t>
            </a:r>
          </a:p>
          <a:p>
            <a:endParaRPr lang="es-PE" dirty="0"/>
          </a:p>
          <a:p>
            <a:endParaRPr lang="es-PE" dirty="0"/>
          </a:p>
          <a:p>
            <a:endParaRPr lang="es-PE" dirty="0"/>
          </a:p>
          <a:p>
            <a:endParaRPr lang="es-PE" dirty="0"/>
          </a:p>
          <a:p>
            <a:r>
              <a:rPr lang="es-PE" dirty="0"/>
              <a:t>En forma sucesiva, por oferta a terceros</a:t>
            </a:r>
          </a:p>
          <a:p>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954" y="3429000"/>
            <a:ext cx="2459670" cy="1200329"/>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MODALIDADES DE CONSTITUCIÓN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1624" y="3140968"/>
            <a:ext cx="911424" cy="888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C4511DB0-DF0A-92A0-75DF-843EB6DB36D8}"/>
              </a:ext>
            </a:extLst>
          </p:cNvPr>
          <p:cNvCxnSpPr>
            <a:cxnSpLocks/>
          </p:cNvCxnSpPr>
          <p:nvPr/>
        </p:nvCxnSpPr>
        <p:spPr>
          <a:xfrm flipV="1">
            <a:off x="6456040" y="5518404"/>
            <a:ext cx="1523200" cy="142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1624" y="4029165"/>
            <a:ext cx="911424" cy="1200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96E92BE7-E6EB-AD2C-9175-3DB57101F8C1}"/>
              </a:ext>
            </a:extLst>
          </p:cNvPr>
          <p:cNvSpPr txBox="1"/>
          <p:nvPr/>
        </p:nvSpPr>
        <p:spPr>
          <a:xfrm>
            <a:off x="3719736" y="487632"/>
            <a:ext cx="8164016" cy="2246769"/>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3.- Modalidades de Constitución</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anónima se constituye simultáneamente en un solo acto por los socios fundadores o en forma sucesiva mediante oferta a terceros contenida en el programa de fundación otorgado por los fundadores.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colectiva, las sociedades en comandita, la sociedad comercial de responsabilidad limitada y las sociedades civiles sólo pueden constituirse simultáneamente en un solo acto.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Marcador de contenido 2">
            <a:extLst>
              <a:ext uri="{FF2B5EF4-FFF2-40B4-BE49-F238E27FC236}">
                <a16:creationId xmlns:a16="http://schemas.microsoft.com/office/drawing/2014/main" id="{8A0BAEBA-A4F1-F240-9EDF-7457DDB4ABC6}"/>
              </a:ext>
            </a:extLst>
          </p:cNvPr>
          <p:cNvSpPr txBox="1">
            <a:spLocks/>
          </p:cNvSpPr>
          <p:nvPr/>
        </p:nvSpPr>
        <p:spPr bwMode="auto">
          <a:xfrm>
            <a:off x="7820162" y="2725396"/>
            <a:ext cx="3841104" cy="140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ES" dirty="0"/>
              <a:t>Sociedad colectiva</a:t>
            </a:r>
          </a:p>
          <a:p>
            <a:pPr defTabSz="914400"/>
            <a:r>
              <a:rPr lang="es-ES" dirty="0"/>
              <a:t>Sociedad en comandita</a:t>
            </a:r>
          </a:p>
          <a:p>
            <a:pPr defTabSz="914400"/>
            <a:r>
              <a:rPr lang="es-ES" dirty="0"/>
              <a:t>Sociedad comercial R. Ltda.</a:t>
            </a:r>
          </a:p>
          <a:p>
            <a:pPr defTabSz="914400"/>
            <a:r>
              <a:rPr lang="es-ES" dirty="0"/>
              <a:t>Sociedad Civil</a:t>
            </a:r>
            <a:endParaRPr lang="es-ES_tradnl" dirty="0"/>
          </a:p>
        </p:txBody>
      </p:sp>
      <p:sp>
        <p:nvSpPr>
          <p:cNvPr id="20" name="Marcador de contenido 2">
            <a:extLst>
              <a:ext uri="{FF2B5EF4-FFF2-40B4-BE49-F238E27FC236}">
                <a16:creationId xmlns:a16="http://schemas.microsoft.com/office/drawing/2014/main" id="{9AC67867-5790-1167-18BA-56DC29B18FD5}"/>
              </a:ext>
            </a:extLst>
          </p:cNvPr>
          <p:cNvSpPr txBox="1">
            <a:spLocks/>
          </p:cNvSpPr>
          <p:nvPr/>
        </p:nvSpPr>
        <p:spPr bwMode="auto">
          <a:xfrm>
            <a:off x="7979240" y="4990394"/>
            <a:ext cx="3002272" cy="52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ES" dirty="0"/>
              <a:t>Sociedad </a:t>
            </a:r>
            <a:r>
              <a:rPr lang="es-ES" dirty="0" err="1"/>
              <a:t>Anómina</a:t>
            </a:r>
            <a:endParaRPr lang="es-ES_tradnl" dirty="0"/>
          </a:p>
        </p:txBody>
      </p:sp>
      <p:cxnSp>
        <p:nvCxnSpPr>
          <p:cNvPr id="21" name="Conector recto de flecha 20">
            <a:extLst>
              <a:ext uri="{FF2B5EF4-FFF2-40B4-BE49-F238E27FC236}">
                <a16:creationId xmlns:a16="http://schemas.microsoft.com/office/drawing/2014/main" id="{52B1BEBF-0106-7C4F-9E48-15AF20591954}"/>
              </a:ext>
            </a:extLst>
          </p:cNvPr>
          <p:cNvCxnSpPr>
            <a:cxnSpLocks/>
            <a:stCxn id="9" idx="3"/>
          </p:cNvCxnSpPr>
          <p:nvPr/>
        </p:nvCxnSpPr>
        <p:spPr>
          <a:xfrm flipV="1">
            <a:off x="6456040" y="2958389"/>
            <a:ext cx="1364122" cy="5826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13511248-ED7F-7F77-5144-0B14A9824CD9}"/>
              </a:ext>
            </a:extLst>
          </p:cNvPr>
          <p:cNvCxnSpPr>
            <a:cxnSpLocks/>
            <a:stCxn id="9" idx="3"/>
          </p:cNvCxnSpPr>
          <p:nvPr/>
        </p:nvCxnSpPr>
        <p:spPr>
          <a:xfrm>
            <a:off x="6456040" y="3540995"/>
            <a:ext cx="1364122" cy="51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2BBD49B5-1CD0-A843-811B-16AC8B1A69D9}"/>
              </a:ext>
            </a:extLst>
          </p:cNvPr>
          <p:cNvCxnSpPr>
            <a:cxnSpLocks/>
            <a:stCxn id="9" idx="3"/>
          </p:cNvCxnSpPr>
          <p:nvPr/>
        </p:nvCxnSpPr>
        <p:spPr>
          <a:xfrm>
            <a:off x="6456040" y="3540995"/>
            <a:ext cx="1364122" cy="304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1B821A41-C1BD-C49C-ACFA-9EF67C45A0BA}"/>
              </a:ext>
            </a:extLst>
          </p:cNvPr>
          <p:cNvCxnSpPr>
            <a:cxnSpLocks/>
            <a:stCxn id="9" idx="3"/>
          </p:cNvCxnSpPr>
          <p:nvPr/>
        </p:nvCxnSpPr>
        <p:spPr>
          <a:xfrm flipV="1">
            <a:off x="6456040" y="3262411"/>
            <a:ext cx="1364122" cy="2785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29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FORMAS SOCIETARIAS.-</a:t>
            </a:r>
            <a:endParaRPr lang="es-ES" dirty="0">
              <a:solidFill>
                <a:srgbClr val="0070C0"/>
              </a:solidFill>
            </a:endParaRPr>
          </a:p>
        </p:txBody>
      </p:sp>
      <p:sp>
        <p:nvSpPr>
          <p:cNvPr id="20" name="CuadroTexto 19">
            <a:extLst>
              <a:ext uri="{FF2B5EF4-FFF2-40B4-BE49-F238E27FC236}">
                <a16:creationId xmlns:a16="http://schemas.microsoft.com/office/drawing/2014/main" id="{5E3AF4FF-0A9D-90F6-E4C1-914AE0460DA5}"/>
              </a:ext>
            </a:extLst>
          </p:cNvPr>
          <p:cNvSpPr txBox="1"/>
          <p:nvPr/>
        </p:nvSpPr>
        <p:spPr>
          <a:xfrm>
            <a:off x="171446" y="2609840"/>
            <a:ext cx="1440160" cy="707886"/>
          </a:xfrm>
          <a:prstGeom prst="rect">
            <a:avLst/>
          </a:prstGeom>
          <a:noFill/>
        </p:spPr>
        <p:txBody>
          <a:bodyPr wrap="square">
            <a:spAutoFit/>
          </a:bodyPr>
          <a:lstStyle/>
          <a:p>
            <a:pPr algn="r"/>
            <a:r>
              <a:rPr lang="es-PE" sz="2000" b="1" dirty="0">
                <a:effectLst/>
                <a:latin typeface="Calibri" panose="020F0502020204030204" pitchFamily="34" charset="0"/>
                <a:ea typeface="SimSun" panose="02010600030101010101" pitchFamily="2" charset="-122"/>
                <a:cs typeface="Times New Roman" panose="02020603050405020304" pitchFamily="18" charset="0"/>
              </a:rPr>
              <a:t>Formas Societarias</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2423592" y="1316898"/>
            <a:ext cx="2379812" cy="3785652"/>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SOCIEDADES DE PERSONAS o Sociedades civiles</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SOCIEDADES DE CAPITALES o Mercantiles</a:t>
            </a: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1611606" y="1636608"/>
            <a:ext cx="739978" cy="13271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a:off x="1611606" y="2963783"/>
            <a:ext cx="739978" cy="13271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5CFE452D-1909-1007-20E2-8180216A45FD}"/>
              </a:ext>
            </a:extLst>
          </p:cNvPr>
          <p:cNvSpPr txBox="1"/>
          <p:nvPr/>
        </p:nvSpPr>
        <p:spPr>
          <a:xfrm>
            <a:off x="6335470" y="460775"/>
            <a:ext cx="3185939" cy="2246769"/>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Sociedades Colectiva</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 Civil</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 comanditaria simple</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14" name="Conector recto de flecha 13">
            <a:extLst>
              <a:ext uri="{FF2B5EF4-FFF2-40B4-BE49-F238E27FC236}">
                <a16:creationId xmlns:a16="http://schemas.microsoft.com/office/drawing/2014/main" id="{3EA86974-2711-75C3-E58D-8C6A414D8E39}"/>
              </a:ext>
            </a:extLst>
          </p:cNvPr>
          <p:cNvCxnSpPr>
            <a:cxnSpLocks/>
          </p:cNvCxnSpPr>
          <p:nvPr/>
        </p:nvCxnSpPr>
        <p:spPr>
          <a:xfrm flipV="1">
            <a:off x="4803404" y="692696"/>
            <a:ext cx="1444996" cy="10801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BD3AA1DB-54F0-85BA-0E07-369DE56DD115}"/>
              </a:ext>
            </a:extLst>
          </p:cNvPr>
          <p:cNvSpPr txBox="1"/>
          <p:nvPr/>
        </p:nvSpPr>
        <p:spPr>
          <a:xfrm>
            <a:off x="6335470" y="3563667"/>
            <a:ext cx="3053002" cy="2862322"/>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Sociedades Anónimas</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 Comercial de R. Ltda.</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Sociedades Comanditarias por acciones</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31" name="Conector recto de flecha 30">
            <a:extLst>
              <a:ext uri="{FF2B5EF4-FFF2-40B4-BE49-F238E27FC236}">
                <a16:creationId xmlns:a16="http://schemas.microsoft.com/office/drawing/2014/main" id="{7D145B8A-E4AA-68C7-AACA-59B03436D43B}"/>
              </a:ext>
            </a:extLst>
          </p:cNvPr>
          <p:cNvCxnSpPr>
            <a:cxnSpLocks/>
          </p:cNvCxnSpPr>
          <p:nvPr/>
        </p:nvCxnSpPr>
        <p:spPr>
          <a:xfrm flipV="1">
            <a:off x="4803404" y="1316898"/>
            <a:ext cx="1349690" cy="4559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E6CB8227-23BB-412A-9427-5F1AB9395CBE}"/>
              </a:ext>
            </a:extLst>
          </p:cNvPr>
          <p:cNvCxnSpPr>
            <a:cxnSpLocks/>
          </p:cNvCxnSpPr>
          <p:nvPr/>
        </p:nvCxnSpPr>
        <p:spPr>
          <a:xfrm>
            <a:off x="4803404" y="1772816"/>
            <a:ext cx="1349690" cy="1440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9CF7D17B-2A52-9654-5204-277DBAB84591}"/>
              </a:ext>
            </a:extLst>
          </p:cNvPr>
          <p:cNvCxnSpPr>
            <a:cxnSpLocks/>
          </p:cNvCxnSpPr>
          <p:nvPr/>
        </p:nvCxnSpPr>
        <p:spPr>
          <a:xfrm flipV="1">
            <a:off x="4649670" y="3789040"/>
            <a:ext cx="1444996" cy="7734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42E2A83C-CEE1-3E86-C18D-90F7B45CD8B2}"/>
              </a:ext>
            </a:extLst>
          </p:cNvPr>
          <p:cNvCxnSpPr>
            <a:cxnSpLocks/>
          </p:cNvCxnSpPr>
          <p:nvPr/>
        </p:nvCxnSpPr>
        <p:spPr>
          <a:xfrm flipV="1">
            <a:off x="4649670" y="4433542"/>
            <a:ext cx="1444996" cy="1289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97A0AC9F-DB25-BAEE-D922-ABE7052EE73F}"/>
              </a:ext>
            </a:extLst>
          </p:cNvPr>
          <p:cNvCxnSpPr>
            <a:cxnSpLocks/>
          </p:cNvCxnSpPr>
          <p:nvPr/>
        </p:nvCxnSpPr>
        <p:spPr>
          <a:xfrm>
            <a:off x="4649670" y="4562490"/>
            <a:ext cx="1444996" cy="7380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24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23048" y="2958388"/>
            <a:ext cx="7873552" cy="3023557"/>
          </a:xfrm>
        </p:spPr>
        <p:txBody>
          <a:bodyPr/>
          <a:lstStyle/>
          <a:p>
            <a:pPr algn="l"/>
            <a:r>
              <a:rPr lang="es-PE" dirty="0"/>
              <a:t>Mínimo de socios de una sociedad empresarial: 2</a:t>
            </a:r>
          </a:p>
          <a:p>
            <a:pPr algn="l"/>
            <a:r>
              <a:rPr lang="es-PE" dirty="0"/>
              <a:t>Los socios pueden ser personas naturales o jurídicas</a:t>
            </a:r>
          </a:p>
          <a:p>
            <a:pPr algn="l"/>
            <a:r>
              <a:rPr lang="es-PE" dirty="0"/>
              <a:t>A pérdida de la pluralidad de socios, se tiene 6 meses para regularizarla</a:t>
            </a:r>
          </a:p>
          <a:p>
            <a:pPr algn="l"/>
            <a:r>
              <a:rPr lang="es-PE" dirty="0"/>
              <a:t>Si después de 6 meses no se pluraliza la sociedad empresarial se disuelve de pleno derecho</a:t>
            </a:r>
          </a:p>
          <a:p>
            <a:pPr algn="l"/>
            <a:r>
              <a:rPr lang="es-PE" dirty="0"/>
              <a:t>No es exigible pluralidad de socios si el único socio es el Estado</a:t>
            </a:r>
          </a:p>
          <a:p>
            <a:pPr algn="l"/>
            <a:r>
              <a:rPr lang="es-PE" dirty="0"/>
              <a:t>No es exigible pluralidad en casos expresos por ley</a:t>
            </a:r>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954" y="3429000"/>
            <a:ext cx="2459670" cy="1200329"/>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PLURALIDAD DE SOCIOS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1624" y="3140968"/>
            <a:ext cx="911424" cy="888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1624" y="4029165"/>
            <a:ext cx="911424" cy="1200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5C294FF-C1B5-46FB-E4DE-5344902E44C1}"/>
              </a:ext>
            </a:extLst>
          </p:cNvPr>
          <p:cNvSpPr txBox="1"/>
          <p:nvPr/>
        </p:nvSpPr>
        <p:spPr>
          <a:xfrm>
            <a:off x="3863752" y="447615"/>
            <a:ext cx="7522861" cy="2246769"/>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4.- Pluralidad de socios</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se constituye cuando menos por dos socios, que pueden ser personas naturales o jurídicas. Si la sociedad pierde la pluralidad mínima de socios y ella no se reconstituye en un plazo de seis meses, se disuelve de pleno derecho al término de ese plazo.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es exigible pluralidad de socios cuando el único socio es el Estado o en otros casos señalados expresamente por ley.</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4315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06547" y="2967977"/>
            <a:ext cx="7873552" cy="3701383"/>
          </a:xfrm>
        </p:spPr>
        <p:txBody>
          <a:bodyPr/>
          <a:lstStyle/>
          <a:p>
            <a:pPr algn="l"/>
            <a:r>
              <a:rPr lang="es-ES" dirty="0"/>
              <a:t>L</a:t>
            </a:r>
            <a:r>
              <a:rPr lang="es-PE" dirty="0"/>
              <a:t>as sociedades empresariales se constituyen por Escritura Pública</a:t>
            </a:r>
          </a:p>
          <a:p>
            <a:pPr algn="l"/>
            <a:r>
              <a:rPr lang="es-PE" dirty="0"/>
              <a:t>La Escritura Pública contiene:</a:t>
            </a:r>
          </a:p>
          <a:p>
            <a:pPr algn="l"/>
            <a:r>
              <a:rPr lang="es-PE" dirty="0"/>
              <a:t>A) El pacto social</a:t>
            </a:r>
          </a:p>
          <a:p>
            <a:pPr algn="l"/>
            <a:r>
              <a:rPr lang="es-PE" dirty="0"/>
              <a:t>B) El Estatuto</a:t>
            </a:r>
          </a:p>
          <a:p>
            <a:pPr algn="l"/>
            <a:r>
              <a:rPr lang="es-PE" dirty="0"/>
              <a:t>C) Nombramiento de los administradores (gerentes)</a:t>
            </a:r>
          </a:p>
          <a:p>
            <a:pPr algn="l"/>
            <a:r>
              <a:rPr lang="es-PE" dirty="0"/>
              <a:t>D) Todo se inscribe en los Registros del domicilio de la sociedad</a:t>
            </a:r>
          </a:p>
          <a:p>
            <a:pPr algn="l"/>
            <a:endParaRPr lang="es-PE" dirty="0"/>
          </a:p>
          <a:p>
            <a:pPr algn="l"/>
            <a:r>
              <a:rPr lang="es-PE" dirty="0"/>
              <a:t>Para modificaciones se requiere Escritura pública</a:t>
            </a:r>
          </a:p>
          <a:p>
            <a:pPr algn="l"/>
            <a:r>
              <a:rPr lang="es-PE" dirty="0"/>
              <a:t>Si no hay Escritura Pública, cualquier socio demanda en proceso sumarísimo</a:t>
            </a:r>
          </a:p>
          <a:p>
            <a:pPr algn="l"/>
            <a:endParaRPr lang="es-PE" dirty="0"/>
          </a:p>
          <a:p>
            <a:pPr algn="l"/>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35453" y="4178055"/>
            <a:ext cx="2459670" cy="1200329"/>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FORMALIDADES DE LA CONSTITUCIÓN de las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695123" y="3890023"/>
            <a:ext cx="911424" cy="888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695123" y="4778220"/>
            <a:ext cx="911424" cy="1200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CFD1C62-5327-0D53-24DE-3AFD26E9AF6D}"/>
              </a:ext>
            </a:extLst>
          </p:cNvPr>
          <p:cNvSpPr txBox="1"/>
          <p:nvPr/>
        </p:nvSpPr>
        <p:spPr>
          <a:xfrm>
            <a:off x="408801" y="587465"/>
            <a:ext cx="11604686" cy="2462213"/>
          </a:xfrm>
          <a:prstGeom prst="rect">
            <a:avLst/>
          </a:prstGeom>
          <a:noFill/>
        </p:spPr>
        <p:txBody>
          <a:bodyPr wrap="square">
            <a:spAutoFit/>
          </a:bodyPr>
          <a:lstStyle/>
          <a:p>
            <a:r>
              <a:rPr lang="es-PE"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5.- Contenido y formalidades del acto constitutivo</a:t>
            </a:r>
            <a:r>
              <a:rPr lang="es-P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se constituye por Escritura Pública, en la que está contenido el pacto social, que incluye el estatuto. Para cualquier modificación de éstos se requiere la misma formalidad. En la escritura pública de constitución se nombra a los primeros administradores, de acuerdo con las características de cada forma societaria.</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 actos referidos en el párrafo anterior se inscriben obligatoriamente en el Registro del domicilio de la sociedad.</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Cuando el pacto social  no se hubiese elevado a escritura pública, cualquier socio puede demandar su otorgamiento por el proceso sumarísimo.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908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570779" y="2082634"/>
            <a:ext cx="3173293" cy="1973191"/>
          </a:xfrm>
        </p:spPr>
        <p:txBody>
          <a:bodyPr/>
          <a:lstStyle/>
          <a:p>
            <a:pPr algn="l"/>
            <a:r>
              <a:rPr lang="es-ES" dirty="0"/>
              <a:t>Inscripción de CONSTITUCIÓN de la sociedad</a:t>
            </a:r>
          </a:p>
          <a:p>
            <a:pPr algn="l"/>
            <a:endParaRPr lang="es-ES" dirty="0"/>
          </a:p>
          <a:p>
            <a:pPr algn="l"/>
            <a:endParaRPr lang="es-ES" dirty="0"/>
          </a:p>
          <a:p>
            <a:pPr algn="l"/>
            <a:endParaRPr lang="es-ES" dirty="0"/>
          </a:p>
          <a:p>
            <a:pPr algn="l"/>
            <a:r>
              <a:rPr lang="es-ES" dirty="0"/>
              <a:t>Inscripción de EXTINCIÓN de la sociedad</a:t>
            </a:r>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033" y="3162422"/>
            <a:ext cx="2459670" cy="1200329"/>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PESONALIDAD JURÍDICA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las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0703" y="2348880"/>
            <a:ext cx="860076" cy="1413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0703" y="3762587"/>
            <a:ext cx="860076" cy="482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E54461B0-E488-A357-B833-FCA8A1F7719C}"/>
              </a:ext>
            </a:extLst>
          </p:cNvPr>
          <p:cNvSpPr txBox="1"/>
          <p:nvPr/>
        </p:nvSpPr>
        <p:spPr>
          <a:xfrm>
            <a:off x="3791744" y="647568"/>
            <a:ext cx="6911412" cy="1138773"/>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6.- Personalidad jurídica</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adquiere personalidad jurídica desde su inscripción en el Registro y la mantiene hasta que se inscribe su extinción.</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Marcador de contenido 2">
            <a:extLst>
              <a:ext uri="{FF2B5EF4-FFF2-40B4-BE49-F238E27FC236}">
                <a16:creationId xmlns:a16="http://schemas.microsoft.com/office/drawing/2014/main" id="{067E8600-586E-446C-E744-DC5C5C7B48B9}"/>
              </a:ext>
            </a:extLst>
          </p:cNvPr>
          <p:cNvSpPr txBox="1">
            <a:spLocks/>
          </p:cNvSpPr>
          <p:nvPr/>
        </p:nvSpPr>
        <p:spPr bwMode="auto">
          <a:xfrm>
            <a:off x="7176120" y="2082634"/>
            <a:ext cx="3173293" cy="1973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Adquiere personalidad jurídica</a:t>
            </a:r>
          </a:p>
          <a:p>
            <a:pPr algn="l" defTabSz="914400"/>
            <a:endParaRPr lang="es-ES" dirty="0"/>
          </a:p>
          <a:p>
            <a:pPr algn="l" defTabSz="914400"/>
            <a:endParaRPr lang="es-ES" dirty="0"/>
          </a:p>
          <a:p>
            <a:pPr algn="l" defTabSz="914400"/>
            <a:endParaRPr lang="es-ES" dirty="0"/>
          </a:p>
          <a:p>
            <a:pPr algn="l" defTabSz="914400"/>
            <a:endParaRPr lang="es-ES" dirty="0"/>
          </a:p>
          <a:p>
            <a:pPr algn="l" defTabSz="914400"/>
            <a:r>
              <a:rPr lang="es-ES" dirty="0"/>
              <a:t>Pierde personalidad jurídica</a:t>
            </a:r>
          </a:p>
        </p:txBody>
      </p:sp>
      <p:cxnSp>
        <p:nvCxnSpPr>
          <p:cNvPr id="21" name="Conector recto de flecha 20">
            <a:extLst>
              <a:ext uri="{FF2B5EF4-FFF2-40B4-BE49-F238E27FC236}">
                <a16:creationId xmlns:a16="http://schemas.microsoft.com/office/drawing/2014/main" id="{44028372-DB39-F13D-2939-90544698E1D9}"/>
              </a:ext>
            </a:extLst>
          </p:cNvPr>
          <p:cNvCxnSpPr>
            <a:cxnSpLocks/>
          </p:cNvCxnSpPr>
          <p:nvPr/>
        </p:nvCxnSpPr>
        <p:spPr>
          <a:xfrm flipV="1">
            <a:off x="6167087" y="2272901"/>
            <a:ext cx="1050748" cy="39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3EE0EDC2-1389-6AD2-B0E5-2C2FAEF81F14}"/>
              </a:ext>
            </a:extLst>
          </p:cNvPr>
          <p:cNvCxnSpPr>
            <a:cxnSpLocks/>
          </p:cNvCxnSpPr>
          <p:nvPr/>
        </p:nvCxnSpPr>
        <p:spPr>
          <a:xfrm>
            <a:off x="6240016" y="4293096"/>
            <a:ext cx="97781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125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06547" y="2967977"/>
            <a:ext cx="2273429" cy="1477329"/>
          </a:xfrm>
        </p:spPr>
        <p:txBody>
          <a:bodyPr/>
          <a:lstStyle/>
          <a:p>
            <a:pPr algn="l"/>
            <a:r>
              <a:rPr lang="es-ES" dirty="0"/>
              <a:t>Los actos anteriores a la inscripción en el Registro</a:t>
            </a:r>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033" y="3162422"/>
            <a:ext cx="2459670"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ACTOS JURÍDICOS ANTERIORES al Registro</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las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0703" y="3251601"/>
            <a:ext cx="860076" cy="6494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0703" y="3901086"/>
            <a:ext cx="860076" cy="247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5B7CEF7C-E6E7-5BE7-9BED-CF37BD718F3A}"/>
              </a:ext>
            </a:extLst>
          </p:cNvPr>
          <p:cNvSpPr txBox="1"/>
          <p:nvPr/>
        </p:nvSpPr>
        <p:spPr>
          <a:xfrm>
            <a:off x="2358728" y="533400"/>
            <a:ext cx="9361040" cy="1969770"/>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7.- Actos anteriores a la inscripción</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validez de los actos celebrados en nombre de la sociedad antes de su inscripción en el Registro está condicionada a la inscripción y a que sean ratificados por la sociedad dentro de los tres meses siguientes. Si se omite o retarda el cumplimiento de estos requisitos, quienes hayan celebrado actos en nombre de la sociedad responden personal, ilimitada y solidariamente frente a aquéllos con quienes hayan contratado y frente a terceros.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arcador de contenido 2">
            <a:extLst>
              <a:ext uri="{FF2B5EF4-FFF2-40B4-BE49-F238E27FC236}">
                <a16:creationId xmlns:a16="http://schemas.microsoft.com/office/drawing/2014/main" id="{C122523F-20C5-A05D-57B1-04DBC0EED264}"/>
              </a:ext>
            </a:extLst>
          </p:cNvPr>
          <p:cNvSpPr txBox="1">
            <a:spLocks/>
          </p:cNvSpPr>
          <p:nvPr/>
        </p:nvSpPr>
        <p:spPr bwMode="auto">
          <a:xfrm>
            <a:off x="6456040" y="2837678"/>
            <a:ext cx="4248944" cy="2103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Válidos si se inscriben en el Registro, y</a:t>
            </a:r>
          </a:p>
          <a:p>
            <a:pPr algn="l" defTabSz="914400"/>
            <a:endParaRPr lang="es-ES" dirty="0"/>
          </a:p>
          <a:p>
            <a:pPr algn="l" defTabSz="914400"/>
            <a:r>
              <a:rPr lang="es-ES" dirty="0"/>
              <a:t>Tienen que ser ratificados por la Sociedad (dentro de 3 meses siguientes)</a:t>
            </a:r>
            <a:endParaRPr lang="es-ES_tradnl" dirty="0"/>
          </a:p>
        </p:txBody>
      </p:sp>
    </p:spTree>
    <p:extLst>
      <p:ext uri="{BB962C8B-B14F-4D97-AF65-F5344CB8AC3E}">
        <p14:creationId xmlns:p14="http://schemas.microsoft.com/office/powerpoint/2010/main" val="3386768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06547" y="2708920"/>
            <a:ext cx="2273429" cy="1477329"/>
          </a:xfrm>
        </p:spPr>
        <p:txBody>
          <a:bodyPr/>
          <a:lstStyle/>
          <a:p>
            <a:pPr algn="l"/>
            <a:r>
              <a:rPr lang="es-ES" dirty="0"/>
              <a:t>Validez entre socios </a:t>
            </a:r>
          </a:p>
          <a:p>
            <a:pPr algn="l"/>
            <a:endParaRPr lang="es-ES" dirty="0"/>
          </a:p>
          <a:p>
            <a:pPr algn="l"/>
            <a:r>
              <a:rPr lang="es-ES" dirty="0"/>
              <a:t>Validez entre socios y terceros</a:t>
            </a:r>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033" y="3162422"/>
            <a:ext cx="2459670"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CONVENIOS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entre socios y terceros en las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0703" y="2956914"/>
            <a:ext cx="895844" cy="9441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0703" y="3901086"/>
            <a:ext cx="86007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Marcador de contenido 2">
            <a:extLst>
              <a:ext uri="{FF2B5EF4-FFF2-40B4-BE49-F238E27FC236}">
                <a16:creationId xmlns:a16="http://schemas.microsoft.com/office/drawing/2014/main" id="{C122523F-20C5-A05D-57B1-04DBC0EED264}"/>
              </a:ext>
            </a:extLst>
          </p:cNvPr>
          <p:cNvSpPr txBox="1">
            <a:spLocks/>
          </p:cNvSpPr>
          <p:nvPr/>
        </p:nvSpPr>
        <p:spPr bwMode="auto">
          <a:xfrm>
            <a:off x="7053011" y="3336720"/>
            <a:ext cx="2376264" cy="1063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A partir de su debida comunicación</a:t>
            </a:r>
            <a:endParaRPr lang="es-ES_tradnl" dirty="0"/>
          </a:p>
        </p:txBody>
      </p:sp>
      <p:sp>
        <p:nvSpPr>
          <p:cNvPr id="13" name="CuadroTexto 12">
            <a:extLst>
              <a:ext uri="{FF2B5EF4-FFF2-40B4-BE49-F238E27FC236}">
                <a16:creationId xmlns:a16="http://schemas.microsoft.com/office/drawing/2014/main" id="{6702E823-4B78-2C63-1434-90C78EEF3B52}"/>
              </a:ext>
            </a:extLst>
          </p:cNvPr>
          <p:cNvSpPr txBox="1"/>
          <p:nvPr/>
        </p:nvSpPr>
        <p:spPr>
          <a:xfrm>
            <a:off x="695400" y="622579"/>
            <a:ext cx="11017224" cy="1908215"/>
          </a:xfrm>
          <a:prstGeom prst="rect">
            <a:avLst/>
          </a:prstGeom>
          <a:noFill/>
        </p:spPr>
        <p:txBody>
          <a:bodyPr wrap="square">
            <a:spAutoFit/>
          </a:bodyPr>
          <a:lstStyle/>
          <a:p>
            <a:r>
              <a:rPr lang="es-PE"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8.- Convenios entre socios o entre éstos y terceros</a:t>
            </a:r>
            <a:r>
              <a:rPr lang="es-P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Son válidos ante la sociedad y le son exigibles en todo cuanto le sea concerniente, los convenios entre socios o entre éstos y terceros, a partir del momento en que le sean debidamente comunicados.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hubiera contradicción entre alguna estipulación de dichos convenios y el pacto social o el estatuto, prevalecerán estos últimos, sin perjuicio de la relación que pudiera establecer el convenio entre quienes lo celebraron.</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de flecha 15">
            <a:extLst>
              <a:ext uri="{FF2B5EF4-FFF2-40B4-BE49-F238E27FC236}">
                <a16:creationId xmlns:a16="http://schemas.microsoft.com/office/drawing/2014/main" id="{38B0A6EC-34DA-0170-0135-906E9CEA6175}"/>
              </a:ext>
            </a:extLst>
          </p:cNvPr>
          <p:cNvCxnSpPr>
            <a:cxnSpLocks/>
          </p:cNvCxnSpPr>
          <p:nvPr/>
        </p:nvCxnSpPr>
        <p:spPr>
          <a:xfrm>
            <a:off x="5641631" y="3076633"/>
            <a:ext cx="1389552" cy="4456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EF4C6CCD-F4D3-4E9D-0FD9-465428BD2649}"/>
              </a:ext>
            </a:extLst>
          </p:cNvPr>
          <p:cNvCxnSpPr>
            <a:cxnSpLocks/>
          </p:cNvCxnSpPr>
          <p:nvPr/>
        </p:nvCxnSpPr>
        <p:spPr>
          <a:xfrm flipV="1">
            <a:off x="5651063" y="3700383"/>
            <a:ext cx="1380120" cy="532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Marcador de contenido 2">
            <a:extLst>
              <a:ext uri="{FF2B5EF4-FFF2-40B4-BE49-F238E27FC236}">
                <a16:creationId xmlns:a16="http://schemas.microsoft.com/office/drawing/2014/main" id="{8E78396C-5290-A734-731E-18FAA3100C3E}"/>
              </a:ext>
            </a:extLst>
          </p:cNvPr>
          <p:cNvSpPr txBox="1">
            <a:spLocks/>
          </p:cNvSpPr>
          <p:nvPr/>
        </p:nvSpPr>
        <p:spPr bwMode="auto">
          <a:xfrm>
            <a:off x="3691995" y="4984226"/>
            <a:ext cx="3772157" cy="1477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El Pacto social o el Estatuto PREVALECEN ante contradicción con el Convenio</a:t>
            </a:r>
            <a:endParaRPr lang="es-ES_tradnl" dirty="0"/>
          </a:p>
        </p:txBody>
      </p: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710703" y="3901086"/>
            <a:ext cx="895844" cy="1256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150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3" name="CuadroTexto 2">
            <a:extLst>
              <a:ext uri="{FF2B5EF4-FFF2-40B4-BE49-F238E27FC236}">
                <a16:creationId xmlns:a16="http://schemas.microsoft.com/office/drawing/2014/main" id="{835140B3-E1DD-7AF4-0F54-B75F9F3882F7}"/>
              </a:ext>
            </a:extLst>
          </p:cNvPr>
          <p:cNvSpPr txBox="1"/>
          <p:nvPr/>
        </p:nvSpPr>
        <p:spPr>
          <a:xfrm>
            <a:off x="1631504" y="579810"/>
            <a:ext cx="9793088" cy="6001643"/>
          </a:xfrm>
          <a:prstGeom prst="rect">
            <a:avLst/>
          </a:prstGeom>
          <a:noFill/>
        </p:spPr>
        <p:txBody>
          <a:bodyPr wrap="square">
            <a:spAutoFit/>
          </a:bodyPr>
          <a:lstStyle/>
          <a:p>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9.- Denominación o Razón Social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tiene una denominación o una razón social, según corresponda a su forma societaria. En el primer caso puede utilizar, además, un nombre abreviado.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se puede adoptar una denominación completa o abreviada o una razón social igual a la de otra sociedad preexistente, salvo cuando se demuestre legitimidad para ello.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 prohibición no tiene en cuenta la forma social. No se puede adoptar una denominación completa o abreviada o una razón social que contenga nombres de organismos o instituciones públicas o signos distintivos protegidos por derechos de propiedad industrial o elementos protegidos por derechos de autor, salvo que se demuestre estar legitimado para ello.</a:t>
            </a:r>
          </a:p>
          <a:p>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Registro no inscribe a la sociedad que adopta una denominación completa o abreviada o una razón social igual a la de otra sociedad preexistente. En los demás casos previstos en los párrafos anteriores los afectados tienen derecho a demandar la modificación de la denominación o razón social por el proceso sumarísimo ante el juez del domicilio de la sociedad que haya infringido la prohibición.</a:t>
            </a:r>
            <a:endParaRPr lang="es-PE" dirty="0">
              <a:solidFill>
                <a:srgbClr val="000000"/>
              </a:solidFill>
              <a:latin typeface="Arial" panose="020B0604020202020204" pitchFamily="34" charset="0"/>
              <a:cs typeface="Times New Roman" panose="02020603050405020304" pitchFamily="18" charset="0"/>
            </a:endParaRPr>
          </a:p>
          <a:p>
            <a:r>
              <a:rPr lang="es-PE" dirty="0">
                <a:solidFill>
                  <a:srgbClr val="000000"/>
                </a:solidFill>
                <a:latin typeface="Arial" panose="020B0604020202020204" pitchFamily="34" charset="0"/>
                <a:cs typeface="Times New Roman" panose="02020603050405020304" pitchFamily="18" charset="0"/>
              </a:rPr>
              <a:t>La razón social puede conservar el nombre del socio separado o fallecido, si el socio separado o los sucesores del socio fallecido consienten en ello. En este último caso, la razón social debe indicar esta circunstancia. Los que no perteneciendo a la sociedad consienten la inclusión de su nombre en la razón social quedan sujetos a responsabilidad solidaria, sin perjuicio de la responsabilidad penal si a ello hubiere lugar” .(*) </a:t>
            </a:r>
          </a:p>
          <a:p>
            <a:r>
              <a:rPr lang="es-PE" dirty="0">
                <a:solidFill>
                  <a:srgbClr val="000000"/>
                </a:solidFill>
                <a:latin typeface="Arial" panose="020B0604020202020204" pitchFamily="34" charset="0"/>
                <a:cs typeface="Times New Roman" panose="02020603050405020304" pitchFamily="18" charset="0"/>
              </a:rPr>
              <a:t>(La Denominación deberá agregar: “de beneficio e interés colectivo” o la sigla “BIC”. )</a:t>
            </a:r>
          </a:p>
        </p:txBody>
      </p:sp>
    </p:spTree>
    <p:extLst>
      <p:ext uri="{BB962C8B-B14F-4D97-AF65-F5344CB8AC3E}">
        <p14:creationId xmlns:p14="http://schemas.microsoft.com/office/powerpoint/2010/main" val="1371163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2279576" y="663802"/>
            <a:ext cx="3061309" cy="1477329"/>
          </a:xfrm>
        </p:spPr>
        <p:txBody>
          <a:bodyPr/>
          <a:lstStyle/>
          <a:p>
            <a:pPr algn="l"/>
            <a:r>
              <a:rPr lang="es-ES" dirty="0"/>
              <a:t>Puede tener una DENOMINACIÓN</a:t>
            </a:r>
          </a:p>
          <a:p>
            <a:pPr algn="l"/>
            <a:endParaRPr lang="es-ES" dirty="0"/>
          </a:p>
          <a:p>
            <a:pPr algn="l"/>
            <a:r>
              <a:rPr lang="es-ES" dirty="0"/>
              <a:t>Puede tener una RAZÓN SOCIAL</a:t>
            </a:r>
          </a:p>
          <a:p>
            <a:pPr algn="l"/>
            <a:endParaRPr lang="es-ES" dirty="0"/>
          </a:p>
          <a:p>
            <a:pPr algn="l"/>
            <a:endParaRPr lang="es-ES" dirty="0"/>
          </a:p>
          <a:p>
            <a:pPr algn="l"/>
            <a:endParaRPr lang="es-ES" dirty="0"/>
          </a:p>
          <a:p>
            <a:pPr algn="l"/>
            <a:r>
              <a:rPr lang="es-ES" dirty="0"/>
              <a:t>No puede usarse denominación o razón social igual a otra sociedad empresarial</a:t>
            </a:r>
          </a:p>
        </p:txBody>
      </p:sp>
      <p:sp>
        <p:nvSpPr>
          <p:cNvPr id="10" name="CuadroTexto 9">
            <a:extLst>
              <a:ext uri="{FF2B5EF4-FFF2-40B4-BE49-F238E27FC236}">
                <a16:creationId xmlns:a16="http://schemas.microsoft.com/office/drawing/2014/main" id="{9BB1B464-978D-FE74-C441-98A8F54890CE}"/>
              </a:ext>
            </a:extLst>
          </p:cNvPr>
          <p:cNvSpPr txBox="1"/>
          <p:nvPr/>
        </p:nvSpPr>
        <p:spPr>
          <a:xfrm>
            <a:off x="0" y="2348880"/>
            <a:ext cx="2135560"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SOCIEDAD EMPRESARIAL</a:t>
            </a:r>
          </a:p>
          <a:p>
            <a:pPr algn="ctr"/>
            <a:endParaRPr lang="es-PE" b="1" dirty="0">
              <a:solidFill>
                <a:srgbClr val="000000"/>
              </a:solidFill>
              <a:latin typeface="Arial" panose="020B0604020202020204" pitchFamily="34" charset="0"/>
              <a:cs typeface="Times New Roman" panose="02020603050405020304" pitchFamily="18" charset="0"/>
            </a:endParaRPr>
          </a:p>
          <a:p>
            <a:r>
              <a:rPr lang="es-PE" b="1" dirty="0">
                <a:solidFill>
                  <a:srgbClr val="000000"/>
                </a:solidFill>
                <a:latin typeface="Arial" panose="020B0604020202020204" pitchFamily="34" charset="0"/>
                <a:cs typeface="Times New Roman" panose="02020603050405020304" pitchFamily="18" charset="0"/>
              </a:rPr>
              <a:t>-DENOMINACIÓN</a:t>
            </a:r>
          </a:p>
          <a:p>
            <a:r>
              <a:rPr lang="es-PE" b="1" dirty="0">
                <a:solidFill>
                  <a:srgbClr val="000000"/>
                </a:solidFill>
                <a:latin typeface="Arial" panose="020B0604020202020204" pitchFamily="34" charset="0"/>
                <a:cs typeface="Times New Roman" panose="02020603050405020304" pitchFamily="18" charset="0"/>
              </a:rPr>
              <a:t>-RAZÓN SOCIAL</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p:cNvCxnSpPr>
          <p:nvPr/>
        </p:nvCxnSpPr>
        <p:spPr>
          <a:xfrm flipV="1">
            <a:off x="1992778" y="990743"/>
            <a:ext cx="446235" cy="18621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p:cNvCxnSpPr>
          <p:nvPr/>
        </p:nvCxnSpPr>
        <p:spPr>
          <a:xfrm>
            <a:off x="1992778" y="2852936"/>
            <a:ext cx="483060" cy="576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p:cNvCxnSpPr>
          <p:nvPr/>
        </p:nvCxnSpPr>
        <p:spPr>
          <a:xfrm>
            <a:off x="1992778" y="2852936"/>
            <a:ext cx="646838" cy="26196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5679929" y="3573017"/>
            <a:ext cx="6369289" cy="1899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Nombres de organismos o instituciones públicas</a:t>
            </a:r>
          </a:p>
          <a:p>
            <a:pPr algn="l" defTabSz="914400"/>
            <a:r>
              <a:rPr lang="es-ES" dirty="0"/>
              <a:t>Signos distintivos protegidos por derechos de propiedad industrial </a:t>
            </a:r>
          </a:p>
          <a:p>
            <a:pPr algn="l" defTabSz="914400"/>
            <a:r>
              <a:rPr lang="es-ES" dirty="0"/>
              <a:t>Elementos protegidos por derechos de autor</a:t>
            </a:r>
          </a:p>
        </p:txBody>
      </p:sp>
      <p:cxnSp>
        <p:nvCxnSpPr>
          <p:cNvPr id="23" name="Conector recto de flecha 22">
            <a:extLst>
              <a:ext uri="{FF2B5EF4-FFF2-40B4-BE49-F238E27FC236}">
                <a16:creationId xmlns:a16="http://schemas.microsoft.com/office/drawing/2014/main" id="{774C7A10-9AB2-5145-D5D5-78755143FE66}"/>
              </a:ext>
            </a:extLst>
          </p:cNvPr>
          <p:cNvCxnSpPr>
            <a:cxnSpLocks/>
          </p:cNvCxnSpPr>
          <p:nvPr/>
        </p:nvCxnSpPr>
        <p:spPr>
          <a:xfrm flipV="1">
            <a:off x="5340885" y="3802173"/>
            <a:ext cx="422728" cy="4189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830F4AB2-488C-7B2E-1D2C-88345E856062}"/>
              </a:ext>
            </a:extLst>
          </p:cNvPr>
          <p:cNvCxnSpPr>
            <a:cxnSpLocks/>
          </p:cNvCxnSpPr>
          <p:nvPr/>
        </p:nvCxnSpPr>
        <p:spPr>
          <a:xfrm>
            <a:off x="5358680" y="4221088"/>
            <a:ext cx="422728" cy="504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p:cNvCxnSpPr>
          <p:nvPr/>
        </p:nvCxnSpPr>
        <p:spPr>
          <a:xfrm flipV="1">
            <a:off x="5358680" y="4098109"/>
            <a:ext cx="422728" cy="1229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Marcador de contenido 2">
            <a:extLst>
              <a:ext uri="{FF2B5EF4-FFF2-40B4-BE49-F238E27FC236}">
                <a16:creationId xmlns:a16="http://schemas.microsoft.com/office/drawing/2014/main" id="{8DE8CC0D-AB25-FC9C-C1BA-FDBE083338DC}"/>
              </a:ext>
            </a:extLst>
          </p:cNvPr>
          <p:cNvSpPr txBox="1">
            <a:spLocks/>
          </p:cNvSpPr>
          <p:nvPr/>
        </p:nvSpPr>
        <p:spPr bwMode="auto">
          <a:xfrm>
            <a:off x="5679929" y="610374"/>
            <a:ext cx="6549028" cy="804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Puede usar, además, un nombre abreviado</a:t>
            </a:r>
          </a:p>
          <a:p>
            <a:pPr algn="l" defTabSz="914400"/>
            <a:r>
              <a:rPr lang="es-ES" dirty="0"/>
              <a:t>Agregar “de beneficio e interés colectivo”, BIC)</a:t>
            </a:r>
          </a:p>
        </p:txBody>
      </p:sp>
      <p:sp>
        <p:nvSpPr>
          <p:cNvPr id="37" name="Marcador de contenido 2">
            <a:extLst>
              <a:ext uri="{FF2B5EF4-FFF2-40B4-BE49-F238E27FC236}">
                <a16:creationId xmlns:a16="http://schemas.microsoft.com/office/drawing/2014/main" id="{7721FC7F-A939-5821-00EC-C45C82F3011A}"/>
              </a:ext>
            </a:extLst>
          </p:cNvPr>
          <p:cNvSpPr txBox="1">
            <a:spLocks/>
          </p:cNvSpPr>
          <p:nvPr/>
        </p:nvSpPr>
        <p:spPr bwMode="auto">
          <a:xfrm>
            <a:off x="5644338" y="1451844"/>
            <a:ext cx="6369289" cy="1956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Puede conserva nombre del socio separado o fallecido si es consentido por él o sus sucesores</a:t>
            </a:r>
          </a:p>
          <a:p>
            <a:pPr algn="l" defTabSz="914400"/>
            <a:r>
              <a:rPr lang="es-ES" dirty="0"/>
              <a:t>Los que no perteneciendo a la sociedad consienten la inclusión de su nombre en la </a:t>
            </a:r>
            <a:r>
              <a:rPr lang="es-ES" dirty="0" err="1"/>
              <a:t>razónsocial</a:t>
            </a:r>
            <a:r>
              <a:rPr lang="es-ES" dirty="0"/>
              <a:t> quedan sujetos a responsabilidad solidaria, sin perjuicio de la responsabilidad penal, si la hubiera</a:t>
            </a:r>
          </a:p>
        </p:txBody>
      </p:sp>
      <p:cxnSp>
        <p:nvCxnSpPr>
          <p:cNvPr id="38" name="Conector recto de flecha 37">
            <a:extLst>
              <a:ext uri="{FF2B5EF4-FFF2-40B4-BE49-F238E27FC236}">
                <a16:creationId xmlns:a16="http://schemas.microsoft.com/office/drawing/2014/main" id="{AF01BCEE-944B-75ED-E048-3C3B749B96AE}"/>
              </a:ext>
            </a:extLst>
          </p:cNvPr>
          <p:cNvCxnSpPr>
            <a:cxnSpLocks/>
          </p:cNvCxnSpPr>
          <p:nvPr/>
        </p:nvCxnSpPr>
        <p:spPr>
          <a:xfrm flipV="1">
            <a:off x="4813560" y="795767"/>
            <a:ext cx="848573" cy="216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DC5F8525-C0E8-952A-D6C1-FB5E7CA130AA}"/>
              </a:ext>
            </a:extLst>
          </p:cNvPr>
          <p:cNvCxnSpPr>
            <a:cxnSpLocks/>
          </p:cNvCxnSpPr>
          <p:nvPr/>
        </p:nvCxnSpPr>
        <p:spPr>
          <a:xfrm flipV="1">
            <a:off x="4813560" y="1659863"/>
            <a:ext cx="830778" cy="3416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57B2248D-AD72-1AC8-0C3E-872E6AB41C62}"/>
              </a:ext>
            </a:extLst>
          </p:cNvPr>
          <p:cNvCxnSpPr>
            <a:cxnSpLocks/>
          </p:cNvCxnSpPr>
          <p:nvPr/>
        </p:nvCxnSpPr>
        <p:spPr>
          <a:xfrm>
            <a:off x="4831355" y="1011791"/>
            <a:ext cx="830778" cy="1540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C1F5CB37-25A3-B975-5008-FD0D237CAC6C}"/>
              </a:ext>
            </a:extLst>
          </p:cNvPr>
          <p:cNvCxnSpPr>
            <a:cxnSpLocks/>
          </p:cNvCxnSpPr>
          <p:nvPr/>
        </p:nvCxnSpPr>
        <p:spPr>
          <a:xfrm>
            <a:off x="4831355" y="1976457"/>
            <a:ext cx="812983" cy="3314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Marcador de contenido 2">
            <a:extLst>
              <a:ext uri="{FF2B5EF4-FFF2-40B4-BE49-F238E27FC236}">
                <a16:creationId xmlns:a16="http://schemas.microsoft.com/office/drawing/2014/main" id="{0B9282E8-3488-2E00-7FD2-7F9A714FBB9A}"/>
              </a:ext>
            </a:extLst>
          </p:cNvPr>
          <p:cNvSpPr txBox="1">
            <a:spLocks/>
          </p:cNvSpPr>
          <p:nvPr/>
        </p:nvSpPr>
        <p:spPr bwMode="auto">
          <a:xfrm>
            <a:off x="2475838" y="5323568"/>
            <a:ext cx="5132330" cy="1477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En caso de uso igual de denominación o razón social se demanda ante proceso sumarísimo, ante juez del domicilio del infractor</a:t>
            </a:r>
          </a:p>
        </p:txBody>
      </p:sp>
      <p:cxnSp>
        <p:nvCxnSpPr>
          <p:cNvPr id="73" name="Conector recto de flecha 72">
            <a:extLst>
              <a:ext uri="{FF2B5EF4-FFF2-40B4-BE49-F238E27FC236}">
                <a16:creationId xmlns:a16="http://schemas.microsoft.com/office/drawing/2014/main" id="{27D6B02B-9D40-EB0F-5035-8A337C440CF2}"/>
              </a:ext>
            </a:extLst>
          </p:cNvPr>
          <p:cNvCxnSpPr>
            <a:cxnSpLocks/>
          </p:cNvCxnSpPr>
          <p:nvPr/>
        </p:nvCxnSpPr>
        <p:spPr>
          <a:xfrm flipV="1">
            <a:off x="1992778" y="2001547"/>
            <a:ext cx="483060" cy="8513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205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0" y="3573641"/>
            <a:ext cx="2100370" cy="1754326"/>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RESERVA DE PREFERENCIA REGITRAL</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las sociedades empresariales</a:t>
            </a:r>
            <a:endParaRPr lang="es-PE" dirty="0"/>
          </a:p>
        </p:txBody>
      </p: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flipV="1">
            <a:off x="2100370" y="3924436"/>
            <a:ext cx="1434419" cy="526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100370" y="4450804"/>
            <a:ext cx="1512386" cy="1138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3570557" y="3077579"/>
            <a:ext cx="6840759" cy="1899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Puede realizarla cualquier persona natural o jurídica en la constitución de la sociedad</a:t>
            </a:r>
          </a:p>
          <a:p>
            <a:pPr algn="l" defTabSz="914400"/>
            <a:r>
              <a:rPr lang="es-ES" dirty="0"/>
              <a:t>Puede realizarla la sociedad cuando modifique su pacto social, estatuto para cambiar denominación, razón social</a:t>
            </a:r>
          </a:p>
          <a:p>
            <a:pPr algn="l" defTabSz="914400"/>
            <a:r>
              <a:rPr lang="es-ES" dirty="0"/>
              <a:t>La reserva de preferencia registral es por treinta días</a:t>
            </a:r>
          </a:p>
          <a:p>
            <a:pPr algn="l" defTabSz="914400"/>
            <a:r>
              <a:rPr lang="es-ES" dirty="0"/>
              <a:t>Luego de treinta días caduca el derecho de reserva</a:t>
            </a:r>
          </a:p>
          <a:p>
            <a:pPr algn="l" defTabSz="914400"/>
            <a:r>
              <a:rPr lang="es-ES" dirty="0"/>
              <a:t>No se puede adoptar denominación o razón social igual al de la reserva de preferencia registral</a:t>
            </a:r>
          </a:p>
        </p:txBody>
      </p:sp>
      <p:cxnSp>
        <p:nvCxnSpPr>
          <p:cNvPr id="23" name="Conector recto de flecha 22">
            <a:extLst>
              <a:ext uri="{FF2B5EF4-FFF2-40B4-BE49-F238E27FC236}">
                <a16:creationId xmlns:a16="http://schemas.microsoft.com/office/drawing/2014/main" id="{774C7A10-9AB2-5145-D5D5-78755143FE66}"/>
              </a:ext>
            </a:extLst>
          </p:cNvPr>
          <p:cNvCxnSpPr>
            <a:cxnSpLocks/>
            <a:stCxn id="10" idx="3"/>
          </p:cNvCxnSpPr>
          <p:nvPr/>
        </p:nvCxnSpPr>
        <p:spPr>
          <a:xfrm>
            <a:off x="2100370" y="4450804"/>
            <a:ext cx="1512386" cy="364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830F4AB2-488C-7B2E-1D2C-88345E856062}"/>
              </a:ext>
            </a:extLst>
          </p:cNvPr>
          <p:cNvCxnSpPr>
            <a:cxnSpLocks/>
            <a:stCxn id="10" idx="3"/>
          </p:cNvCxnSpPr>
          <p:nvPr/>
        </p:nvCxnSpPr>
        <p:spPr>
          <a:xfrm>
            <a:off x="2100370" y="4450804"/>
            <a:ext cx="1434419" cy="7151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a:stCxn id="10" idx="3"/>
          </p:cNvCxnSpPr>
          <p:nvPr/>
        </p:nvCxnSpPr>
        <p:spPr>
          <a:xfrm flipV="1">
            <a:off x="2100370" y="3209303"/>
            <a:ext cx="1512386" cy="1241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E09C808-4C87-EA7D-402C-633657D89F51}"/>
              </a:ext>
            </a:extLst>
          </p:cNvPr>
          <p:cNvSpPr txBox="1"/>
          <p:nvPr/>
        </p:nvSpPr>
        <p:spPr>
          <a:xfrm>
            <a:off x="2883206" y="533400"/>
            <a:ext cx="8757410" cy="2308324"/>
          </a:xfrm>
          <a:prstGeom prst="rect">
            <a:avLst/>
          </a:prstGeom>
          <a:noFill/>
        </p:spPr>
        <p:txBody>
          <a:bodyPr wrap="square">
            <a:spAutoFit/>
          </a:bodyPr>
          <a:lstStyle/>
          <a:p>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10.- Reserva de preferencia registral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Cualquier persona natural o jurídica que participe en la constitución de una sociedad, o la sociedad cuando modifique su pacto social o estatuto para cambiar su denominación, completa o abreviada, o su razón social, tiene derecho a protegerlos con reserva de preferencia registral por un plazo de treinta días, vencido el cual ésta caduca de pleno derecho.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se puede adoptar una razón social o una denominación, completa o abreviada, igual a aquella que esté gozando del derecho de reserva de preferencia registral</a:t>
            </a: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6680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0" y="4486341"/>
            <a:ext cx="2100370"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OBJETO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SOCIAL</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las sociedades empresariales</a:t>
            </a:r>
            <a:endParaRPr lang="es-PE" dirty="0"/>
          </a:p>
        </p:txBody>
      </p: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flipV="1">
            <a:off x="2100370" y="5042233"/>
            <a:ext cx="688485" cy="182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100370" y="5225005"/>
            <a:ext cx="755270" cy="1012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2788855" y="4144853"/>
            <a:ext cx="7199199" cy="233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El objeto social son los negocios u operaciones descritos como actividades a las que se dedicará la sociedad</a:t>
            </a:r>
          </a:p>
          <a:p>
            <a:pPr algn="l" defTabSz="914400"/>
            <a:r>
              <a:rPr lang="es-ES" dirty="0"/>
              <a:t>Son objeto social los actos que coadyuven para realizar sus fines, aunque no estén en el pacto social o estatuto</a:t>
            </a:r>
          </a:p>
          <a:p>
            <a:pPr algn="l" defTabSz="914400"/>
            <a:r>
              <a:rPr lang="es-ES" dirty="0"/>
              <a:t>No es objeto social las establecidas exclusivas por ley a otras entidades o personas</a:t>
            </a:r>
          </a:p>
          <a:p>
            <a:pPr algn="l" defTabSz="914400"/>
            <a:r>
              <a:rPr lang="es-ES" dirty="0"/>
              <a:t>El objeto social no pueden ser actividades ilícitas</a:t>
            </a:r>
          </a:p>
        </p:txBody>
      </p:sp>
      <p:cxnSp>
        <p:nvCxnSpPr>
          <p:cNvPr id="23" name="Conector recto de flecha 22">
            <a:extLst>
              <a:ext uri="{FF2B5EF4-FFF2-40B4-BE49-F238E27FC236}">
                <a16:creationId xmlns:a16="http://schemas.microsoft.com/office/drawing/2014/main" id="{774C7A10-9AB2-5145-D5D5-78755143FE66}"/>
              </a:ext>
            </a:extLst>
          </p:cNvPr>
          <p:cNvCxnSpPr>
            <a:cxnSpLocks/>
            <a:stCxn id="10" idx="3"/>
          </p:cNvCxnSpPr>
          <p:nvPr/>
        </p:nvCxnSpPr>
        <p:spPr>
          <a:xfrm>
            <a:off x="2100370" y="5225005"/>
            <a:ext cx="755270" cy="3642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a:stCxn id="10" idx="3"/>
          </p:cNvCxnSpPr>
          <p:nvPr/>
        </p:nvCxnSpPr>
        <p:spPr>
          <a:xfrm flipV="1">
            <a:off x="2100370" y="4371373"/>
            <a:ext cx="755270" cy="853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3E8BC60D-9E7E-AF95-1B7D-89AF3F77BFF5}"/>
              </a:ext>
            </a:extLst>
          </p:cNvPr>
          <p:cNvSpPr txBox="1"/>
          <p:nvPr/>
        </p:nvSpPr>
        <p:spPr>
          <a:xfrm>
            <a:off x="2855640" y="437492"/>
            <a:ext cx="9037818" cy="3231654"/>
          </a:xfrm>
          <a:prstGeom prst="rect">
            <a:avLst/>
          </a:prstGeom>
          <a:noFill/>
        </p:spPr>
        <p:txBody>
          <a:bodyPr wrap="square">
            <a:spAutoFit/>
          </a:bodyPr>
          <a:lstStyle/>
          <a:p>
            <a:r>
              <a:rPr lang="es-PE"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11.- Objeto social</a:t>
            </a:r>
            <a:r>
              <a:rPr lang="es-P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circunscribe sus actividades a aquellos negocios u operaciones lícitos cuya descripción detallada constituye su objeto social. Se entienden incluidos en el objeto social los actos relacionados con el mismo que coadyuven a la realización de sus fines, aunque no estén expresamente indicados en el pacto social o en el estatuto.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no puede tener por objeto desarrollar actividades que la ley atribuye con carácter exclusivo a otras entidades o personas.</a:t>
            </a:r>
            <a:endParaRPr lang="es-PE" dirty="0">
              <a:solidFill>
                <a:srgbClr val="000000"/>
              </a:solidFill>
              <a:latin typeface="Arial" panose="020B0604020202020204" pitchFamily="34" charset="0"/>
              <a:cs typeface="Times New Roman" panose="02020603050405020304" pitchFamily="18" charset="0"/>
            </a:endParaRPr>
          </a:p>
          <a:p>
            <a:r>
              <a:rPr lang="es-PE" dirty="0">
                <a:solidFill>
                  <a:srgbClr val="000000"/>
                </a:solidFill>
                <a:latin typeface="Arial" panose="020B0604020202020204" pitchFamily="34" charset="0"/>
                <a:cs typeface="Times New Roman" panose="02020603050405020304" pitchFamily="18" charset="0"/>
              </a:rPr>
              <a:t>" La sociedad podrá realizar los negocios, operaciones y actividades lícitas indicadas en su objeto social. Se entienden incluidos en el objeto social los actos relacionados con el mismo que coadyuven a la realización de sus fines, aunque no estén expresamente indicados en el pacto social o en el estatuto.”(*) </a:t>
            </a:r>
          </a:p>
        </p:txBody>
      </p:sp>
    </p:spTree>
    <p:extLst>
      <p:ext uri="{BB962C8B-B14F-4D97-AF65-F5344CB8AC3E}">
        <p14:creationId xmlns:p14="http://schemas.microsoft.com/office/powerpoint/2010/main" val="2812887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0" y="4486341"/>
            <a:ext cx="2351584"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REPRESENTACIÓN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SOCIAL</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las sociedades empresariales</a:t>
            </a:r>
            <a:endParaRPr lang="es-PE" dirty="0"/>
          </a:p>
        </p:txBody>
      </p: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flipV="1">
            <a:off x="2351584" y="5042233"/>
            <a:ext cx="437271" cy="182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351584" y="5225005"/>
            <a:ext cx="504056" cy="1012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2788855" y="4144853"/>
            <a:ext cx="7199199" cy="233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Los actos de los representes con contratantes o terceros de buena fe, obliga a la sociedad</a:t>
            </a:r>
          </a:p>
          <a:p>
            <a:pPr algn="l" defTabSz="914400"/>
            <a:r>
              <a:rPr lang="es-ES" dirty="0"/>
              <a:t>Los socios o administradores, responden frente a la sociedad por los daños y perjuicios que la sociedad haya experimentado como consecuencia de acuerdos adoptados con su voto y en virtud se autorizara actos extralimitando su objeto social </a:t>
            </a:r>
          </a:p>
          <a:p>
            <a:pPr algn="l" defTabSz="914400"/>
            <a:endParaRPr lang="es-ES" dirty="0"/>
          </a:p>
        </p:txBody>
      </p:sp>
      <p:cxnSp>
        <p:nvCxnSpPr>
          <p:cNvPr id="23" name="Conector recto de flecha 22">
            <a:extLst>
              <a:ext uri="{FF2B5EF4-FFF2-40B4-BE49-F238E27FC236}">
                <a16:creationId xmlns:a16="http://schemas.microsoft.com/office/drawing/2014/main" id="{774C7A10-9AB2-5145-D5D5-78755143FE66}"/>
              </a:ext>
            </a:extLst>
          </p:cNvPr>
          <p:cNvCxnSpPr>
            <a:cxnSpLocks/>
            <a:stCxn id="10" idx="3"/>
          </p:cNvCxnSpPr>
          <p:nvPr/>
        </p:nvCxnSpPr>
        <p:spPr>
          <a:xfrm>
            <a:off x="2351584" y="5225005"/>
            <a:ext cx="504056" cy="3642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a:stCxn id="10" idx="3"/>
          </p:cNvCxnSpPr>
          <p:nvPr/>
        </p:nvCxnSpPr>
        <p:spPr>
          <a:xfrm flipV="1">
            <a:off x="2351584" y="4371373"/>
            <a:ext cx="504056" cy="853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99074DE5-2D82-0C9F-A563-0636E5A74BB1}"/>
              </a:ext>
            </a:extLst>
          </p:cNvPr>
          <p:cNvSpPr txBox="1"/>
          <p:nvPr/>
        </p:nvSpPr>
        <p:spPr>
          <a:xfrm>
            <a:off x="619770" y="497925"/>
            <a:ext cx="11467298" cy="2800767"/>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12.- Alcances de la representación</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está obligada hacia aquellos con quienes ha contratado y frente a terceros de buena fe por los actos de sus representantes celebrados dentro de los límites de las facultades que les haya conferido aunque tales actos comprometan a la sociedad a negocios u operaciones no comprendidos dentro de su objeto social.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 socios o administradores, según sea el caso, responden frente a la sociedad por los daños y perjuicios que ésta haya experimentado como consecuencia de acuerdos adoptados con su voto y en virtud de los cuales se pudiera haber autorizado la celebración de actos que extralimitan su objeto social y que la obligan frente a </a:t>
            </a:r>
            <a:r>
              <a:rPr lang="es-PE"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co-contratantes</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terceros de buena fe</a:t>
            </a: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sin perjuicio de la responsabilidad penal que pudiese corresponderles.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buena fe del tercero no se perjudica por la inscripción del pacto social.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229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TM02900688[[fn=Faceta]]</Template>
  <TotalTime>67959</TotalTime>
  <Words>10933</Words>
  <Application>Microsoft Office PowerPoint</Application>
  <PresentationFormat>Panorámica</PresentationFormat>
  <Paragraphs>1176</Paragraphs>
  <Slides>102</Slides>
  <Notes>0</Notes>
  <HiddenSlides>0</HiddenSlides>
  <MMClips>0</MMClips>
  <ScaleCrop>false</ScaleCrop>
  <HeadingPairs>
    <vt:vector size="6" baseType="variant">
      <vt:variant>
        <vt:lpstr>Fuentes usadas</vt:lpstr>
      </vt:variant>
      <vt:variant>
        <vt:i4>16</vt:i4>
      </vt:variant>
      <vt:variant>
        <vt:lpstr>Tema</vt:lpstr>
      </vt:variant>
      <vt:variant>
        <vt:i4>2</vt:i4>
      </vt:variant>
      <vt:variant>
        <vt:lpstr>Títulos de diapositiva</vt:lpstr>
      </vt:variant>
      <vt:variant>
        <vt:i4>102</vt:i4>
      </vt:variant>
    </vt:vector>
  </HeadingPairs>
  <TitlesOfParts>
    <vt:vector size="120" baseType="lpstr">
      <vt:lpstr>AGaramondPro-Regular</vt:lpstr>
      <vt:lpstr>Agency FB</vt:lpstr>
      <vt:lpstr>Arial</vt:lpstr>
      <vt:lpstr>Berlin Sans FB</vt:lpstr>
      <vt:lpstr>Calibri</vt:lpstr>
      <vt:lpstr>Calisto MT</vt:lpstr>
      <vt:lpstr>Eras Bold ITC</vt:lpstr>
      <vt:lpstr>Futura Md BT</vt:lpstr>
      <vt:lpstr>Geometr706 BlkCn BT</vt:lpstr>
      <vt:lpstr>Georgia</vt:lpstr>
      <vt:lpstr>Roboto</vt:lpstr>
      <vt:lpstr>Times New Roman</vt:lpstr>
      <vt:lpstr>Trebuchet MS</vt:lpstr>
      <vt:lpstr>Wingdings</vt:lpstr>
      <vt:lpstr>Wingdings 2</vt:lpstr>
      <vt:lpstr>Wingdings 3</vt:lpstr>
      <vt:lpstr>Pizarra</vt:lpstr>
      <vt:lpstr>Urbano</vt:lpstr>
      <vt:lpstr>Presentación de PowerPoint</vt:lpstr>
      <vt:lpstr>Presentación de PowerPoint</vt:lpstr>
      <vt:lpstr>Presentación de PowerPoint</vt:lpstr>
      <vt:lpstr>Conceptos de Sociedades Empresariales.-</vt:lpstr>
      <vt:lpstr>Las Sociedades según la Ley General de Sociedades (LGS).-</vt:lpstr>
      <vt:lpstr>Las Sociedades según Julio Salas.-</vt:lpstr>
      <vt:lpstr>Presentación de PowerPoint</vt:lpstr>
      <vt:lpstr>FORMAS SOCIETARIAS.-</vt:lpstr>
      <vt:lpstr>FORMAS SOCIETARIAS.-</vt:lpstr>
      <vt:lpstr>SOCIEDADES DE PERSONAS.-</vt:lpstr>
      <vt:lpstr>SOCIEDADES DE CAPITALES.-</vt:lpstr>
      <vt:lpstr>Presentación de PowerPoint</vt:lpstr>
      <vt:lpstr>CLASIFICACIÓN DE LAS EMPRESAS.-</vt:lpstr>
      <vt:lpstr>CLASIFICACIÓN DE LAS EMPRESAS según factores específicos.-</vt:lpstr>
      <vt:lpstr>Clasificación según los SECTORES PRODUCTIVOS.-</vt:lpstr>
      <vt:lpstr>Clasificación según las ACTIVIDADES ECONÓMICAS.-</vt:lpstr>
      <vt:lpstr>Clasificación según la NATURALEZA JURÍDICA</vt:lpstr>
      <vt:lpstr>Empresa según la NATURALEZA JURÍDICA como PERSONA NATURAL</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2.- ELABORACIÓN DE ACTO CONSTITUTIVO: Minuta</vt:lpstr>
      <vt:lpstr>2.- ELABORACIÓN DE ACTO CONSTITUTIVO: Minuta</vt:lpstr>
      <vt:lpstr>2.- ELABORACIÓN DE ACTO CONSTITUTIVO: Minuta</vt:lpstr>
      <vt:lpstr>2.- ELABORACIÓN DE ACTO CONSTITUTIVO: Minuta</vt:lpstr>
      <vt:lpstr>2.- ELABORACIÓN DE ACTO CONSTITUTIVO: Minuta</vt:lpstr>
      <vt:lpstr>3.- ABONO DE CAPITAL Y BIENES.- </vt:lpstr>
      <vt:lpstr>4.- ELABORACIÓN DE ESCRITURA PÚBLICA.-</vt:lpstr>
      <vt:lpstr>5.- INSCRIPCIÓN EN REGISTROS PÚBLICOS.-</vt:lpstr>
      <vt:lpstr>6.- INSCRIPCIÓN AL RUC PARA PERSONA JURÍDICA.-</vt:lpstr>
      <vt:lpstr>6.- INSCRIPCIÓN AL RUC PARA PERSONA JURÍDICA.-</vt:lpstr>
      <vt:lpstr>CLASIFICACIÓN de las EMPRESAS según Criterio Cuantitativo</vt:lpstr>
      <vt:lpstr>LAS MICRO EMPRESAS.-</vt:lpstr>
      <vt:lpstr>LAS PEQUÑAS EMPRESAS.-</vt:lpstr>
      <vt:lpstr>CLASIFICACIÓN DE LAS EMPRESAS.-</vt:lpstr>
      <vt:lpstr>Clasificación de las Empresas por la RESPONSABILIDAD.-</vt:lpstr>
      <vt:lpstr>Clasificación de las Empresas por la RESPONSABILIDAD.-</vt:lpstr>
      <vt:lpstr>Clasificación por el elemento predominante de la Sociedad.-</vt:lpstr>
      <vt:lpstr>Las Sociedades Híbridas</vt:lpstr>
      <vt:lpstr>Las Sociedades comerciales sujetas a legislación especial</vt:lpstr>
      <vt:lpstr>ORGANIZACIÓN LEGAL DE LAS EMPRESAS.- </vt:lpstr>
      <vt:lpstr>ORGANIZACIÓN LEGAL DE LAS EMPRESAS.- </vt:lpstr>
      <vt:lpstr>Presentación de PowerPoint</vt:lpstr>
      <vt:lpstr>Presentación de PowerPoint</vt:lpstr>
      <vt:lpstr>Órganos de las empresas según la LGS:</vt:lpstr>
      <vt:lpstr>Órganos de las empresas según la LGS:</vt:lpstr>
      <vt:lpstr>Presentación de PowerPoint</vt:lpstr>
      <vt:lpstr>Presentación de PowerPoint</vt:lpstr>
      <vt:lpstr>LA SOCIEDAD ANÓNIMA.-</vt:lpstr>
      <vt:lpstr>LA SOCIEDAD ANÓNIMA.-</vt:lpstr>
      <vt:lpstr>EL PATRIMONIO DE UNA SOCIEDAD ANÓNIMA.-</vt:lpstr>
      <vt:lpstr>Presentación de PowerPoint</vt:lpstr>
      <vt:lpstr>Presentación de PowerPoint</vt:lpstr>
      <vt:lpstr>LA SOCIEDAD ANÓNIMA.-</vt:lpstr>
      <vt:lpstr>LA SOCIEDAD ANÓNIMA CERRADA.-</vt:lpstr>
      <vt:lpstr>LA SOCIEDAD ANÓNIMA CERRADA.-</vt:lpstr>
      <vt:lpstr>LA SOCIEDAD ANÓNIMA CERRADA.-</vt:lpstr>
      <vt:lpstr>Presentación de PowerPoint</vt:lpstr>
      <vt:lpstr>Presentación de PowerPoint</vt:lpstr>
      <vt:lpstr>LA SOCIEDAD ANÓNIMA Abierta.-</vt:lpstr>
      <vt:lpstr>LA SOCIEDAD ANÓNIMA Abierta.-</vt:lpstr>
      <vt:lpstr>LA SOCIEDAD ANÓNIMA Abierta.-</vt:lpstr>
      <vt:lpstr>Presentación de PowerPoint</vt:lpstr>
      <vt:lpstr>Presentación de PowerPoint</vt:lpstr>
      <vt:lpstr>LA SOCIEDAD COMERCIAL DE R. Ltda.</vt:lpstr>
      <vt:lpstr>LA SOCIEDAD COMERCIAL DE R. Ltda.</vt:lpstr>
      <vt:lpstr>Presentación de PowerPoint</vt:lpstr>
      <vt:lpstr>Presentación de PowerPoint</vt:lpstr>
      <vt:lpstr>LA SOCIEDAD COLECTIVA</vt:lpstr>
      <vt:lpstr>LA SOCIEDAD COLECTIVA</vt:lpstr>
      <vt:lpstr>Presentación de PowerPoint</vt:lpstr>
      <vt:lpstr>Presentación de PowerPoint</vt:lpstr>
      <vt:lpstr>LA SOCIEDAD EN COMANDITA.-</vt:lpstr>
      <vt:lpstr>LA SOCIEDAD EN COMANDITA.-</vt:lpstr>
      <vt:lpstr>Presentación de PowerPoint</vt:lpstr>
      <vt:lpstr>LA SOCIEDAD CIVIL.- </vt:lpstr>
      <vt:lpstr>LA SOCIEDAD CIVIL.- </vt:lpstr>
      <vt:lpstr>Presentación de PowerPoint</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vector>
  </TitlesOfParts>
  <Company>PODER JUDICIAL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PRIVADA DE TACNA ESCUELA DE POST GRADO  MAESTRÍA EN DERECHO CIVIL Y COMERCIAL</dc:title>
  <dc:creator>PODER JUDICIAL</dc:creator>
  <cp:lastModifiedBy>Alex Zambrano</cp:lastModifiedBy>
  <cp:revision>342</cp:revision>
  <dcterms:created xsi:type="dcterms:W3CDTF">2009-03-18T16:38:36Z</dcterms:created>
  <dcterms:modified xsi:type="dcterms:W3CDTF">2025-04-01T22:26:33Z</dcterms:modified>
</cp:coreProperties>
</file>